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7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  <p:sldMasterId id="2147483681" r:id="rId3"/>
    <p:sldMasterId id="2147483693" r:id="rId4"/>
    <p:sldMasterId id="2147483705" r:id="rId5"/>
    <p:sldMasterId id="2147483729" r:id="rId6"/>
    <p:sldMasterId id="2147483741" r:id="rId7"/>
    <p:sldMasterId id="2147483753" r:id="rId8"/>
  </p:sldMasterIdLst>
  <p:notesMasterIdLst>
    <p:notesMasterId r:id="rId103"/>
  </p:notesMasterIdLst>
  <p:handoutMasterIdLst>
    <p:handoutMasterId r:id="rId104"/>
  </p:handoutMasterIdLst>
  <p:sldIdLst>
    <p:sldId id="498" r:id="rId9"/>
    <p:sldId id="499" r:id="rId10"/>
    <p:sldId id="313" r:id="rId11"/>
    <p:sldId id="314" r:id="rId12"/>
    <p:sldId id="326" r:id="rId13"/>
    <p:sldId id="316" r:id="rId14"/>
    <p:sldId id="325" r:id="rId15"/>
    <p:sldId id="329" r:id="rId16"/>
    <p:sldId id="491" r:id="rId17"/>
    <p:sldId id="260" r:id="rId18"/>
    <p:sldId id="333" r:id="rId19"/>
    <p:sldId id="265" r:id="rId20"/>
    <p:sldId id="341" r:id="rId21"/>
    <p:sldId id="343" r:id="rId22"/>
    <p:sldId id="344" r:id="rId23"/>
    <p:sldId id="258" r:id="rId24"/>
    <p:sldId id="339" r:id="rId25"/>
    <p:sldId id="346" r:id="rId26"/>
    <p:sldId id="347" r:id="rId27"/>
    <p:sldId id="472" r:id="rId28"/>
    <p:sldId id="276" r:id="rId29"/>
    <p:sldId id="483" r:id="rId30"/>
    <p:sldId id="277" r:id="rId31"/>
    <p:sldId id="485" r:id="rId32"/>
    <p:sldId id="355" r:id="rId33"/>
    <p:sldId id="337" r:id="rId34"/>
    <p:sldId id="348" r:id="rId35"/>
    <p:sldId id="349" r:id="rId36"/>
    <p:sldId id="353" r:id="rId37"/>
    <p:sldId id="352" r:id="rId38"/>
    <p:sldId id="357" r:id="rId39"/>
    <p:sldId id="354" r:id="rId40"/>
    <p:sldId id="359" r:id="rId41"/>
    <p:sldId id="358" r:id="rId42"/>
    <p:sldId id="394" r:id="rId43"/>
    <p:sldId id="395" r:id="rId44"/>
    <p:sldId id="396" r:id="rId45"/>
    <p:sldId id="403" r:id="rId46"/>
    <p:sldId id="468" r:id="rId47"/>
    <p:sldId id="378" r:id="rId48"/>
    <p:sldId id="379" r:id="rId49"/>
    <p:sldId id="380" r:id="rId50"/>
    <p:sldId id="385" r:id="rId51"/>
    <p:sldId id="398" r:id="rId52"/>
    <p:sldId id="399" r:id="rId53"/>
    <p:sldId id="400" r:id="rId54"/>
    <p:sldId id="389" r:id="rId55"/>
    <p:sldId id="387" r:id="rId56"/>
    <p:sldId id="388" r:id="rId57"/>
    <p:sldId id="384" r:id="rId58"/>
    <p:sldId id="386" r:id="rId59"/>
    <p:sldId id="361" r:id="rId60"/>
    <p:sldId id="404" r:id="rId61"/>
    <p:sldId id="406" r:id="rId62"/>
    <p:sldId id="459" r:id="rId63"/>
    <p:sldId id="409" r:id="rId64"/>
    <p:sldId id="460" r:id="rId65"/>
    <p:sldId id="410" r:id="rId66"/>
    <p:sldId id="413" r:id="rId67"/>
    <p:sldId id="461" r:id="rId68"/>
    <p:sldId id="414" r:id="rId69"/>
    <p:sldId id="462" r:id="rId70"/>
    <p:sldId id="463" r:id="rId71"/>
    <p:sldId id="436" r:id="rId72"/>
    <p:sldId id="437" r:id="rId73"/>
    <p:sldId id="438" r:id="rId74"/>
    <p:sldId id="427" r:id="rId75"/>
    <p:sldId id="445" r:id="rId76"/>
    <p:sldId id="446" r:id="rId77"/>
    <p:sldId id="419" r:id="rId78"/>
    <p:sldId id="448" r:id="rId79"/>
    <p:sldId id="449" r:id="rId80"/>
    <p:sldId id="450" r:id="rId81"/>
    <p:sldId id="451" r:id="rId82"/>
    <p:sldId id="452" r:id="rId83"/>
    <p:sldId id="453" r:id="rId84"/>
    <p:sldId id="441" r:id="rId85"/>
    <p:sldId id="454" r:id="rId86"/>
    <p:sldId id="443" r:id="rId87"/>
    <p:sldId id="439" r:id="rId88"/>
    <p:sldId id="440" r:id="rId89"/>
    <p:sldId id="455" r:id="rId90"/>
    <p:sldId id="420" r:id="rId91"/>
    <p:sldId id="411" r:id="rId92"/>
    <p:sldId id="422" r:id="rId93"/>
    <p:sldId id="433" r:id="rId94"/>
    <p:sldId id="424" r:id="rId95"/>
    <p:sldId id="432" r:id="rId96"/>
    <p:sldId id="425" r:id="rId97"/>
    <p:sldId id="426" r:id="rId98"/>
    <p:sldId id="430" r:id="rId99"/>
    <p:sldId id="428" r:id="rId100"/>
    <p:sldId id="429" r:id="rId101"/>
    <p:sldId id="431" r:id="rId102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é Zurbrügg" initials="RZ" lastIdx="1" clrIdx="0">
    <p:extLst>
      <p:ext uri="{19B8F6BF-5375-455C-9EA6-DF929625EA0E}">
        <p15:presenceInfo xmlns:p15="http://schemas.microsoft.com/office/powerpoint/2012/main" userId="2f5b3b8cf1a4cf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9200"/>
    <a:srgbClr val="FFC000"/>
    <a:srgbClr val="E9A080"/>
    <a:srgbClr val="B2B2B2"/>
    <a:srgbClr val="000000"/>
    <a:srgbClr val="A6A6A6"/>
    <a:srgbClr val="800000"/>
    <a:srgbClr val="0D0D0D"/>
    <a:srgbClr val="91056A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Objects="1">
      <p:cViewPr varScale="1">
        <p:scale>
          <a:sx n="164" d="100"/>
          <a:sy n="164" d="100"/>
        </p:scale>
        <p:origin x="120" y="37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07" Type="http://schemas.openxmlformats.org/officeDocument/2006/relationships/viewProps" Target="viewProps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87" Type="http://schemas.openxmlformats.org/officeDocument/2006/relationships/slide" Target="slides/slide79.xml"/><Relationship Id="rId102" Type="http://schemas.openxmlformats.org/officeDocument/2006/relationships/slide" Target="slides/slide94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103" Type="http://schemas.openxmlformats.org/officeDocument/2006/relationships/notesMaster" Target="notesMasters/notesMaster1.xml"/><Relationship Id="rId108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presProps" Target="presProp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tableStyles" Target="tableStyles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30.12.2018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6T06:52:34.83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  <inkml:trace contextRef="#ctx0" brushRef="#br0" timeOffset="5927.286">1 0</inkml:trace>
  <inkml:trace contextRef="#ctx0" brushRef="#br0" timeOffset="6177.576">1 0</inkml:trace>
  <inkml:trace contextRef="#ctx0" brushRef="#br0" timeOffset="6425.677">1 0</inkml:trace>
  <inkml:trace contextRef="#ctx0" brushRef="#br0" timeOffset="6679.416">1 0</inkml:trace>
  <inkml:trace contextRef="#ctx0" brushRef="#br0" timeOffset="6680.416">1 0</inkml:trace>
  <inkml:trace contextRef="#ctx0" brushRef="#br0" timeOffset="6931.949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6T06:53:02.5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7T07:53:57.054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28T17:51:59.451"/>
    </inkml:context>
    <inkml:brush xml:id="br0">
      <inkml:brushProperty name="width" value="0.05" units="cm"/>
      <inkml:brushProperty name="height" value="0.05" units="cm"/>
      <inkml:brushProperty name="color" value="#333333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30.12.2018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D4D6-2D1B-4B8D-9879-BF76023F525F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2DF8-070B-44EA-BD24-0FB921343331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802691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9B4C-AB08-4ECE-AED7-D5424D6317B3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2636218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31E12-2268-48FA-915B-E2160397BACF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945075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393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D8AF-E48D-426F-A301-CDF3E2E3EEAC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0809709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CF897-56EA-41DD-9164-D8C976168BBA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798055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537F4-FC8A-46F8-BC62-DAACDDBE934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9463948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FE717-B2BD-4A10-90FD-7195FAFA9FEE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2952639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D2E8-9559-4171-993D-20A6AF1D3C19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4829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9584-2AC8-4728-8477-5D026A5216BC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42774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F3A5-DA6D-4C1C-A13E-72E5522B62BF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914-BDFD-4CA3-9F99-70C8AE6BB5D7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4965100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8240A-236E-43B6-8E95-250FFF85669A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4741035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983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37131-BD81-4FDB-BB76-AFAB9F4F6DD5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218047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623DE-79CC-4020-A547-A0BEC346CC7B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2183195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F942A-BEC6-4E5F-BCE4-D88E91E24BF7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3994750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6DAA-E781-4119-9EE9-EF2BAB47A22A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050392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6CF56-0F6E-4E06-97F5-5AB755D3CF4B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495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7005A-D149-4039-A161-06AA0D16DAB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3315942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4358E-8A72-4EB2-9109-067E16B96F55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9712886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408D9-30CD-4D85-8201-299AC467B5B0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067140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566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3FC23-4836-4CF2-8A5E-A3D5E6EABF3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8885867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9407-F39E-4FEF-B3E1-8F65D5C8D31A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0239377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47E2-6135-4CD5-A288-43C7967E46A6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3139963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9264-CB75-4B7F-B244-600903905298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812286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F87BE-FA0E-4517-A340-1F27D8AB8CF4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697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0F214-36B5-4584-9C4E-C3A41F4375D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7864567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5DD1-A5C1-44BB-8050-D2D5B7B7FF87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5151383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58A8-2FC6-4858-B564-679290EB24CE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148092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durch Klicken auf das Symbol hinzufügen und in den Hintergrund stellen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CH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 dirty="0">
                <a:solidFill>
                  <a:schemeClr val="tx1"/>
                </a:solidFill>
              </a:rPr>
              <a:t>Bild</a:t>
            </a:r>
            <a:r>
              <a:rPr lang="de-CH" sz="1400" baseline="0" dirty="0">
                <a:solidFill>
                  <a:schemeClr val="tx1"/>
                </a:solidFill>
              </a:rPr>
              <a:t> ersetzen: Bild markieren – rechte Maustaste – Bild ändern</a:t>
            </a:r>
            <a:endParaRPr lang="de-CH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421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77CD-F256-495F-9148-9F12B9AD489D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40461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0DCAD-653D-49C1-B6F4-B8000AFC93E8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4507362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1E299-B484-4489-A933-1F53B82CF758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390604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A844-0F6D-452F-8A76-F8D944931AA7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8910442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0C45-2FC5-4742-8F65-958EB0701A1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1878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D8993-62ED-4E5F-AFDE-7D9D8E9B8E95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6620741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B0BD0-DC08-4721-847D-F712614CA974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96308202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E535-986A-4845-81C1-037B0826E393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7658215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5380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DC09-44B5-4068-A541-80A9016C55BE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Mastertitelformat bearbeiten</a:t>
            </a:r>
            <a:endParaRPr lang="de-CH" dirty="0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98992-6DBA-4588-B084-F26FF9E2D8E7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79168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1B5E2-E7F6-4C7F-94ED-566217CFA59B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4013002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D728-7DA7-4E09-8530-D006B6E3B014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58940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D7D1-6556-47B5-9DF4-77DC8EFF54FB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6071689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A0CC3-B2AE-4EFD-85B7-CC05FC4082C4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0528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3408-2966-4708-9669-4346DA7FC2E0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98935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F501A-D05E-4054-B3EA-C8C53533BBEE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59473334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F6EBE-1B5C-44E3-B07D-885DBCC7CE38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888133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0896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A6E1-241D-4F8F-9277-D98946233085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8237893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8CDF-3E7D-46F3-935E-F693EFDA228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Mastertitelformat bearbeiten</a:t>
            </a:r>
            <a:endParaRPr lang="de-CH" dirty="0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66CD-E022-42E6-B2F5-3D325F68F4B8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483597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33B4-FC68-438B-B0D7-535713087E26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4828560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9A13-E34F-4FC8-A198-EEA63ADB36A0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29562989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018B-AB30-41C2-87E9-9AB9CF4391BF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5051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2A783-ABB4-4D67-BC0D-6CB22324D7B4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7342511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A7DD-066A-4825-84FD-BB68020BC596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0897503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1B840-C48C-4147-82BF-038EF51AA049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930265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1006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EB8-D1F9-4ECF-8D55-A6C7E24AE614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9556031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ED2A5-F672-43FB-8813-7E06ACA55C0E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5315638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36CE-2FF5-4076-B2BD-9FAA7722C3AB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 dirty="0"/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CD677-A3FB-433D-A2B1-C1A410C949D3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154831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C9D05-96AE-4507-BF06-4FC2F41C321F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2024421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755C-CF68-4823-A4E0-1E865F6A92B9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611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070B-CC98-4B7A-92E1-2BA0CB20E205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1111729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22FA7-4D54-474E-BE4D-EC07803DBA26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66962560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9B54-78DD-47D4-82FD-DD2B117BB84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007590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6531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14C2-0029-4C46-BC37-EAE1F4B96121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135764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3F587-B1B1-4E82-9B14-B8CA7571490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06586302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0FF2F-9BE4-45E7-AE88-56E7D264A0B9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125357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836A-7CC9-4C86-B908-3F74072DC32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3A76-6FFB-409D-9D98-7BDAF89BD6B1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75195630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8F324-884D-49D9-9C4D-FF5CEA97066E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354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B050A-2BA8-43DF-A513-2C81AB71C838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4267F1A5-28CF-4C64-B547-908F8C4552CD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356C644-D21B-4117-8536-12C1A4B57824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7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8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FBF8EA7-BC54-4DE8-A91E-8CD78A612D5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5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85629B4-9E5D-4F25-897F-2E760DDD1511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4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2AB5596-183C-4B90-9587-4DBC95492094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8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6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8" r:id="rId18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7A0B80B-9028-4FAE-A9B9-F074A670ADFE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5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4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35F5C69D-6636-4D4A-9E38-3CCA4329166E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3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008C9A5-F142-4CA6-B0A2-0ED7927AC48A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0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81.png"/><Relationship Id="rId18" Type="http://schemas.openxmlformats.org/officeDocument/2006/relationships/image" Target="../media/image45.png"/><Relationship Id="rId26" Type="http://schemas.openxmlformats.org/officeDocument/2006/relationships/image" Target="../media/image52.png"/><Relationship Id="rId3" Type="http://schemas.openxmlformats.org/officeDocument/2006/relationships/image" Target="../media/image5.png"/><Relationship Id="rId21" Type="http://schemas.openxmlformats.org/officeDocument/2006/relationships/image" Target="../media/image48.png"/><Relationship Id="rId34" Type="http://schemas.openxmlformats.org/officeDocument/2006/relationships/image" Target="../media/image161.png"/><Relationship Id="rId7" Type="http://schemas.openxmlformats.org/officeDocument/2006/relationships/image" Target="../media/image36.png"/><Relationship Id="rId12" Type="http://schemas.openxmlformats.org/officeDocument/2006/relationships/image" Target="../media/image171.png"/><Relationship Id="rId17" Type="http://schemas.openxmlformats.org/officeDocument/2006/relationships/image" Target="../media/image44.png"/><Relationship Id="rId25" Type="http://schemas.openxmlformats.org/officeDocument/2006/relationships/image" Target="../media/image51.png"/><Relationship Id="rId33" Type="http://schemas.openxmlformats.org/officeDocument/2006/relationships/image" Target="../media/image540.png"/><Relationship Id="rId38" Type="http://schemas.openxmlformats.org/officeDocument/2006/relationships/image" Target="../media/image58.png"/><Relationship Id="rId2" Type="http://schemas.openxmlformats.org/officeDocument/2006/relationships/image" Target="../media/image200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9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0.png"/><Relationship Id="rId32" Type="http://schemas.openxmlformats.org/officeDocument/2006/relationships/image" Target="../media/image141.png"/><Relationship Id="rId37" Type="http://schemas.openxmlformats.org/officeDocument/2006/relationships/image" Target="../media/image57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23" Type="http://schemas.openxmlformats.org/officeDocument/2006/relationships/image" Target="../media/image23.png"/><Relationship Id="rId28" Type="http://schemas.openxmlformats.org/officeDocument/2006/relationships/image" Target="../media/image13.png"/><Relationship Id="rId36" Type="http://schemas.openxmlformats.org/officeDocument/2006/relationships/image" Target="../media/image56.png"/><Relationship Id="rId10" Type="http://schemas.openxmlformats.org/officeDocument/2006/relationships/image" Target="../media/image39.png"/><Relationship Id="rId19" Type="http://schemas.openxmlformats.org/officeDocument/2006/relationships/image" Target="../media/image46.png"/><Relationship Id="rId31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38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3.png"/><Relationship Id="rId30" Type="http://schemas.openxmlformats.org/officeDocument/2006/relationships/image" Target="../media/image105.png"/><Relationship Id="rId35" Type="http://schemas.openxmlformats.org/officeDocument/2006/relationships/image" Target="../media/image5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.gif"/><Relationship Id="rId7" Type="http://schemas.openxmlformats.org/officeDocument/2006/relationships/image" Target="../media/image67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32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0.png"/><Relationship Id="rId5" Type="http://schemas.openxmlformats.org/officeDocument/2006/relationships/image" Target="../media/image212.png"/><Relationship Id="rId4" Type="http://schemas.openxmlformats.org/officeDocument/2006/relationships/image" Target="../media/image14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1.png"/><Relationship Id="rId8" Type="http://schemas.openxmlformats.org/officeDocument/2006/relationships/image" Target="../media/image690.png"/><Relationship Id="rId7" Type="http://schemas.openxmlformats.org/officeDocument/2006/relationships/image" Target="../media/image240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70.png"/><Relationship Id="rId10" Type="http://schemas.openxmlformats.org/officeDocument/2006/relationships/image" Target="../media/image260.png"/><Relationship Id="rId14" Type="http://schemas.openxmlformats.org/officeDocument/2006/relationships/image" Target="../media/image361.png"/><Relationship Id="rId9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341.png"/><Relationship Id="rId10" Type="http://schemas.openxmlformats.org/officeDocument/2006/relationships/image" Target="../media/image311.png"/><Relationship Id="rId4" Type="http://schemas.openxmlformats.org/officeDocument/2006/relationships/image" Target="../media/image301.png"/><Relationship Id="rId9" Type="http://schemas.openxmlformats.org/officeDocument/2006/relationships/image" Target="../media/image6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90.png"/><Relationship Id="rId7" Type="http://schemas.openxmlformats.org/officeDocument/2006/relationships/image" Target="../media/image9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00.png"/><Relationship Id="rId4" Type="http://schemas.openxmlformats.org/officeDocument/2006/relationships/image" Target="../media/image600.png"/><Relationship Id="rId9" Type="http://schemas.openxmlformats.org/officeDocument/2006/relationships/image" Target="../media/image1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7" Type="http://schemas.openxmlformats.org/officeDocument/2006/relationships/image" Target="../media/image45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470.png"/><Relationship Id="rId7" Type="http://schemas.openxmlformats.org/officeDocument/2006/relationships/image" Target="../media/image290.png"/><Relationship Id="rId12" Type="http://schemas.openxmlformats.org/officeDocument/2006/relationships/image" Target="../media/image53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11" Type="http://schemas.openxmlformats.org/officeDocument/2006/relationships/image" Target="../media/image520.png"/><Relationship Id="rId5" Type="http://schemas.openxmlformats.org/officeDocument/2006/relationships/image" Target="../media/image490.png"/><Relationship Id="rId10" Type="http://schemas.openxmlformats.org/officeDocument/2006/relationships/image" Target="../media/image511.png"/><Relationship Id="rId4" Type="http://schemas.openxmlformats.org/officeDocument/2006/relationships/image" Target="../media/image480.png"/><Relationship Id="rId9" Type="http://schemas.openxmlformats.org/officeDocument/2006/relationships/image" Target="../media/image3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64.svg"/><Relationship Id="rId7" Type="http://schemas.openxmlformats.org/officeDocument/2006/relationships/image" Target="../media/image11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5" Type="http://schemas.openxmlformats.org/officeDocument/2006/relationships/image" Target="../media/image911.png"/><Relationship Id="rId4" Type="http://schemas.openxmlformats.org/officeDocument/2006/relationships/image" Target="../media/image8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7" Type="http://schemas.openxmlformats.org/officeDocument/2006/relationships/image" Target="../media/image14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62.png"/><Relationship Id="rId7" Type="http://schemas.openxmlformats.org/officeDocument/2006/relationships/image" Target="../media/image19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2.png"/><Relationship Id="rId5" Type="http://schemas.openxmlformats.org/officeDocument/2006/relationships/image" Target="../media/image172.png"/><Relationship Id="rId4" Type="http://schemas.openxmlformats.org/officeDocument/2006/relationships/image" Target="../media/image900.png"/><Relationship Id="rId9" Type="http://schemas.openxmlformats.org/officeDocument/2006/relationships/image" Target="../media/image2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1000.png"/><Relationship Id="rId7" Type="http://schemas.openxmlformats.org/officeDocument/2006/relationships/image" Target="../media/image251.png"/><Relationship Id="rId12" Type="http://schemas.openxmlformats.org/officeDocument/2006/relationships/image" Target="../media/image302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1.png"/><Relationship Id="rId11" Type="http://schemas.openxmlformats.org/officeDocument/2006/relationships/image" Target="../media/image291.png"/><Relationship Id="rId5" Type="http://schemas.openxmlformats.org/officeDocument/2006/relationships/image" Target="../media/image231.png"/><Relationship Id="rId10" Type="http://schemas.openxmlformats.org/officeDocument/2006/relationships/image" Target="../media/image281.png"/><Relationship Id="rId4" Type="http://schemas.openxmlformats.org/officeDocument/2006/relationships/image" Target="../media/image900.png"/><Relationship Id="rId9" Type="http://schemas.openxmlformats.org/officeDocument/2006/relationships/image" Target="../media/image271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3.png"/><Relationship Id="rId3" Type="http://schemas.openxmlformats.org/officeDocument/2006/relationships/image" Target="../media/image73.png"/><Relationship Id="rId7" Type="http://schemas.openxmlformats.org/officeDocument/2006/relationships/image" Target="../media/image812.png"/><Relationship Id="rId2" Type="http://schemas.openxmlformats.org/officeDocument/2006/relationships/image" Target="../media/image312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2.png"/><Relationship Id="rId5" Type="http://schemas.openxmlformats.org/officeDocument/2006/relationships/image" Target="../media/image611.png"/><Relationship Id="rId15" Type="http://schemas.openxmlformats.org/officeDocument/2006/relationships/image" Target="../media/image107.png"/><Relationship Id="rId4" Type="http://schemas.openxmlformats.org/officeDocument/2006/relationships/image" Target="../media/image512.png"/><Relationship Id="rId14" Type="http://schemas.openxmlformats.org/officeDocument/2006/relationships/image" Target="../media/image9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7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png"/><Relationship Id="rId5" Type="http://schemas.openxmlformats.org/officeDocument/2006/relationships/image" Target="../media/image152.png"/><Relationship Id="rId4" Type="http://schemas.openxmlformats.org/officeDocument/2006/relationships/image" Target="../media/image1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13.png"/><Relationship Id="rId7" Type="http://schemas.openxmlformats.org/officeDocument/2006/relationships/image" Target="../media/image551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1.png"/><Relationship Id="rId5" Type="http://schemas.openxmlformats.org/officeDocument/2006/relationships/image" Target="../media/image531.png"/><Relationship Id="rId4" Type="http://schemas.openxmlformats.org/officeDocument/2006/relationships/image" Target="../media/image5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580.png"/><Relationship Id="rId7" Type="http://schemas.openxmlformats.org/officeDocument/2006/relationships/image" Target="../media/image630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0.png"/><Relationship Id="rId5" Type="http://schemas.openxmlformats.org/officeDocument/2006/relationships/image" Target="../media/image612.png"/><Relationship Id="rId10" Type="http://schemas.openxmlformats.org/officeDocument/2006/relationships/image" Target="../media/image660.png"/><Relationship Id="rId4" Type="http://schemas.openxmlformats.org/officeDocument/2006/relationships/image" Target="../media/image591.png"/><Relationship Id="rId9" Type="http://schemas.openxmlformats.org/officeDocument/2006/relationships/image" Target="../media/image6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7" Type="http://schemas.openxmlformats.org/officeDocument/2006/relationships/image" Target="../media/image431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1.png"/><Relationship Id="rId5" Type="http://schemas.openxmlformats.org/officeDocument/2006/relationships/image" Target="../media/image800.png"/><Relationship Id="rId4" Type="http://schemas.openxmlformats.org/officeDocument/2006/relationships/image" Target="../media/image70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8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png"/><Relationship Id="rId5" Type="http://schemas.openxmlformats.org/officeDocument/2006/relationships/image" Target="../media/image164.png"/><Relationship Id="rId4" Type="http://schemas.openxmlformats.org/officeDocument/2006/relationships/image" Target="../media/image1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32.png"/><Relationship Id="rId7" Type="http://schemas.openxmlformats.org/officeDocument/2006/relationships/image" Target="../media/image262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2.png"/><Relationship Id="rId5" Type="http://schemas.openxmlformats.org/officeDocument/2006/relationships/image" Target="../media/image1001.png"/><Relationship Id="rId4" Type="http://schemas.openxmlformats.org/officeDocument/2006/relationships/image" Target="../media/image242.png"/><Relationship Id="rId9" Type="http://schemas.openxmlformats.org/officeDocument/2006/relationships/hyperlink" Target="https://goo.gl/zfgtc5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2.png"/><Relationship Id="rId4" Type="http://schemas.openxmlformats.org/officeDocument/2006/relationships/image" Target="../media/image3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2.png"/><Relationship Id="rId4" Type="http://schemas.openxmlformats.org/officeDocument/2006/relationships/image" Target="../media/image4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Relationship Id="rId9" Type="http://schemas.openxmlformats.org/officeDocument/2006/relationships/image" Target="../media/image38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customXml" Target="../ink/ink2.xml"/><Relationship Id="rId7" Type="http://schemas.openxmlformats.org/officeDocument/2006/relationships/image" Target="../media/image114.png"/><Relationship Id="rId12" Type="http://schemas.openxmlformats.org/officeDocument/2006/relationships/image" Target="../media/image4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11" Type="http://schemas.openxmlformats.org/officeDocument/2006/relationships/customXml" Target="../ink/ink1.xml"/><Relationship Id="rId5" Type="http://schemas.openxmlformats.org/officeDocument/2006/relationships/image" Target="../media/image914.png"/><Relationship Id="rId10" Type="http://schemas.openxmlformats.org/officeDocument/2006/relationships/image" Target="../media/image401.png"/><Relationship Id="rId4" Type="http://schemas.openxmlformats.org/officeDocument/2006/relationships/image" Target="../media/image813.png"/><Relationship Id="rId9" Type="http://schemas.openxmlformats.org/officeDocument/2006/relationships/image" Target="../media/image390.png"/><Relationship Id="rId14" Type="http://schemas.openxmlformats.org/officeDocument/2006/relationships/image" Target="../media/image432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6.png"/><Relationship Id="rId17" Type="http://schemas.openxmlformats.org/officeDocument/2006/relationships/image" Target="../media/image581.png"/><Relationship Id="rId1" Type="http://schemas.openxmlformats.org/officeDocument/2006/relationships/slideLayout" Target="../slideLayouts/slideLayout3.xml"/><Relationship Id="rId15" Type="http://schemas.openxmlformats.org/officeDocument/2006/relationships/image" Target="../media/image561.png"/><Relationship Id="rId14" Type="http://schemas.openxmlformats.org/officeDocument/2006/relationships/image" Target="../media/image54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2.png"/><Relationship Id="rId7" Type="http://schemas.openxmlformats.org/officeDocument/2006/relationships/image" Target="../media/image6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1.png"/><Relationship Id="rId4" Type="http://schemas.openxmlformats.org/officeDocument/2006/relationships/image" Target="../media/image614.png"/><Relationship Id="rId9" Type="http://schemas.openxmlformats.org/officeDocument/2006/relationships/image" Target="../media/image66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523.png"/><Relationship Id="rId7" Type="http://schemas.openxmlformats.org/officeDocument/2006/relationships/image" Target="../media/image13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714.png"/><Relationship Id="rId4" Type="http://schemas.openxmlformats.org/officeDocument/2006/relationships/image" Target="../media/image603.png"/><Relationship Id="rId9" Type="http://schemas.openxmlformats.org/officeDocument/2006/relationships/image" Target="../media/image1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4.png"/><Relationship Id="rId5" Type="http://schemas.openxmlformats.org/officeDocument/2006/relationships/image" Target="../media/image185.png"/><Relationship Id="rId4" Type="http://schemas.openxmlformats.org/officeDocument/2006/relationships/image" Target="../media/image1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3.png"/><Relationship Id="rId5" Type="http://schemas.openxmlformats.org/officeDocument/2006/relationships/image" Target="../media/image243.png"/><Relationship Id="rId4" Type="http://schemas.openxmlformats.org/officeDocument/2006/relationships/image" Target="../media/image2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5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3.png"/><Relationship Id="rId5" Type="http://schemas.openxmlformats.org/officeDocument/2006/relationships/image" Target="../media/image343.png"/><Relationship Id="rId4" Type="http://schemas.openxmlformats.org/officeDocument/2006/relationships/image" Target="../media/image33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3" Type="http://schemas.openxmlformats.org/officeDocument/2006/relationships/image" Target="../media/image382.png"/><Relationship Id="rId7" Type="http://schemas.openxmlformats.org/officeDocument/2006/relationships/image" Target="../media/image46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2.png"/><Relationship Id="rId5" Type="http://schemas.openxmlformats.org/officeDocument/2006/relationships/image" Target="../media/image442.png"/><Relationship Id="rId4" Type="http://schemas.openxmlformats.org/officeDocument/2006/relationships/image" Target="../media/image4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517.png"/><Relationship Id="rId7" Type="http://schemas.openxmlformats.org/officeDocument/2006/relationships/image" Target="../media/image91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4.png"/><Relationship Id="rId5" Type="http://schemas.openxmlformats.org/officeDocument/2006/relationships/image" Target="../media/image715.png"/><Relationship Id="rId10" Type="http://schemas.openxmlformats.org/officeDocument/2006/relationships/image" Target="../media/image134.png"/><Relationship Id="rId4" Type="http://schemas.openxmlformats.org/officeDocument/2006/relationships/image" Target="../media/image615.png"/><Relationship Id="rId9" Type="http://schemas.openxmlformats.org/officeDocument/2006/relationships/image" Target="../media/image12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274.png"/><Relationship Id="rId7" Type="http://schemas.openxmlformats.org/officeDocument/2006/relationships/image" Target="../media/image344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3.png"/><Relationship Id="rId5" Type="http://schemas.openxmlformats.org/officeDocument/2006/relationships/image" Target="../media/image518.png"/><Relationship Id="rId4" Type="http://schemas.openxmlformats.org/officeDocument/2006/relationships/image" Target="../media/image28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55.png"/><Relationship Id="rId7" Type="http://schemas.openxmlformats.org/officeDocument/2006/relationships/image" Target="../media/image19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6.png"/><Relationship Id="rId5" Type="http://schemas.openxmlformats.org/officeDocument/2006/relationships/image" Target="../media/image176.png"/><Relationship Id="rId10" Type="http://schemas.openxmlformats.org/officeDocument/2006/relationships/image" Target="../media/image224.png"/><Relationship Id="rId4" Type="http://schemas.openxmlformats.org/officeDocument/2006/relationships/image" Target="../media/image166.png"/><Relationship Id="rId9" Type="http://schemas.openxmlformats.org/officeDocument/2006/relationships/image" Target="../media/image2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3.png"/><Relationship Id="rId3" Type="http://schemas.openxmlformats.org/officeDocument/2006/relationships/image" Target="../media/image383.png"/><Relationship Id="rId7" Type="http://schemas.openxmlformats.org/officeDocument/2006/relationships/image" Target="../media/image46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3.png"/><Relationship Id="rId5" Type="http://schemas.openxmlformats.org/officeDocument/2006/relationships/image" Target="../media/image443.png"/><Relationship Id="rId4" Type="http://schemas.openxmlformats.org/officeDocument/2006/relationships/image" Target="../media/image4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3.png"/><Relationship Id="rId4" Type="http://schemas.openxmlformats.org/officeDocument/2006/relationships/image" Target="../media/image32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7.png"/><Relationship Id="rId4" Type="http://schemas.openxmlformats.org/officeDocument/2006/relationships/image" Target="../media/image4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7" Type="http://schemas.openxmlformats.org/officeDocument/2006/relationships/image" Target="../media/image57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2.png"/><Relationship Id="rId5" Type="http://schemas.openxmlformats.org/officeDocument/2006/relationships/image" Target="../media/image552.png"/><Relationship Id="rId4" Type="http://schemas.openxmlformats.org/officeDocument/2006/relationships/image" Target="../media/image54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13" Type="http://schemas.openxmlformats.org/officeDocument/2006/relationships/image" Target="../media/image691.png"/><Relationship Id="rId3" Type="http://schemas.openxmlformats.org/officeDocument/2006/relationships/image" Target="../media/image592.png"/><Relationship Id="rId7" Type="http://schemas.openxmlformats.org/officeDocument/2006/relationships/image" Target="../media/image631.png"/><Relationship Id="rId12" Type="http://schemas.openxmlformats.org/officeDocument/2006/relationships/image" Target="../media/image680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2.png"/><Relationship Id="rId11" Type="http://schemas.openxmlformats.org/officeDocument/2006/relationships/image" Target="../media/image670.png"/><Relationship Id="rId5" Type="http://schemas.openxmlformats.org/officeDocument/2006/relationships/image" Target="../media/image616.png"/><Relationship Id="rId10" Type="http://schemas.openxmlformats.org/officeDocument/2006/relationships/image" Target="../media/image662.png"/><Relationship Id="rId4" Type="http://schemas.openxmlformats.org/officeDocument/2006/relationships/image" Target="../media/image604.png"/><Relationship Id="rId9" Type="http://schemas.openxmlformats.org/officeDocument/2006/relationships/image" Target="../media/image653.png"/><Relationship Id="rId14" Type="http://schemas.openxmlformats.org/officeDocument/2006/relationships/image" Target="../media/image70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710.png"/><Relationship Id="rId7" Type="http://schemas.openxmlformats.org/officeDocument/2006/relationships/image" Target="../media/image75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Relationship Id="rId9" Type="http://schemas.openxmlformats.org/officeDocument/2006/relationships/image" Target="../media/image78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2" Type="http://schemas.openxmlformats.org/officeDocument/2006/relationships/image" Target="../media/image8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0.png"/><Relationship Id="rId5" Type="http://schemas.openxmlformats.org/officeDocument/2006/relationships/image" Target="../media/image840.png"/><Relationship Id="rId4" Type="http://schemas.openxmlformats.org/officeDocument/2006/relationships/image" Target="../media/image830.png"/><Relationship Id="rId9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6.png"/><Relationship Id="rId3" Type="http://schemas.openxmlformats.org/officeDocument/2006/relationships/image" Target="../media/image418.png"/><Relationship Id="rId7" Type="http://schemas.openxmlformats.org/officeDocument/2006/relationships/image" Target="../media/image716.png"/><Relationship Id="rId12" Type="http://schemas.openxmlformats.org/officeDocument/2006/relationships/image" Target="../media/image12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7.png"/><Relationship Id="rId11" Type="http://schemas.openxmlformats.org/officeDocument/2006/relationships/image" Target="../media/image116.png"/><Relationship Id="rId5" Type="http://schemas.openxmlformats.org/officeDocument/2006/relationships/image" Target="../media/image444.png"/><Relationship Id="rId10" Type="http://schemas.openxmlformats.org/officeDocument/2006/relationships/image" Target="../media/image1010.png"/><Relationship Id="rId4" Type="http://schemas.openxmlformats.org/officeDocument/2006/relationships/image" Target="../media/image519.png"/><Relationship Id="rId9" Type="http://schemas.openxmlformats.org/officeDocument/2006/relationships/image" Target="../media/image91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8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5.png"/><Relationship Id="rId4" Type="http://schemas.openxmlformats.org/officeDocument/2006/relationships/image" Target="../media/image21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334.png"/><Relationship Id="rId3" Type="http://schemas.openxmlformats.org/officeDocument/2006/relationships/image" Target="../media/image233.png"/><Relationship Id="rId7" Type="http://schemas.openxmlformats.org/officeDocument/2006/relationships/image" Target="../media/image275.png"/><Relationship Id="rId12" Type="http://schemas.openxmlformats.org/officeDocument/2006/relationships/image" Target="../media/image32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4.png"/><Relationship Id="rId11" Type="http://schemas.openxmlformats.org/officeDocument/2006/relationships/image" Target="../media/image318.png"/><Relationship Id="rId5" Type="http://schemas.openxmlformats.org/officeDocument/2006/relationships/image" Target="../media/image255.png"/><Relationship Id="rId10" Type="http://schemas.openxmlformats.org/officeDocument/2006/relationships/image" Target="../media/image306.png"/><Relationship Id="rId4" Type="http://schemas.openxmlformats.org/officeDocument/2006/relationships/image" Target="../media/image244.png"/><Relationship Id="rId9" Type="http://schemas.openxmlformats.org/officeDocument/2006/relationships/image" Target="../media/image29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3.png"/><Relationship Id="rId5" Type="http://schemas.openxmlformats.org/officeDocument/2006/relationships/image" Target="../media/image392.png"/><Relationship Id="rId4" Type="http://schemas.openxmlformats.org/officeDocument/2006/relationships/image" Target="../media/image38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5.png"/><Relationship Id="rId18" Type="http://schemas.openxmlformats.org/officeDocument/2006/relationships/image" Target="../media/image20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10.png"/><Relationship Id="rId12" Type="http://schemas.openxmlformats.org/officeDocument/2006/relationships/image" Target="../media/image141.png"/><Relationship Id="rId17" Type="http://schemas.openxmlformats.org/officeDocument/2006/relationships/image" Target="../media/image191.png"/><Relationship Id="rId25" Type="http://schemas.openxmlformats.org/officeDocument/2006/relationships/image" Target="../media/image27.png"/><Relationship Id="rId2" Type="http://schemas.openxmlformats.org/officeDocument/2006/relationships/image" Target="../media/image412.png"/><Relationship Id="rId16" Type="http://schemas.openxmlformats.org/officeDocument/2006/relationships/image" Target="../media/image181.png"/><Relationship Id="rId20" Type="http://schemas.openxmlformats.org/officeDocument/2006/relationships/image" Target="../media/image221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0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1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1.png"/><Relationship Id="rId19" Type="http://schemas.openxmlformats.org/officeDocument/2006/relationships/image" Target="../media/image211.png"/><Relationship Id="rId31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111.png"/><Relationship Id="rId14" Type="http://schemas.openxmlformats.org/officeDocument/2006/relationships/image" Target="../media/image161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13" Type="http://schemas.openxmlformats.org/officeDocument/2006/relationships/image" Target="../media/image524.png"/><Relationship Id="rId3" Type="http://schemas.openxmlformats.org/officeDocument/2006/relationships/image" Target="../media/image424.png"/><Relationship Id="rId7" Type="http://schemas.openxmlformats.org/officeDocument/2006/relationships/image" Target="../media/image474.png"/><Relationship Id="rId12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11" Type="http://schemas.openxmlformats.org/officeDocument/2006/relationships/image" Target="../media/image5110.png"/><Relationship Id="rId5" Type="http://schemas.openxmlformats.org/officeDocument/2006/relationships/image" Target="../media/image454.png"/><Relationship Id="rId10" Type="http://schemas.openxmlformats.org/officeDocument/2006/relationships/image" Target="../media/image505.png"/><Relationship Id="rId4" Type="http://schemas.openxmlformats.org/officeDocument/2006/relationships/image" Target="../media/image433.png"/><Relationship Id="rId9" Type="http://schemas.openxmlformats.org/officeDocument/2006/relationships/image" Target="../media/image49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3.png"/><Relationship Id="rId3" Type="http://schemas.openxmlformats.org/officeDocument/2006/relationships/image" Target="../media/image534.png"/><Relationship Id="rId7" Type="http://schemas.openxmlformats.org/officeDocument/2006/relationships/image" Target="../media/image572.png"/><Relationship Id="rId12" Type="http://schemas.openxmlformats.org/officeDocument/2006/relationships/image" Target="../media/image62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3.png"/><Relationship Id="rId11" Type="http://schemas.openxmlformats.org/officeDocument/2006/relationships/image" Target="../media/image618.png"/><Relationship Id="rId5" Type="http://schemas.openxmlformats.org/officeDocument/2006/relationships/image" Target="../media/image553.png"/><Relationship Id="rId10" Type="http://schemas.openxmlformats.org/officeDocument/2006/relationships/image" Target="../media/image605.png"/><Relationship Id="rId4" Type="http://schemas.openxmlformats.org/officeDocument/2006/relationships/image" Target="../media/image545.png"/><Relationship Id="rId9" Type="http://schemas.openxmlformats.org/officeDocument/2006/relationships/image" Target="../media/image59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1.png"/><Relationship Id="rId3" Type="http://schemas.openxmlformats.org/officeDocument/2006/relationships/image" Target="../media/image632.png"/><Relationship Id="rId7" Type="http://schemas.openxmlformats.org/officeDocument/2006/relationships/image" Target="../media/image67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3.png"/><Relationship Id="rId11" Type="http://schemas.openxmlformats.org/officeDocument/2006/relationships/image" Target="../media/image717.png"/><Relationship Id="rId5" Type="http://schemas.openxmlformats.org/officeDocument/2006/relationships/image" Target="../media/image654.png"/><Relationship Id="rId10" Type="http://schemas.openxmlformats.org/officeDocument/2006/relationships/image" Target="../media/image703.png"/><Relationship Id="rId4" Type="http://schemas.openxmlformats.org/officeDocument/2006/relationships/image" Target="../media/image643.png"/><Relationship Id="rId9" Type="http://schemas.openxmlformats.org/officeDocument/2006/relationships/image" Target="../media/image69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1.png"/><Relationship Id="rId5" Type="http://schemas.openxmlformats.org/officeDocument/2006/relationships/image" Target="../media/image751.png"/><Relationship Id="rId4" Type="http://schemas.openxmlformats.org/officeDocument/2006/relationships/image" Target="../media/image74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F0C5D-FA8B-4D70-8F8C-3580C3BA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Potential einer Punktladung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0D831-9B24-476B-BD95-03A1B9D4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2623FA-3E4D-4C84-84B9-DACA7113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F5403E-D882-4E91-9B92-9AC50C28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</a:t>
            </a:fld>
            <a:endParaRPr lang="de-CH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075C519-4DCE-4F19-BA10-3E61AE0ABEAA}"/>
              </a:ext>
            </a:extLst>
          </p:cNvPr>
          <p:cNvGrpSpPr/>
          <p:nvPr/>
        </p:nvGrpSpPr>
        <p:grpSpPr>
          <a:xfrm>
            <a:off x="476995" y="1634680"/>
            <a:ext cx="3600000" cy="3600000"/>
            <a:chOff x="405187" y="2138317"/>
            <a:chExt cx="3600000" cy="3600000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F2C86E80-7630-477D-8A76-C71FDC8319F9}"/>
                </a:ext>
              </a:extLst>
            </p:cNvPr>
            <p:cNvSpPr/>
            <p:nvPr/>
          </p:nvSpPr>
          <p:spPr>
            <a:xfrm>
              <a:off x="2061171" y="3799656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116CEB88-B878-4ABA-A02A-3FFC6BC34BB5}"/>
                </a:ext>
              </a:extLst>
            </p:cNvPr>
            <p:cNvSpPr/>
            <p:nvPr/>
          </p:nvSpPr>
          <p:spPr>
            <a:xfrm>
              <a:off x="1845187" y="3583672"/>
              <a:ext cx="720000" cy="7200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7E0E5EA0-D57B-4F03-B6DB-FBB50EB6999E}"/>
                </a:ext>
              </a:extLst>
            </p:cNvPr>
            <p:cNvSpPr/>
            <p:nvPr/>
          </p:nvSpPr>
          <p:spPr>
            <a:xfrm>
              <a:off x="1485187" y="3223672"/>
              <a:ext cx="1440000" cy="14400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542F7F63-56C6-4C9D-811D-B04E2CC63A38}"/>
                </a:ext>
              </a:extLst>
            </p:cNvPr>
            <p:cNvSpPr/>
            <p:nvPr/>
          </p:nvSpPr>
          <p:spPr>
            <a:xfrm>
              <a:off x="405187" y="2138317"/>
              <a:ext cx="3600000" cy="36000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B9A721-2D06-43A0-8F05-24E39D607AA3}"/>
                  </a:ext>
                </a:extLst>
              </p:cNvPr>
              <p:cNvSpPr txBox="1"/>
              <p:nvPr/>
            </p:nvSpPr>
            <p:spPr>
              <a:xfrm>
                <a:off x="7387762" y="1589644"/>
                <a:ext cx="2567819" cy="659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DB9A721-2D06-43A0-8F05-24E39D607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762" y="1589644"/>
                <a:ext cx="2567819" cy="6597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7B0EA2B4-3F1D-4FA3-8497-9FD2C20E5911}"/>
                  </a:ext>
                </a:extLst>
              </p:cNvPr>
              <p:cNvSpPr txBox="1"/>
              <p:nvPr/>
            </p:nvSpPr>
            <p:spPr>
              <a:xfrm>
                <a:off x="6070992" y="2666099"/>
                <a:ext cx="5201360" cy="762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de-C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a:rPr lang="de-C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de-C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C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de-C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de-CH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3"/>
                                </m:r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,0,0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sup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7B0EA2B4-3F1D-4FA3-8497-9FD2C20E5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992" y="2666099"/>
                <a:ext cx="5201360" cy="762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10EBED6-0654-455E-9EF4-09ADA47E6E3A}"/>
                  </a:ext>
                </a:extLst>
              </p:cNvPr>
              <p:cNvSpPr txBox="1"/>
              <p:nvPr/>
            </p:nvSpPr>
            <p:spPr>
              <a:xfrm>
                <a:off x="7747995" y="3500480"/>
                <a:ext cx="2138983" cy="690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f>
                            <m:f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810EBED6-0654-455E-9EF4-09ADA47E6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995" y="3500480"/>
                <a:ext cx="2138983" cy="690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0A46B7DA-5476-47D2-B06A-EF8796577D5E}"/>
                  </a:ext>
                </a:extLst>
              </p:cNvPr>
              <p:cNvSpPr/>
              <p:nvPr/>
            </p:nvSpPr>
            <p:spPr>
              <a:xfrm>
                <a:off x="9813370" y="3515997"/>
                <a:ext cx="1261114" cy="659796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de-CH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0A46B7DA-5476-47D2-B06A-EF8796577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3370" y="3515997"/>
                <a:ext cx="1261114" cy="6597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11225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uppieren 132"/>
          <p:cNvGrpSpPr/>
          <p:nvPr/>
        </p:nvGrpSpPr>
        <p:grpSpPr>
          <a:xfrm>
            <a:off x="3056318" y="1772816"/>
            <a:ext cx="1847616" cy="1761746"/>
            <a:chOff x="9176394" y="1803799"/>
            <a:chExt cx="2462527" cy="2348077"/>
          </a:xfrm>
        </p:grpSpPr>
        <p:sp>
          <p:nvSpPr>
            <p:cNvPr id="137" name="Rectangle 80"/>
            <p:cNvSpPr/>
            <p:nvPr/>
          </p:nvSpPr>
          <p:spPr>
            <a:xfrm>
              <a:off x="10411153" y="1821884"/>
              <a:ext cx="630286" cy="16622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81"/>
                <p:cNvSpPr txBox="1"/>
                <p:nvPr/>
              </p:nvSpPr>
              <p:spPr>
                <a:xfrm>
                  <a:off x="9769499" y="1821884"/>
                  <a:ext cx="277745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05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de-CH" sz="105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de-CH" sz="10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CH" sz="1050" dirty="0"/>
                </a:p>
              </p:txBody>
            </p:sp>
          </mc:Choice>
          <mc:Fallback xmlns="">
            <p:sp>
              <p:nvSpPr>
                <p:cNvPr id="139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9499" y="1821884"/>
                  <a:ext cx="277745" cy="215360"/>
                </a:xfrm>
                <a:prstGeom prst="rect">
                  <a:avLst/>
                </a:prstGeom>
                <a:blipFill>
                  <a:blip r:embed="rId2"/>
                  <a:stretch>
                    <a:fillRect l="-5714" r="-2857" b="-14815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82"/>
                <p:cNvSpPr txBox="1"/>
                <p:nvPr/>
              </p:nvSpPr>
              <p:spPr>
                <a:xfrm>
                  <a:off x="10563187" y="1822980"/>
                  <a:ext cx="277745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05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de-CH" sz="105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de-CH" sz="10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CH" sz="1050" dirty="0"/>
                </a:p>
              </p:txBody>
            </p:sp>
          </mc:Choice>
          <mc:Fallback xmlns="">
            <p:sp>
              <p:nvSpPr>
                <p:cNvPr id="141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3187" y="1822980"/>
                  <a:ext cx="277745" cy="215360"/>
                </a:xfrm>
                <a:prstGeom prst="rect">
                  <a:avLst/>
                </a:prstGeom>
                <a:blipFill>
                  <a:blip r:embed="rId3"/>
                  <a:stretch>
                    <a:fillRect l="-5882" r="-5882" b="-14815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7" name="Group 83"/>
            <p:cNvGrpSpPr/>
            <p:nvPr/>
          </p:nvGrpSpPr>
          <p:grpSpPr>
            <a:xfrm>
              <a:off x="9176394" y="1821884"/>
              <a:ext cx="2133573" cy="2329992"/>
              <a:chOff x="1151734" y="1929247"/>
              <a:chExt cx="3466137" cy="3785234"/>
            </a:xfrm>
          </p:grpSpPr>
          <p:grpSp>
            <p:nvGrpSpPr>
              <p:cNvPr id="227" name="Group 84"/>
              <p:cNvGrpSpPr/>
              <p:nvPr/>
            </p:nvGrpSpPr>
            <p:grpSpPr>
              <a:xfrm>
                <a:off x="1151734" y="3222594"/>
                <a:ext cx="3466137" cy="2491887"/>
                <a:chOff x="1987796" y="3123007"/>
                <a:chExt cx="3466137" cy="2491887"/>
              </a:xfrm>
            </p:grpSpPr>
            <p:cxnSp>
              <p:nvCxnSpPr>
                <p:cNvPr id="231" name="Straight Connector 88"/>
                <p:cNvCxnSpPr/>
                <p:nvPr/>
              </p:nvCxnSpPr>
              <p:spPr>
                <a:xfrm flipH="1">
                  <a:off x="1989163" y="3123007"/>
                  <a:ext cx="288032" cy="0"/>
                </a:xfrm>
                <a:prstGeom prst="line">
                  <a:avLst/>
                </a:prstGeom>
                <a:ln w="28575" cap="sq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89"/>
                <p:cNvCxnSpPr/>
                <p:nvPr/>
              </p:nvCxnSpPr>
              <p:spPr>
                <a:xfrm flipH="1">
                  <a:off x="5157515" y="3123007"/>
                  <a:ext cx="288032" cy="0"/>
                </a:xfrm>
                <a:prstGeom prst="line">
                  <a:avLst/>
                </a:prstGeom>
                <a:ln w="28575" cap="sq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90"/>
                <p:cNvCxnSpPr/>
                <p:nvPr/>
              </p:nvCxnSpPr>
              <p:spPr>
                <a:xfrm flipV="1">
                  <a:off x="5453931" y="3123007"/>
                  <a:ext cx="0" cy="1674145"/>
                </a:xfrm>
                <a:prstGeom prst="line">
                  <a:avLst/>
                </a:prstGeom>
                <a:ln w="28575" cap="sq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91"/>
                <p:cNvCxnSpPr/>
                <p:nvPr/>
              </p:nvCxnSpPr>
              <p:spPr>
                <a:xfrm flipV="1">
                  <a:off x="1987796" y="3123007"/>
                  <a:ext cx="0" cy="1674145"/>
                </a:xfrm>
                <a:prstGeom prst="line">
                  <a:avLst/>
                </a:prstGeom>
                <a:ln w="28575" cap="sq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92"/>
                <p:cNvCxnSpPr/>
                <p:nvPr/>
              </p:nvCxnSpPr>
              <p:spPr>
                <a:xfrm>
                  <a:off x="1989163" y="4804164"/>
                  <a:ext cx="3464770" cy="0"/>
                </a:xfrm>
                <a:prstGeom prst="line">
                  <a:avLst/>
                </a:prstGeom>
                <a:ln w="28575" cap="sq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Oval 93"/>
                <p:cNvSpPr/>
                <p:nvPr/>
              </p:nvSpPr>
              <p:spPr>
                <a:xfrm>
                  <a:off x="3505523" y="4588140"/>
                  <a:ext cx="432048" cy="4320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sz="1351"/>
                </a:p>
              </p:txBody>
            </p:sp>
            <p:cxnSp>
              <p:nvCxnSpPr>
                <p:cNvPr id="237" name="Straight Arrow Connector 94"/>
                <p:cNvCxnSpPr/>
                <p:nvPr/>
              </p:nvCxnSpPr>
              <p:spPr>
                <a:xfrm>
                  <a:off x="3505523" y="5154555"/>
                  <a:ext cx="499864" cy="0"/>
                </a:xfrm>
                <a:prstGeom prst="straightConnector1">
                  <a:avLst/>
                </a:prstGeom>
                <a:ln w="38100" cap="sq">
                  <a:solidFill>
                    <a:srgbClr val="1269B0"/>
                  </a:solidFill>
                  <a:round/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8" name="TextBox 95"/>
                    <p:cNvSpPr txBox="1"/>
                    <p:nvPr/>
                  </p:nvSpPr>
                  <p:spPr>
                    <a:xfrm>
                      <a:off x="3578060" y="5265027"/>
                      <a:ext cx="286835" cy="34986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CH" sz="1050" i="1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oMath>
                        </m:oMathPara>
                      </a14:m>
                      <a:endParaRPr lang="de-CH" sz="1351" dirty="0"/>
                    </a:p>
                  </p:txBody>
                </p:sp>
              </mc:Choice>
              <mc:Fallback xmlns="">
                <p:sp>
                  <p:nvSpPr>
                    <p:cNvPr id="238" name="TextBox 9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78060" y="5265027"/>
                      <a:ext cx="286835" cy="34986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22727" r="-18182" b="-740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C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28" name="Group 85"/>
              <p:cNvGrpSpPr/>
              <p:nvPr/>
            </p:nvGrpSpPr>
            <p:grpSpPr>
              <a:xfrm>
                <a:off x="1445325" y="1929247"/>
                <a:ext cx="2880320" cy="2700382"/>
                <a:chOff x="2277195" y="1772816"/>
                <a:chExt cx="2880320" cy="2700382"/>
              </a:xfrm>
            </p:grpSpPr>
            <p:sp>
              <p:nvSpPr>
                <p:cNvPr id="229" name="Rectangle 86"/>
                <p:cNvSpPr/>
                <p:nvPr/>
              </p:nvSpPr>
              <p:spPr>
                <a:xfrm>
                  <a:off x="2277195" y="1772816"/>
                  <a:ext cx="144016" cy="270038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sz="1351"/>
                </a:p>
              </p:txBody>
            </p:sp>
            <p:sp>
              <p:nvSpPr>
                <p:cNvPr id="230" name="Rectangle 87"/>
                <p:cNvSpPr/>
                <p:nvPr/>
              </p:nvSpPr>
              <p:spPr>
                <a:xfrm>
                  <a:off x="5013499" y="1772816"/>
                  <a:ext cx="144016" cy="270038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sz="1351"/>
                </a:p>
              </p:txBody>
            </p:sp>
          </p:grpSp>
        </p:grpSp>
        <p:grpSp>
          <p:nvGrpSpPr>
            <p:cNvPr id="200" name="Group 98"/>
            <p:cNvGrpSpPr/>
            <p:nvPr/>
          </p:nvGrpSpPr>
          <p:grpSpPr>
            <a:xfrm>
              <a:off x="9308425" y="1804825"/>
              <a:ext cx="184641" cy="1679188"/>
              <a:chOff x="5897259" y="1682587"/>
              <a:chExt cx="184641" cy="16791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9" name="TextBox 99"/>
                  <p:cNvSpPr txBox="1"/>
                  <p:nvPr/>
                </p:nvSpPr>
                <p:spPr>
                  <a:xfrm>
                    <a:off x="5898161" y="1682587"/>
                    <a:ext cx="183739" cy="2153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50">
                              <a:effectLst>
                                <a:glow rad="203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de-CH" sz="1050" dirty="0">
                      <a:effectLst>
                        <a:glow rad="203200">
                          <a:schemeClr val="bg1">
                            <a:alpha val="80000"/>
                          </a:schemeClr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19" name="TextBox 9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161" y="1682587"/>
                    <a:ext cx="183739" cy="21536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3636" t="-19231" r="-59091" b="-42308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0" name="TextBox 100"/>
                  <p:cNvSpPr txBox="1"/>
                  <p:nvPr/>
                </p:nvSpPr>
                <p:spPr>
                  <a:xfrm>
                    <a:off x="5898161" y="1891705"/>
                    <a:ext cx="183739" cy="2153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50">
                              <a:effectLst>
                                <a:glow rad="203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de-CH" sz="1050" dirty="0">
                      <a:effectLst>
                        <a:glow rad="203200">
                          <a:schemeClr val="bg1">
                            <a:alpha val="80000"/>
                          </a:schemeClr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20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161" y="1891705"/>
                    <a:ext cx="183739" cy="21536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3636" t="-19231" r="-59091" b="-42308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1" name="TextBox 101"/>
                  <p:cNvSpPr txBox="1"/>
                  <p:nvPr/>
                </p:nvSpPr>
                <p:spPr>
                  <a:xfrm>
                    <a:off x="5898161" y="2100822"/>
                    <a:ext cx="183739" cy="2153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50">
                              <a:effectLst>
                                <a:glow rad="203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de-CH" sz="1050" dirty="0">
                      <a:effectLst>
                        <a:glow rad="203200">
                          <a:schemeClr val="bg1">
                            <a:alpha val="80000"/>
                          </a:schemeClr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21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161" y="2100822"/>
                    <a:ext cx="183739" cy="21536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3636" t="-18519" r="-59091" b="-40741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2" name="TextBox 102"/>
                  <p:cNvSpPr txBox="1"/>
                  <p:nvPr/>
                </p:nvSpPr>
                <p:spPr>
                  <a:xfrm>
                    <a:off x="5898161" y="2309941"/>
                    <a:ext cx="183739" cy="2153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50">
                              <a:effectLst>
                                <a:glow rad="203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de-CH" sz="1050" dirty="0">
                      <a:effectLst>
                        <a:glow rad="203200">
                          <a:schemeClr val="bg1">
                            <a:alpha val="80000"/>
                          </a:schemeClr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22" name="TextBox 10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161" y="2309941"/>
                    <a:ext cx="183739" cy="21536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63636" t="-18519" r="-59091" b="-37037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103"/>
                  <p:cNvSpPr txBox="1"/>
                  <p:nvPr/>
                </p:nvSpPr>
                <p:spPr>
                  <a:xfrm>
                    <a:off x="5898161" y="2519059"/>
                    <a:ext cx="183739" cy="2153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50">
                              <a:effectLst>
                                <a:glow rad="203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de-CH" sz="1050" dirty="0">
                      <a:effectLst>
                        <a:glow rad="203200">
                          <a:schemeClr val="bg1">
                            <a:alpha val="80000"/>
                          </a:schemeClr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23" name="TextBox 10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8161" y="2519059"/>
                    <a:ext cx="183739" cy="21536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3636" t="-19231" r="-59091" b="-42308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4" name="TextBox 104"/>
                  <p:cNvSpPr txBox="1"/>
                  <p:nvPr/>
                </p:nvSpPr>
                <p:spPr>
                  <a:xfrm>
                    <a:off x="5897259" y="2728177"/>
                    <a:ext cx="183739" cy="2153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50">
                              <a:effectLst>
                                <a:glow rad="203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de-CH" sz="1050" dirty="0">
                      <a:effectLst>
                        <a:glow rad="203200">
                          <a:schemeClr val="bg1">
                            <a:alpha val="80000"/>
                          </a:schemeClr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24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7259" y="2728177"/>
                    <a:ext cx="183739" cy="21536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63636" t="-19231" r="-59091" b="-42308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" name="TextBox 105"/>
                  <p:cNvSpPr txBox="1"/>
                  <p:nvPr/>
                </p:nvSpPr>
                <p:spPr>
                  <a:xfrm>
                    <a:off x="5897259" y="2937294"/>
                    <a:ext cx="183739" cy="2153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50">
                              <a:effectLst>
                                <a:glow rad="203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de-CH" sz="1050" dirty="0">
                      <a:effectLst>
                        <a:glow rad="203200">
                          <a:schemeClr val="bg1">
                            <a:alpha val="80000"/>
                          </a:schemeClr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25" name="TextBox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7259" y="2937294"/>
                    <a:ext cx="183739" cy="21536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63636" t="-18519" r="-59091" b="-40741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TextBox 106"/>
                  <p:cNvSpPr txBox="1"/>
                  <p:nvPr/>
                </p:nvSpPr>
                <p:spPr>
                  <a:xfrm>
                    <a:off x="5897259" y="3146415"/>
                    <a:ext cx="183739" cy="2153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50">
                              <a:effectLst>
                                <a:glow rad="203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de-CH" sz="1050" dirty="0">
                      <a:effectLst>
                        <a:glow rad="203200">
                          <a:schemeClr val="bg1">
                            <a:alpha val="80000"/>
                          </a:schemeClr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26" name="TextBox 10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7259" y="3146415"/>
                    <a:ext cx="183739" cy="21536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63636" t="-18519" r="-59091" b="-37037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1" name="Group 107"/>
            <p:cNvGrpSpPr/>
            <p:nvPr/>
          </p:nvGrpSpPr>
          <p:grpSpPr>
            <a:xfrm>
              <a:off x="10992688" y="1803799"/>
              <a:ext cx="184641" cy="1679188"/>
              <a:chOff x="7581522" y="1681561"/>
              <a:chExt cx="184641" cy="16791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TextBox 108"/>
                  <p:cNvSpPr txBox="1"/>
                  <p:nvPr/>
                </p:nvSpPr>
                <p:spPr>
                  <a:xfrm>
                    <a:off x="7582424" y="1681561"/>
                    <a:ext cx="183739" cy="2153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50">
                              <a:effectLst>
                                <a:glow rad="203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de-CH" sz="1050" dirty="0">
                      <a:effectLst>
                        <a:glow rad="203200">
                          <a:schemeClr val="bg1">
                            <a:alpha val="80000"/>
                          </a:schemeClr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11" name="TextBox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2424" y="1681561"/>
                    <a:ext cx="183739" cy="2153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3478" r="-39130" b="-30769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2" name="TextBox 109"/>
                  <p:cNvSpPr txBox="1"/>
                  <p:nvPr/>
                </p:nvSpPr>
                <p:spPr>
                  <a:xfrm>
                    <a:off x="7582424" y="1890679"/>
                    <a:ext cx="183739" cy="2153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50">
                              <a:effectLst>
                                <a:glow rad="203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de-CH" sz="1050" dirty="0">
                      <a:effectLst>
                        <a:glow rad="203200">
                          <a:schemeClr val="bg1">
                            <a:alpha val="80000"/>
                          </a:schemeClr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12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2424" y="1890679"/>
                    <a:ext cx="183739" cy="2153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3478" r="-39130" b="-30769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3" name="TextBox 110"/>
                  <p:cNvSpPr txBox="1"/>
                  <p:nvPr/>
                </p:nvSpPr>
                <p:spPr>
                  <a:xfrm>
                    <a:off x="7582424" y="2099796"/>
                    <a:ext cx="183739" cy="2153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50">
                              <a:effectLst>
                                <a:glow rad="203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de-CH" sz="1050" dirty="0">
                      <a:effectLst>
                        <a:glow rad="203200">
                          <a:schemeClr val="bg1">
                            <a:alpha val="80000"/>
                          </a:schemeClr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13" name="TextBox 1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2424" y="2099796"/>
                    <a:ext cx="183739" cy="21536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43478" r="-39130" b="-29630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4" name="TextBox 111"/>
                  <p:cNvSpPr txBox="1"/>
                  <p:nvPr/>
                </p:nvSpPr>
                <p:spPr>
                  <a:xfrm>
                    <a:off x="7582424" y="2308915"/>
                    <a:ext cx="183739" cy="2153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50">
                              <a:effectLst>
                                <a:glow rad="203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de-CH" sz="1050" dirty="0">
                      <a:effectLst>
                        <a:glow rad="203200">
                          <a:schemeClr val="bg1">
                            <a:alpha val="80000"/>
                          </a:schemeClr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14" name="TextBox 1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2424" y="2308915"/>
                    <a:ext cx="183739" cy="2153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3478" r="-39130" b="-25926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TextBox 112"/>
                  <p:cNvSpPr txBox="1"/>
                  <p:nvPr/>
                </p:nvSpPr>
                <p:spPr>
                  <a:xfrm>
                    <a:off x="7582424" y="2518033"/>
                    <a:ext cx="183739" cy="2153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50">
                              <a:effectLst>
                                <a:glow rad="203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de-CH" sz="1050" dirty="0">
                      <a:effectLst>
                        <a:glow rad="203200">
                          <a:schemeClr val="bg1">
                            <a:alpha val="80000"/>
                          </a:schemeClr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15" name="TextBox 1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2424" y="2518033"/>
                    <a:ext cx="183739" cy="21536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3478" r="-39130" b="-30769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TextBox 113"/>
                  <p:cNvSpPr txBox="1"/>
                  <p:nvPr/>
                </p:nvSpPr>
                <p:spPr>
                  <a:xfrm>
                    <a:off x="7581522" y="2727151"/>
                    <a:ext cx="183739" cy="2153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50">
                              <a:effectLst>
                                <a:glow rad="203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de-CH" sz="1050" dirty="0">
                      <a:effectLst>
                        <a:glow rad="203200">
                          <a:schemeClr val="bg1">
                            <a:alpha val="80000"/>
                          </a:schemeClr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16" name="TextBox 1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1522" y="2727151"/>
                    <a:ext cx="183739" cy="21536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43478" r="-39130" b="-30769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TextBox 114"/>
                  <p:cNvSpPr txBox="1"/>
                  <p:nvPr/>
                </p:nvSpPr>
                <p:spPr>
                  <a:xfrm>
                    <a:off x="7581522" y="2936268"/>
                    <a:ext cx="183739" cy="2153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50">
                              <a:effectLst>
                                <a:glow rad="203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de-CH" sz="1050" dirty="0">
                      <a:effectLst>
                        <a:glow rad="203200">
                          <a:schemeClr val="bg1">
                            <a:alpha val="80000"/>
                          </a:schemeClr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17" name="TextBox 1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1522" y="2936268"/>
                    <a:ext cx="183739" cy="21536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43478" r="-39130" b="-25926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TextBox 115"/>
                  <p:cNvSpPr txBox="1"/>
                  <p:nvPr/>
                </p:nvSpPr>
                <p:spPr>
                  <a:xfrm>
                    <a:off x="7581522" y="3145389"/>
                    <a:ext cx="183739" cy="21536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50">
                              <a:effectLst>
                                <a:glow rad="203200">
                                  <a:schemeClr val="bg1">
                                    <a:alpha val="8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</m:oMath>
                      </m:oMathPara>
                    </a14:m>
                    <a:endParaRPr lang="de-CH" sz="1050" dirty="0">
                      <a:effectLst>
                        <a:glow rad="203200">
                          <a:schemeClr val="bg1">
                            <a:alpha val="80000"/>
                          </a:schemeClr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18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1522" y="3145389"/>
                    <a:ext cx="183739" cy="21536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43478" r="-39130" b="-30769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2" name="Group 133"/>
            <p:cNvGrpSpPr/>
            <p:nvPr/>
          </p:nvGrpSpPr>
          <p:grpSpPr>
            <a:xfrm>
              <a:off x="9487438" y="2035574"/>
              <a:ext cx="2151483" cy="1348777"/>
              <a:chOff x="9487438" y="2035574"/>
              <a:chExt cx="2151483" cy="1348777"/>
            </a:xfrm>
          </p:grpSpPr>
          <p:cxnSp>
            <p:nvCxnSpPr>
              <p:cNvPr id="203" name="Straight Arrow Connector 118"/>
              <p:cNvCxnSpPr/>
              <p:nvPr/>
            </p:nvCxnSpPr>
            <p:spPr>
              <a:xfrm flipV="1">
                <a:off x="9487438" y="2133662"/>
                <a:ext cx="1499917" cy="1026"/>
              </a:xfrm>
              <a:prstGeom prst="straightConnector1">
                <a:avLst/>
              </a:prstGeom>
              <a:ln w="12700" cap="sq">
                <a:solidFill>
                  <a:srgbClr val="FFC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Arrow Connector 119"/>
              <p:cNvCxnSpPr/>
              <p:nvPr/>
            </p:nvCxnSpPr>
            <p:spPr>
              <a:xfrm flipV="1">
                <a:off x="9487438" y="2341939"/>
                <a:ext cx="1499917" cy="1026"/>
              </a:xfrm>
              <a:prstGeom prst="straightConnector1">
                <a:avLst/>
              </a:prstGeom>
              <a:ln w="12700" cap="sq">
                <a:solidFill>
                  <a:srgbClr val="FFC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Arrow Connector 120"/>
              <p:cNvCxnSpPr/>
              <p:nvPr/>
            </p:nvCxnSpPr>
            <p:spPr>
              <a:xfrm flipV="1">
                <a:off x="9487438" y="2550216"/>
                <a:ext cx="1499917" cy="1026"/>
              </a:xfrm>
              <a:prstGeom prst="straightConnector1">
                <a:avLst/>
              </a:prstGeom>
              <a:ln w="12700" cap="sq">
                <a:solidFill>
                  <a:srgbClr val="FFC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Arrow Connector 121"/>
              <p:cNvCxnSpPr/>
              <p:nvPr/>
            </p:nvCxnSpPr>
            <p:spPr>
              <a:xfrm flipV="1">
                <a:off x="9487438" y="2758493"/>
                <a:ext cx="1499917" cy="1026"/>
              </a:xfrm>
              <a:prstGeom prst="straightConnector1">
                <a:avLst/>
              </a:prstGeom>
              <a:ln w="12700" cap="sq">
                <a:solidFill>
                  <a:srgbClr val="FFC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122"/>
              <p:cNvCxnSpPr/>
              <p:nvPr/>
            </p:nvCxnSpPr>
            <p:spPr>
              <a:xfrm flipV="1">
                <a:off x="9487438" y="2966770"/>
                <a:ext cx="1499917" cy="1026"/>
              </a:xfrm>
              <a:prstGeom prst="straightConnector1">
                <a:avLst/>
              </a:prstGeom>
              <a:ln w="12700" cap="sq">
                <a:solidFill>
                  <a:srgbClr val="FFC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123"/>
              <p:cNvCxnSpPr/>
              <p:nvPr/>
            </p:nvCxnSpPr>
            <p:spPr>
              <a:xfrm flipV="1">
                <a:off x="9487438" y="3175047"/>
                <a:ext cx="1499917" cy="1026"/>
              </a:xfrm>
              <a:prstGeom prst="straightConnector1">
                <a:avLst/>
              </a:prstGeom>
              <a:ln w="12700" cap="sq">
                <a:solidFill>
                  <a:srgbClr val="FFC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124"/>
              <p:cNvCxnSpPr/>
              <p:nvPr/>
            </p:nvCxnSpPr>
            <p:spPr>
              <a:xfrm flipV="1">
                <a:off x="9487438" y="3383325"/>
                <a:ext cx="1499917" cy="1026"/>
              </a:xfrm>
              <a:prstGeom prst="straightConnector1">
                <a:avLst/>
              </a:prstGeom>
              <a:ln w="12700" cap="sq">
                <a:solidFill>
                  <a:srgbClr val="FFC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0" name="TextBox 125"/>
                  <p:cNvSpPr txBox="1"/>
                  <p:nvPr/>
                </p:nvSpPr>
                <p:spPr>
                  <a:xfrm>
                    <a:off x="11161711" y="2035574"/>
                    <a:ext cx="477210" cy="4338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de-CH" sz="135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sz="135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oMath>
                      </m:oMathPara>
                    </a14:m>
                    <a:endParaRPr lang="de-CH" sz="1351" dirty="0"/>
                  </a:p>
                </p:txBody>
              </p:sp>
            </mc:Choice>
            <mc:Fallback xmlns="">
              <p:sp>
                <p:nvSpPr>
                  <p:cNvPr id="210" name="TextBox 1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61711" y="2035574"/>
                    <a:ext cx="477210" cy="43388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10</a:t>
            </a:fld>
            <a:endParaRPr lang="de-CH" dirty="0"/>
          </a:p>
        </p:txBody>
      </p:sp>
      <p:sp>
        <p:nvSpPr>
          <p:cNvPr id="97" name="Oval 96"/>
          <p:cNvSpPr/>
          <p:nvPr/>
        </p:nvSpPr>
        <p:spPr>
          <a:xfrm>
            <a:off x="2215478" y="1745758"/>
            <a:ext cx="378190" cy="378190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801" b="1" dirty="0">
                <a:solidFill>
                  <a:schemeClr val="accent1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2246813" y="3684084"/>
                <a:ext cx="3252509" cy="582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1500" dirty="0"/>
                  <a:t>Das elektrische Feld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de-CH" sz="15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sz="15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de-CH" sz="1500" dirty="0"/>
                  <a:t> verteilt sich entsprechend der Materialgleichung</a:t>
                </a: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813" y="3684084"/>
                <a:ext cx="3252509" cy="582019"/>
              </a:xfrm>
              <a:prstGeom prst="rect">
                <a:avLst/>
              </a:prstGeom>
              <a:blipFill>
                <a:blip r:embed="rId18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63161" y="4433240"/>
                <a:ext cx="1619813" cy="37819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sz="15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de-CH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1500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de-CH" sz="1500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de-CH" sz="1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sz="15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de-CH" sz="15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161" y="4433240"/>
                <a:ext cx="1619813" cy="37819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3288772" y="2103886"/>
            <a:ext cx="688379" cy="796306"/>
            <a:chOff x="1913575" y="2244532"/>
            <a:chExt cx="917480" cy="1061327"/>
          </a:xfrm>
        </p:grpSpPr>
        <p:cxnSp>
          <p:nvCxnSpPr>
            <p:cNvPr id="127" name="Straight Arrow Connector 126"/>
            <p:cNvCxnSpPr/>
            <p:nvPr/>
          </p:nvCxnSpPr>
          <p:spPr>
            <a:xfrm flipV="1">
              <a:off x="1913575" y="2244532"/>
              <a:ext cx="917480" cy="1026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V="1">
              <a:off x="1913575" y="2456592"/>
              <a:ext cx="917480" cy="1026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V="1">
              <a:off x="1913575" y="2668652"/>
              <a:ext cx="917480" cy="1026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flipV="1">
              <a:off x="1913575" y="2880712"/>
              <a:ext cx="917480" cy="1026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1913575" y="3092772"/>
              <a:ext cx="917480" cy="1026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V="1">
              <a:off x="1913575" y="3304833"/>
              <a:ext cx="917480" cy="1026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4719271" y="1951702"/>
                <a:ext cx="346890" cy="325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sz="135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sz="135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de-CH" sz="135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271" y="1951702"/>
                <a:ext cx="346890" cy="32553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Arrow Connector 135"/>
          <p:cNvCxnSpPr/>
          <p:nvPr/>
        </p:nvCxnSpPr>
        <p:spPr>
          <a:xfrm flipV="1">
            <a:off x="4008845" y="2107708"/>
            <a:ext cx="411275" cy="770"/>
          </a:xfrm>
          <a:prstGeom prst="straightConnector1">
            <a:avLst/>
          </a:prstGeom>
          <a:ln w="1270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V="1">
            <a:off x="4008845" y="2425922"/>
            <a:ext cx="411275" cy="770"/>
          </a:xfrm>
          <a:prstGeom prst="straightConnector1">
            <a:avLst/>
          </a:prstGeom>
          <a:ln w="1270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4008845" y="2744136"/>
            <a:ext cx="411275" cy="770"/>
          </a:xfrm>
          <a:prstGeom prst="straightConnector1">
            <a:avLst/>
          </a:prstGeom>
          <a:ln w="1270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360667" y="3231963"/>
                <a:ext cx="66107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sz="105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sz="105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05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CH" sz="105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de-CH" sz="105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CH" sz="105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de-CH" sz="105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05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CH" sz="105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de-CH" sz="105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CH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667" y="3231963"/>
                <a:ext cx="661078" cy="161583"/>
              </a:xfrm>
              <a:prstGeom prst="rect">
                <a:avLst/>
              </a:prstGeom>
              <a:blipFill>
                <a:blip r:embed="rId21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ectangle 141"/>
          <p:cNvSpPr/>
          <p:nvPr/>
        </p:nvSpPr>
        <p:spPr>
          <a:xfrm>
            <a:off x="8313487" y="1813544"/>
            <a:ext cx="472899" cy="12471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7832058" y="1813545"/>
                <a:ext cx="20839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sz="1050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058" y="1813545"/>
                <a:ext cx="208390" cy="161583"/>
              </a:xfrm>
              <a:prstGeom prst="rect">
                <a:avLst/>
              </a:prstGeom>
              <a:blipFill>
                <a:blip r:embed="rId22"/>
                <a:stretch>
                  <a:fillRect l="-8824" r="-2941" b="-148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8427558" y="1814368"/>
                <a:ext cx="20839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sz="1050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558" y="1814368"/>
                <a:ext cx="208390" cy="161583"/>
              </a:xfrm>
              <a:prstGeom prst="rect">
                <a:avLst/>
              </a:prstGeom>
              <a:blipFill>
                <a:blip r:embed="rId23"/>
                <a:stretch>
                  <a:fillRect l="-5714" r="-2857" b="-1538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5" name="Group 144"/>
          <p:cNvGrpSpPr/>
          <p:nvPr/>
        </p:nvGrpSpPr>
        <p:grpSpPr>
          <a:xfrm>
            <a:off x="7387057" y="1813545"/>
            <a:ext cx="1600805" cy="1748177"/>
            <a:chOff x="1151734" y="1929247"/>
            <a:chExt cx="3466137" cy="3785234"/>
          </a:xfrm>
        </p:grpSpPr>
        <p:grpSp>
          <p:nvGrpSpPr>
            <p:cNvPr id="146" name="Group 145"/>
            <p:cNvGrpSpPr/>
            <p:nvPr/>
          </p:nvGrpSpPr>
          <p:grpSpPr>
            <a:xfrm>
              <a:off x="1151734" y="3222594"/>
              <a:ext cx="3466137" cy="2491887"/>
              <a:chOff x="1987796" y="3123007"/>
              <a:chExt cx="3466137" cy="2491887"/>
            </a:xfrm>
          </p:grpSpPr>
          <p:cxnSp>
            <p:nvCxnSpPr>
              <p:cNvPr id="150" name="Straight Connector 149"/>
              <p:cNvCxnSpPr/>
              <p:nvPr/>
            </p:nvCxnSpPr>
            <p:spPr>
              <a:xfrm flipH="1">
                <a:off x="1989163" y="3123007"/>
                <a:ext cx="288032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H="1">
                <a:off x="5157515" y="3123007"/>
                <a:ext cx="288032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 flipV="1">
                <a:off x="5453931" y="3123007"/>
                <a:ext cx="0" cy="1674145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V="1">
                <a:off x="1987796" y="3123007"/>
                <a:ext cx="0" cy="1674145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1989163" y="4804164"/>
                <a:ext cx="3464770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Oval 154"/>
              <p:cNvSpPr/>
              <p:nvPr/>
            </p:nvSpPr>
            <p:spPr>
              <a:xfrm>
                <a:off x="3505523" y="4588140"/>
                <a:ext cx="432048" cy="4320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  <p:cxnSp>
            <p:nvCxnSpPr>
              <p:cNvPr id="156" name="Straight Arrow Connector 155"/>
              <p:cNvCxnSpPr/>
              <p:nvPr/>
            </p:nvCxnSpPr>
            <p:spPr>
              <a:xfrm>
                <a:off x="3505523" y="5154555"/>
                <a:ext cx="499864" cy="0"/>
              </a:xfrm>
              <a:prstGeom prst="straightConnector1">
                <a:avLst/>
              </a:prstGeom>
              <a:ln w="38100" cap="sq">
                <a:solidFill>
                  <a:srgbClr val="1269B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TextBox 156"/>
                  <p:cNvSpPr txBox="1"/>
                  <p:nvPr/>
                </p:nvSpPr>
                <p:spPr>
                  <a:xfrm>
                    <a:off x="3578059" y="5265027"/>
                    <a:ext cx="286834" cy="34986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50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de-CH" sz="1351" dirty="0"/>
                  </a:p>
                </p:txBody>
              </p:sp>
            </mc:Choice>
            <mc:Fallback xmlns="">
              <p:sp>
                <p:nvSpPr>
                  <p:cNvPr id="157" name="TextBox 1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8059" y="5265027"/>
                    <a:ext cx="286834" cy="3498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2727" r="-18182" b="-11538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7" name="Group 146"/>
            <p:cNvGrpSpPr/>
            <p:nvPr/>
          </p:nvGrpSpPr>
          <p:grpSpPr>
            <a:xfrm>
              <a:off x="1445325" y="1929247"/>
              <a:ext cx="2880320" cy="2700382"/>
              <a:chOff x="2277195" y="1772816"/>
              <a:chExt cx="2880320" cy="2700382"/>
            </a:xfrm>
          </p:grpSpPr>
          <p:sp>
            <p:nvSpPr>
              <p:cNvPr id="148" name="Rectangle 147"/>
              <p:cNvSpPr/>
              <p:nvPr/>
            </p:nvSpPr>
            <p:spPr>
              <a:xfrm>
                <a:off x="2277195" y="1772816"/>
                <a:ext cx="144016" cy="270038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5013499" y="1772816"/>
                <a:ext cx="144016" cy="270038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</p:grpSp>
      </p:grpSp>
      <p:sp>
        <p:nvSpPr>
          <p:cNvPr id="158" name="Oval 157"/>
          <p:cNvSpPr/>
          <p:nvPr/>
        </p:nvSpPr>
        <p:spPr>
          <a:xfrm>
            <a:off x="6545845" y="1772526"/>
            <a:ext cx="378190" cy="378190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801" b="1" dirty="0">
                <a:solidFill>
                  <a:schemeClr val="accent1"/>
                </a:solidFill>
              </a:rPr>
              <a:t>5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7486113" y="1800746"/>
            <a:ext cx="138535" cy="1259883"/>
            <a:chOff x="5897259" y="1682587"/>
            <a:chExt cx="184641" cy="16791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TextBox 159"/>
                <p:cNvSpPr txBox="1"/>
                <p:nvPr/>
              </p:nvSpPr>
              <p:spPr>
                <a:xfrm>
                  <a:off x="5898161" y="1682587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60" name="TextBox 1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161" y="1682587"/>
                  <a:ext cx="183739" cy="215360"/>
                </a:xfrm>
                <a:prstGeom prst="rect">
                  <a:avLst/>
                </a:prstGeom>
                <a:blipFill>
                  <a:blip r:embed="rId24"/>
                  <a:stretch>
                    <a:fillRect l="-56522" t="-18519" r="-52174" b="-40741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TextBox 160"/>
                <p:cNvSpPr txBox="1"/>
                <p:nvPr/>
              </p:nvSpPr>
              <p:spPr>
                <a:xfrm>
                  <a:off x="5898161" y="1891705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61" name="TextBox 1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161" y="1891705"/>
                  <a:ext cx="183739" cy="215360"/>
                </a:xfrm>
                <a:prstGeom prst="rect">
                  <a:avLst/>
                </a:prstGeom>
                <a:blipFill>
                  <a:blip r:embed="rId25"/>
                  <a:stretch>
                    <a:fillRect l="-56522" t="-18519" r="-52174" b="-3703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TextBox 161"/>
                <p:cNvSpPr txBox="1"/>
                <p:nvPr/>
              </p:nvSpPr>
              <p:spPr>
                <a:xfrm>
                  <a:off x="5898161" y="2100822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62" name="TextBox 1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161" y="2100822"/>
                  <a:ext cx="183739" cy="215360"/>
                </a:xfrm>
                <a:prstGeom prst="rect">
                  <a:avLst/>
                </a:prstGeom>
                <a:blipFill>
                  <a:blip r:embed="rId26"/>
                  <a:stretch>
                    <a:fillRect l="-56522" t="-19231" r="-52174" b="-4230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>
                  <a:off x="5898161" y="2309941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161" y="2309941"/>
                  <a:ext cx="183739" cy="215360"/>
                </a:xfrm>
                <a:prstGeom prst="rect">
                  <a:avLst/>
                </a:prstGeom>
                <a:blipFill>
                  <a:blip r:embed="rId27"/>
                  <a:stretch>
                    <a:fillRect l="-56522" t="-19231" r="-52174" b="-4230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/>
                <p:cNvSpPr txBox="1"/>
                <p:nvPr/>
              </p:nvSpPr>
              <p:spPr>
                <a:xfrm>
                  <a:off x="5898161" y="2519059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64" name="TextBox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161" y="2519059"/>
                  <a:ext cx="183739" cy="215360"/>
                </a:xfrm>
                <a:prstGeom prst="rect">
                  <a:avLst/>
                </a:prstGeom>
                <a:blipFill>
                  <a:blip r:embed="rId24"/>
                  <a:stretch>
                    <a:fillRect l="-56522" t="-18519" r="-52174" b="-40741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/>
                <p:cNvSpPr txBox="1"/>
                <p:nvPr/>
              </p:nvSpPr>
              <p:spPr>
                <a:xfrm>
                  <a:off x="5897259" y="2728177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7259" y="2728177"/>
                  <a:ext cx="183739" cy="215360"/>
                </a:xfrm>
                <a:prstGeom prst="rect">
                  <a:avLst/>
                </a:prstGeom>
                <a:blipFill>
                  <a:blip r:embed="rId28"/>
                  <a:stretch>
                    <a:fillRect l="-56522" t="-18519" r="-52174" b="-3703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/>
                <p:cNvSpPr txBox="1"/>
                <p:nvPr/>
              </p:nvSpPr>
              <p:spPr>
                <a:xfrm>
                  <a:off x="5897259" y="2937294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66" name="TextBox 1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7259" y="2937294"/>
                  <a:ext cx="183739" cy="215360"/>
                </a:xfrm>
                <a:prstGeom prst="rect">
                  <a:avLst/>
                </a:prstGeom>
                <a:blipFill>
                  <a:blip r:embed="rId29"/>
                  <a:stretch>
                    <a:fillRect l="-56522" t="-19231" r="-52174" b="-4230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/>
                <p:cNvSpPr txBox="1"/>
                <p:nvPr/>
              </p:nvSpPr>
              <p:spPr>
                <a:xfrm>
                  <a:off x="5897259" y="3146415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67" name="TextBox 1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7259" y="3146415"/>
                  <a:ext cx="183739" cy="215360"/>
                </a:xfrm>
                <a:prstGeom prst="rect">
                  <a:avLst/>
                </a:prstGeom>
                <a:blipFill>
                  <a:blip r:embed="rId30"/>
                  <a:stretch>
                    <a:fillRect l="-56522" t="-19231" r="-52174" b="-4230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8" name="Group 167"/>
          <p:cNvGrpSpPr/>
          <p:nvPr/>
        </p:nvGrpSpPr>
        <p:grpSpPr>
          <a:xfrm>
            <a:off x="8749803" y="1799976"/>
            <a:ext cx="138535" cy="1259883"/>
            <a:chOff x="7581522" y="1681561"/>
            <a:chExt cx="184641" cy="16791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/>
                <p:cNvSpPr txBox="1"/>
                <p:nvPr/>
              </p:nvSpPr>
              <p:spPr>
                <a:xfrm>
                  <a:off x="7582424" y="1681561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69" name="TextBox 1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424" y="1681561"/>
                  <a:ext cx="183739" cy="215360"/>
                </a:xfrm>
                <a:prstGeom prst="rect">
                  <a:avLst/>
                </a:prstGeom>
                <a:blipFill>
                  <a:blip r:embed="rId31"/>
                  <a:stretch>
                    <a:fillRect l="-43478" r="-43478" b="-2963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/>
                <p:cNvSpPr txBox="1"/>
                <p:nvPr/>
              </p:nvSpPr>
              <p:spPr>
                <a:xfrm>
                  <a:off x="7582424" y="1890679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70" name="TextBox 1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424" y="1890679"/>
                  <a:ext cx="183739" cy="215360"/>
                </a:xfrm>
                <a:prstGeom prst="rect">
                  <a:avLst/>
                </a:prstGeom>
                <a:blipFill>
                  <a:blip r:embed="rId32"/>
                  <a:stretch>
                    <a:fillRect l="-43478" r="-43478" b="-25926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/>
                <p:cNvSpPr txBox="1"/>
                <p:nvPr/>
              </p:nvSpPr>
              <p:spPr>
                <a:xfrm>
                  <a:off x="7582424" y="2099796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71" name="TextBox 1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424" y="2099796"/>
                  <a:ext cx="183739" cy="215360"/>
                </a:xfrm>
                <a:prstGeom prst="rect">
                  <a:avLst/>
                </a:prstGeom>
                <a:blipFill>
                  <a:blip r:embed="rId32"/>
                  <a:stretch>
                    <a:fillRect l="-43478" r="-43478" b="-30769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/>
                <p:cNvSpPr txBox="1"/>
                <p:nvPr/>
              </p:nvSpPr>
              <p:spPr>
                <a:xfrm>
                  <a:off x="7582424" y="2308915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72" name="TextBox 1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424" y="2308915"/>
                  <a:ext cx="183739" cy="215360"/>
                </a:xfrm>
                <a:prstGeom prst="rect">
                  <a:avLst/>
                </a:prstGeom>
                <a:blipFill>
                  <a:blip r:embed="rId33"/>
                  <a:stretch>
                    <a:fillRect l="-43478" r="-43478" b="-2963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7582424" y="2518033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424" y="2518033"/>
                  <a:ext cx="183739" cy="215360"/>
                </a:xfrm>
                <a:prstGeom prst="rect">
                  <a:avLst/>
                </a:prstGeom>
                <a:blipFill>
                  <a:blip r:embed="rId34"/>
                  <a:stretch>
                    <a:fillRect l="-43478" r="-43478" b="-25926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/>
                <p:cNvSpPr txBox="1"/>
                <p:nvPr/>
              </p:nvSpPr>
              <p:spPr>
                <a:xfrm>
                  <a:off x="7581522" y="2727151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74" name="TextBox 1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522" y="2727151"/>
                  <a:ext cx="183739" cy="215360"/>
                </a:xfrm>
                <a:prstGeom prst="rect">
                  <a:avLst/>
                </a:prstGeom>
                <a:blipFill>
                  <a:blip r:embed="rId32"/>
                  <a:stretch>
                    <a:fillRect l="-43478" r="-43478" b="-30769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/>
                <p:cNvSpPr txBox="1"/>
                <p:nvPr/>
              </p:nvSpPr>
              <p:spPr>
                <a:xfrm>
                  <a:off x="7581522" y="2936268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75" name="TextBox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522" y="2936268"/>
                  <a:ext cx="183739" cy="215360"/>
                </a:xfrm>
                <a:prstGeom prst="rect">
                  <a:avLst/>
                </a:prstGeom>
                <a:blipFill>
                  <a:blip r:embed="rId32"/>
                  <a:stretch>
                    <a:fillRect l="-43478" r="-43478" b="-30769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/>
                <p:cNvSpPr txBox="1"/>
                <p:nvPr/>
              </p:nvSpPr>
              <p:spPr>
                <a:xfrm>
                  <a:off x="7581522" y="3145389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76" name="TextBox 1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522" y="3145389"/>
                  <a:ext cx="183739" cy="215360"/>
                </a:xfrm>
                <a:prstGeom prst="rect">
                  <a:avLst/>
                </a:prstGeom>
                <a:blipFill>
                  <a:blip r:embed="rId31"/>
                  <a:stretch>
                    <a:fillRect l="-43478" r="-43478" b="-2963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7" name="Group 176"/>
          <p:cNvGrpSpPr/>
          <p:nvPr/>
        </p:nvGrpSpPr>
        <p:grpSpPr>
          <a:xfrm>
            <a:off x="7620428" y="1973875"/>
            <a:ext cx="1614242" cy="1011978"/>
            <a:chOff x="9487438" y="2035574"/>
            <a:chExt cx="2151483" cy="1348777"/>
          </a:xfrm>
        </p:grpSpPr>
        <p:cxnSp>
          <p:nvCxnSpPr>
            <p:cNvPr id="178" name="Straight Arrow Connector 177"/>
            <p:cNvCxnSpPr/>
            <p:nvPr/>
          </p:nvCxnSpPr>
          <p:spPr>
            <a:xfrm flipV="1">
              <a:off x="9487438" y="2133662"/>
              <a:ext cx="1499917" cy="1026"/>
            </a:xfrm>
            <a:prstGeom prst="straightConnector1">
              <a:avLst/>
            </a:prstGeom>
            <a:ln w="12700" cap="sq">
              <a:solidFill>
                <a:srgbClr val="FFC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 flipV="1">
              <a:off x="9487438" y="2341939"/>
              <a:ext cx="1499917" cy="1026"/>
            </a:xfrm>
            <a:prstGeom prst="straightConnector1">
              <a:avLst/>
            </a:prstGeom>
            <a:ln w="12700" cap="sq">
              <a:solidFill>
                <a:srgbClr val="FFC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 flipV="1">
              <a:off x="9487438" y="2550216"/>
              <a:ext cx="1499917" cy="1026"/>
            </a:xfrm>
            <a:prstGeom prst="straightConnector1">
              <a:avLst/>
            </a:prstGeom>
            <a:ln w="12700" cap="sq">
              <a:solidFill>
                <a:srgbClr val="FFC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 flipV="1">
              <a:off x="9487438" y="2758493"/>
              <a:ext cx="1499917" cy="1026"/>
            </a:xfrm>
            <a:prstGeom prst="straightConnector1">
              <a:avLst/>
            </a:prstGeom>
            <a:ln w="12700" cap="sq">
              <a:solidFill>
                <a:srgbClr val="FFC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 flipV="1">
              <a:off x="9487438" y="2966770"/>
              <a:ext cx="1499917" cy="1026"/>
            </a:xfrm>
            <a:prstGeom prst="straightConnector1">
              <a:avLst/>
            </a:prstGeom>
            <a:ln w="12700" cap="sq">
              <a:solidFill>
                <a:srgbClr val="FFC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 flipV="1">
              <a:off x="9487438" y="3175047"/>
              <a:ext cx="1499917" cy="1026"/>
            </a:xfrm>
            <a:prstGeom prst="straightConnector1">
              <a:avLst/>
            </a:prstGeom>
            <a:ln w="12700" cap="sq">
              <a:solidFill>
                <a:srgbClr val="FFC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flipV="1">
              <a:off x="9487438" y="3383325"/>
              <a:ext cx="1499917" cy="1026"/>
            </a:xfrm>
            <a:prstGeom prst="straightConnector1">
              <a:avLst/>
            </a:prstGeom>
            <a:ln w="12700" cap="sq">
              <a:solidFill>
                <a:srgbClr val="FFC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TextBox 184"/>
                <p:cNvSpPr txBox="1"/>
                <p:nvPr/>
              </p:nvSpPr>
              <p:spPr>
                <a:xfrm>
                  <a:off x="11161711" y="2035574"/>
                  <a:ext cx="477210" cy="4338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CH" sz="1351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sz="1351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oMath>
                    </m:oMathPara>
                  </a14:m>
                  <a:endParaRPr lang="de-CH" sz="1351" dirty="0"/>
                </a:p>
              </p:txBody>
            </p:sp>
          </mc:Choice>
          <mc:Fallback xmlns="">
            <p:sp>
              <p:nvSpPr>
                <p:cNvPr id="185" name="TextBox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1711" y="2035574"/>
                  <a:ext cx="477210" cy="433881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/>
              <p:cNvSpPr txBox="1"/>
              <p:nvPr/>
            </p:nvSpPr>
            <p:spPr>
              <a:xfrm>
                <a:off x="6577180" y="3710852"/>
                <a:ext cx="3252509" cy="1488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1500" dirty="0"/>
                  <a:t>Es wird genau so viel Ladung geteilt, damit sich die erzwungene Spannung über dem Kondensator einstellt.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5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de-CH" sz="15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CH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CH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de-CH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sz="15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de-CH" sz="15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150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de-CH" sz="15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sz="15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de-CH" sz="1500" dirty="0"/>
              </a:p>
            </p:txBody>
          </p:sp>
        </mc:Choice>
        <mc:Fallback xmlns="">
          <p:sp>
            <p:nvSpPr>
              <p:cNvPr id="186" name="TextBox 1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80" y="3710852"/>
                <a:ext cx="3252509" cy="1488869"/>
              </a:xfrm>
              <a:prstGeom prst="rect">
                <a:avLst/>
              </a:prstGeom>
              <a:blipFill>
                <a:blip r:embed="rId36"/>
                <a:stretch>
                  <a:fillRect t="-2049" b="-9057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8" name="Group 187"/>
          <p:cNvGrpSpPr/>
          <p:nvPr/>
        </p:nvGrpSpPr>
        <p:grpSpPr>
          <a:xfrm>
            <a:off x="7619139" y="2130655"/>
            <a:ext cx="688379" cy="796306"/>
            <a:chOff x="1913575" y="2244532"/>
            <a:chExt cx="917480" cy="1061327"/>
          </a:xfrm>
        </p:grpSpPr>
        <p:cxnSp>
          <p:nvCxnSpPr>
            <p:cNvPr id="189" name="Straight Arrow Connector 188"/>
            <p:cNvCxnSpPr/>
            <p:nvPr/>
          </p:nvCxnSpPr>
          <p:spPr>
            <a:xfrm flipV="1">
              <a:off x="1913575" y="2244532"/>
              <a:ext cx="917480" cy="1026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 flipV="1">
              <a:off x="1913575" y="2456592"/>
              <a:ext cx="917480" cy="1026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 flipV="1">
              <a:off x="1913575" y="2668652"/>
              <a:ext cx="917480" cy="1026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V="1">
              <a:off x="1913575" y="2880712"/>
              <a:ext cx="917480" cy="1026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 flipV="1">
              <a:off x="1913575" y="3092772"/>
              <a:ext cx="917480" cy="1026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 flipV="1">
              <a:off x="1913575" y="3304833"/>
              <a:ext cx="917480" cy="1026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/>
              <p:cNvSpPr txBox="1"/>
              <p:nvPr/>
            </p:nvSpPr>
            <p:spPr>
              <a:xfrm>
                <a:off x="9049638" y="1978471"/>
                <a:ext cx="346890" cy="325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sz="135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sz="135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de-CH" sz="135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5" name="TextBox 1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638" y="1978471"/>
                <a:ext cx="346890" cy="32553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6" name="Straight Arrow Connector 195"/>
          <p:cNvCxnSpPr/>
          <p:nvPr/>
        </p:nvCxnSpPr>
        <p:spPr>
          <a:xfrm flipV="1">
            <a:off x="8339212" y="2134476"/>
            <a:ext cx="411275" cy="770"/>
          </a:xfrm>
          <a:prstGeom prst="straightConnector1">
            <a:avLst/>
          </a:prstGeom>
          <a:ln w="1270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flipV="1">
            <a:off x="8339212" y="2452690"/>
            <a:ext cx="411275" cy="770"/>
          </a:xfrm>
          <a:prstGeom prst="straightConnector1">
            <a:avLst/>
          </a:prstGeom>
          <a:ln w="1270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V="1">
            <a:off x="8339212" y="2770905"/>
            <a:ext cx="411275" cy="770"/>
          </a:xfrm>
          <a:prstGeom prst="straightConnector1">
            <a:avLst/>
          </a:prstGeom>
          <a:ln w="1270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/>
              <p:cNvSpPr txBox="1"/>
              <p:nvPr/>
            </p:nvSpPr>
            <p:spPr>
              <a:xfrm>
                <a:off x="8691034" y="3258731"/>
                <a:ext cx="66107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CH" sz="105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sz="105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05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CH" sz="105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de-CH" sz="105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CH" sz="105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de-CH" sz="105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05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CH" sz="105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de-CH" sz="105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CH" sz="105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9" name="TextBox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034" y="3258731"/>
                <a:ext cx="661078" cy="161583"/>
              </a:xfrm>
              <a:prstGeom prst="rect">
                <a:avLst/>
              </a:prstGeom>
              <a:blipFill>
                <a:blip r:embed="rId3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Titel 1">
            <a:extLst>
              <a:ext uri="{FF2B5EF4-FFF2-40B4-BE49-F238E27FC236}">
                <a16:creationId xmlns:a16="http://schemas.microsoft.com/office/drawing/2014/main" id="{273407B8-A738-4546-B6AF-875DB8202FC7}"/>
              </a:ext>
            </a:extLst>
          </p:cNvPr>
          <p:cNvSpPr txBox="1">
            <a:spLocks/>
          </p:cNvSpPr>
          <p:nvPr/>
        </p:nvSpPr>
        <p:spPr>
          <a:xfrm>
            <a:off x="1978819" y="116632"/>
            <a:ext cx="8229600" cy="4229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0" kern="1200">
                <a:solidFill>
                  <a:schemeClr val="tx1"/>
                </a:solidFill>
                <a:latin typeface="ETH Light" pitchFamily="2" charset="0"/>
                <a:ea typeface="+mj-ea"/>
                <a:cs typeface="+mj-cs"/>
              </a:defRPr>
            </a:lvl1pPr>
          </a:lstStyle>
          <a:p>
            <a:r>
              <a:rPr lang="de-DE" dirty="0"/>
              <a:t>Herleitung der Felder im Kondensator</a:t>
            </a:r>
          </a:p>
        </p:txBody>
      </p:sp>
    </p:spTree>
    <p:extLst>
      <p:ext uri="{BB962C8B-B14F-4D97-AF65-F5344CB8AC3E}">
        <p14:creationId xmlns:p14="http://schemas.microsoft.com/office/powerpoint/2010/main" val="3104443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2" grpId="0" animBg="1"/>
      <p:bldP spid="135" grpId="0"/>
      <p:bldP spid="142" grpId="0" animBg="1"/>
      <p:bldP spid="143" grpId="0"/>
      <p:bldP spid="144" grpId="0"/>
      <p:bldP spid="158" grpId="0" animBg="1"/>
      <p:bldP spid="186" grpId="0"/>
      <p:bldP spid="195" grpId="0"/>
      <p:bldP spid="19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F0C5D-FA8B-4D70-8F8C-3580C3BA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Kapazität C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83CC82-9E3C-432C-AC80-3FC2605DB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0D831-9B24-476B-BD95-03A1B9D4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2623FA-3E4D-4C84-84B9-DACA7113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F5403E-D882-4E91-9B92-9AC50C28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11</a:t>
            </a:fld>
            <a:endParaRPr lang="de-CH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B191645-77C9-40AD-8BF3-7951126560E9}"/>
              </a:ext>
            </a:extLst>
          </p:cNvPr>
          <p:cNvSpPr txBox="1"/>
          <p:nvPr/>
        </p:nvSpPr>
        <p:spPr>
          <a:xfrm>
            <a:off x="411860" y="1465403"/>
            <a:ext cx="10810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/>
              <a:t>Wie viel Ladung Q sammelt sich auf den Platten an, wenn eine bestimmte Spannung U angelegt wird?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75D5DED-1551-44D9-B34B-721F30F27230}"/>
              </a:ext>
            </a:extLst>
          </p:cNvPr>
          <p:cNvGrpSpPr/>
          <p:nvPr/>
        </p:nvGrpSpPr>
        <p:grpSpPr>
          <a:xfrm>
            <a:off x="8303099" y="1996785"/>
            <a:ext cx="3223102" cy="3725438"/>
            <a:chOff x="864138" y="2043921"/>
            <a:chExt cx="2600619" cy="3005938"/>
          </a:xfrm>
        </p:grpSpPr>
        <p:grpSp>
          <p:nvGrpSpPr>
            <p:cNvPr id="12" name="Group 25">
              <a:extLst>
                <a:ext uri="{FF2B5EF4-FFF2-40B4-BE49-F238E27FC236}">
                  <a16:creationId xmlns:a16="http://schemas.microsoft.com/office/drawing/2014/main" id="{6F0D7601-A490-464F-BEF5-F14D3151D7FA}"/>
                </a:ext>
              </a:extLst>
            </p:cNvPr>
            <p:cNvGrpSpPr/>
            <p:nvPr/>
          </p:nvGrpSpPr>
          <p:grpSpPr>
            <a:xfrm>
              <a:off x="864138" y="3274135"/>
              <a:ext cx="2600619" cy="1775724"/>
              <a:chOff x="1987796" y="3123007"/>
              <a:chExt cx="3466137" cy="2366708"/>
            </a:xfrm>
          </p:grpSpPr>
          <p:cxnSp>
            <p:nvCxnSpPr>
              <p:cNvPr id="34" name="Straight Connector 12">
                <a:extLst>
                  <a:ext uri="{FF2B5EF4-FFF2-40B4-BE49-F238E27FC236}">
                    <a16:creationId xmlns:a16="http://schemas.microsoft.com/office/drawing/2014/main" id="{C64380F6-60F7-4CCB-A577-E61FDD31B553}"/>
                  </a:ext>
                </a:extLst>
              </p:cNvPr>
              <p:cNvCxnSpPr/>
              <p:nvPr/>
            </p:nvCxnSpPr>
            <p:spPr>
              <a:xfrm flipH="1">
                <a:off x="1989163" y="3123007"/>
                <a:ext cx="288032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3">
                <a:extLst>
                  <a:ext uri="{FF2B5EF4-FFF2-40B4-BE49-F238E27FC236}">
                    <a16:creationId xmlns:a16="http://schemas.microsoft.com/office/drawing/2014/main" id="{F62D39F5-986A-4E3D-9D39-031C8C7C5293}"/>
                  </a:ext>
                </a:extLst>
              </p:cNvPr>
              <p:cNvCxnSpPr/>
              <p:nvPr/>
            </p:nvCxnSpPr>
            <p:spPr>
              <a:xfrm flipH="1">
                <a:off x="5157515" y="3123007"/>
                <a:ext cx="288032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15">
                <a:extLst>
                  <a:ext uri="{FF2B5EF4-FFF2-40B4-BE49-F238E27FC236}">
                    <a16:creationId xmlns:a16="http://schemas.microsoft.com/office/drawing/2014/main" id="{375A1D8D-24F5-4A11-AC9B-8D7D40D90C09}"/>
                  </a:ext>
                </a:extLst>
              </p:cNvPr>
              <p:cNvCxnSpPr/>
              <p:nvPr/>
            </p:nvCxnSpPr>
            <p:spPr>
              <a:xfrm flipV="1">
                <a:off x="5453931" y="3123007"/>
                <a:ext cx="0" cy="1674145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18">
                <a:extLst>
                  <a:ext uri="{FF2B5EF4-FFF2-40B4-BE49-F238E27FC236}">
                    <a16:creationId xmlns:a16="http://schemas.microsoft.com/office/drawing/2014/main" id="{7C6F4BE6-C5B8-49B8-8EDD-2DBD1A06BB6F}"/>
                  </a:ext>
                </a:extLst>
              </p:cNvPr>
              <p:cNvCxnSpPr/>
              <p:nvPr/>
            </p:nvCxnSpPr>
            <p:spPr>
              <a:xfrm flipV="1">
                <a:off x="1987796" y="3123007"/>
                <a:ext cx="0" cy="1674145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19">
                <a:extLst>
                  <a:ext uri="{FF2B5EF4-FFF2-40B4-BE49-F238E27FC236}">
                    <a16:creationId xmlns:a16="http://schemas.microsoft.com/office/drawing/2014/main" id="{6C773C56-53A8-4FCC-BF81-2401B4936AFD}"/>
                  </a:ext>
                </a:extLst>
              </p:cNvPr>
              <p:cNvCxnSpPr/>
              <p:nvPr/>
            </p:nvCxnSpPr>
            <p:spPr>
              <a:xfrm>
                <a:off x="1989163" y="4804164"/>
                <a:ext cx="3464770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21">
                <a:extLst>
                  <a:ext uri="{FF2B5EF4-FFF2-40B4-BE49-F238E27FC236}">
                    <a16:creationId xmlns:a16="http://schemas.microsoft.com/office/drawing/2014/main" id="{4A9D2D8E-FE38-44E6-A00A-FD82312C702A}"/>
                  </a:ext>
                </a:extLst>
              </p:cNvPr>
              <p:cNvSpPr/>
              <p:nvPr/>
            </p:nvSpPr>
            <p:spPr>
              <a:xfrm>
                <a:off x="3505523" y="4588140"/>
                <a:ext cx="432048" cy="4320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  <p:cxnSp>
            <p:nvCxnSpPr>
              <p:cNvPr id="40" name="Straight Arrow Connector 23">
                <a:extLst>
                  <a:ext uri="{FF2B5EF4-FFF2-40B4-BE49-F238E27FC236}">
                    <a16:creationId xmlns:a16="http://schemas.microsoft.com/office/drawing/2014/main" id="{B061F10B-0DEE-482C-9CDE-7DFA6021F225}"/>
                  </a:ext>
                </a:extLst>
              </p:cNvPr>
              <p:cNvCxnSpPr/>
              <p:nvPr/>
            </p:nvCxnSpPr>
            <p:spPr>
              <a:xfrm>
                <a:off x="3505523" y="5154555"/>
                <a:ext cx="499864" cy="0"/>
              </a:xfrm>
              <a:prstGeom prst="straightConnector1">
                <a:avLst/>
              </a:prstGeom>
              <a:ln w="38100" cap="sq">
                <a:solidFill>
                  <a:srgbClr val="1269B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24">
                    <a:extLst>
                      <a:ext uri="{FF2B5EF4-FFF2-40B4-BE49-F238E27FC236}">
                        <a16:creationId xmlns:a16="http://schemas.microsoft.com/office/drawing/2014/main" id="{BEE1D365-5AC1-40D8-B3A0-0B39D4F26D58}"/>
                      </a:ext>
                    </a:extLst>
                  </p:cNvPr>
                  <p:cNvSpPr txBox="1"/>
                  <p:nvPr/>
                </p:nvSpPr>
                <p:spPr>
                  <a:xfrm>
                    <a:off x="3641801" y="5212654"/>
                    <a:ext cx="213907" cy="2770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351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de-CH" sz="1351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1801" y="5212654"/>
                    <a:ext cx="213907" cy="27706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5926" r="-18519" b="-5882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986E1A33-E376-487A-9314-4E5E15F817CC}"/>
                </a:ext>
              </a:extLst>
            </p:cNvPr>
            <p:cNvGrpSpPr/>
            <p:nvPr/>
          </p:nvGrpSpPr>
          <p:grpSpPr>
            <a:xfrm>
              <a:off x="1068948" y="2303746"/>
              <a:ext cx="2161084" cy="2026078"/>
              <a:chOff x="2277195" y="1772816"/>
              <a:chExt cx="2880320" cy="2700382"/>
            </a:xfrm>
          </p:grpSpPr>
          <p:sp>
            <p:nvSpPr>
              <p:cNvPr id="32" name="Rectangle 8">
                <a:extLst>
                  <a:ext uri="{FF2B5EF4-FFF2-40B4-BE49-F238E27FC236}">
                    <a16:creationId xmlns:a16="http://schemas.microsoft.com/office/drawing/2014/main" id="{FCABA7B9-C96E-4DF3-B30F-344D40C8AB79}"/>
                  </a:ext>
                </a:extLst>
              </p:cNvPr>
              <p:cNvSpPr/>
              <p:nvPr/>
            </p:nvSpPr>
            <p:spPr>
              <a:xfrm>
                <a:off x="2277195" y="1772816"/>
                <a:ext cx="144016" cy="270038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  <p:sp>
            <p:nvSpPr>
              <p:cNvPr id="33" name="Rectangle 9">
                <a:extLst>
                  <a:ext uri="{FF2B5EF4-FFF2-40B4-BE49-F238E27FC236}">
                    <a16:creationId xmlns:a16="http://schemas.microsoft.com/office/drawing/2014/main" id="{656C1755-9E19-4A02-856D-94807E8D8B84}"/>
                  </a:ext>
                </a:extLst>
              </p:cNvPr>
              <p:cNvSpPr/>
              <p:nvPr/>
            </p:nvSpPr>
            <p:spPr>
              <a:xfrm>
                <a:off x="5013499" y="1772816"/>
                <a:ext cx="144016" cy="270038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</p:grpSp>
        <p:cxnSp>
          <p:nvCxnSpPr>
            <p:cNvPr id="14" name="Straight Arrow Connector 29">
              <a:extLst>
                <a:ext uri="{FF2B5EF4-FFF2-40B4-BE49-F238E27FC236}">
                  <a16:creationId xmlns:a16="http://schemas.microsoft.com/office/drawing/2014/main" id="{322C1FB4-DB88-477E-A98D-86EA5A2919A6}"/>
                </a:ext>
              </a:extLst>
            </p:cNvPr>
            <p:cNvCxnSpPr/>
            <p:nvPr/>
          </p:nvCxnSpPr>
          <p:spPr>
            <a:xfrm>
              <a:off x="1222319" y="2355674"/>
              <a:ext cx="1836922" cy="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34">
              <a:extLst>
                <a:ext uri="{FF2B5EF4-FFF2-40B4-BE49-F238E27FC236}">
                  <a16:creationId xmlns:a16="http://schemas.microsoft.com/office/drawing/2014/main" id="{853BF949-8E06-4024-834A-97439D33A79C}"/>
                </a:ext>
              </a:extLst>
            </p:cNvPr>
            <p:cNvCxnSpPr/>
            <p:nvPr/>
          </p:nvCxnSpPr>
          <p:spPr>
            <a:xfrm>
              <a:off x="1222319" y="2473859"/>
              <a:ext cx="1836922" cy="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35">
              <a:extLst>
                <a:ext uri="{FF2B5EF4-FFF2-40B4-BE49-F238E27FC236}">
                  <a16:creationId xmlns:a16="http://schemas.microsoft.com/office/drawing/2014/main" id="{BE7DE16E-A2BC-4B31-A42A-2B99370A9EC1}"/>
                </a:ext>
              </a:extLst>
            </p:cNvPr>
            <p:cNvCxnSpPr/>
            <p:nvPr/>
          </p:nvCxnSpPr>
          <p:spPr>
            <a:xfrm>
              <a:off x="1222319" y="2592044"/>
              <a:ext cx="1836922" cy="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36">
              <a:extLst>
                <a:ext uri="{FF2B5EF4-FFF2-40B4-BE49-F238E27FC236}">
                  <a16:creationId xmlns:a16="http://schemas.microsoft.com/office/drawing/2014/main" id="{D10D4022-C595-44EC-AB96-C3A042F06AB9}"/>
                </a:ext>
              </a:extLst>
            </p:cNvPr>
            <p:cNvCxnSpPr/>
            <p:nvPr/>
          </p:nvCxnSpPr>
          <p:spPr>
            <a:xfrm>
              <a:off x="1222826" y="2710228"/>
              <a:ext cx="1836922" cy="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37">
              <a:extLst>
                <a:ext uri="{FF2B5EF4-FFF2-40B4-BE49-F238E27FC236}">
                  <a16:creationId xmlns:a16="http://schemas.microsoft.com/office/drawing/2014/main" id="{8A2F1BA1-5432-400C-B4DC-7B6441B8CE17}"/>
                </a:ext>
              </a:extLst>
            </p:cNvPr>
            <p:cNvCxnSpPr/>
            <p:nvPr/>
          </p:nvCxnSpPr>
          <p:spPr>
            <a:xfrm>
              <a:off x="1222826" y="2828413"/>
              <a:ext cx="1836922" cy="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38">
              <a:extLst>
                <a:ext uri="{FF2B5EF4-FFF2-40B4-BE49-F238E27FC236}">
                  <a16:creationId xmlns:a16="http://schemas.microsoft.com/office/drawing/2014/main" id="{83E0FEE5-F9A3-4C2C-8AE2-BAC8C0F031F8}"/>
                </a:ext>
              </a:extLst>
            </p:cNvPr>
            <p:cNvCxnSpPr/>
            <p:nvPr/>
          </p:nvCxnSpPr>
          <p:spPr>
            <a:xfrm>
              <a:off x="1222826" y="2946598"/>
              <a:ext cx="1836922" cy="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39">
              <a:extLst>
                <a:ext uri="{FF2B5EF4-FFF2-40B4-BE49-F238E27FC236}">
                  <a16:creationId xmlns:a16="http://schemas.microsoft.com/office/drawing/2014/main" id="{3AAA614F-F002-4708-ACA3-EB140E26CA8B}"/>
                </a:ext>
              </a:extLst>
            </p:cNvPr>
            <p:cNvCxnSpPr/>
            <p:nvPr/>
          </p:nvCxnSpPr>
          <p:spPr>
            <a:xfrm>
              <a:off x="1222319" y="3064782"/>
              <a:ext cx="1836922" cy="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40">
              <a:extLst>
                <a:ext uri="{FF2B5EF4-FFF2-40B4-BE49-F238E27FC236}">
                  <a16:creationId xmlns:a16="http://schemas.microsoft.com/office/drawing/2014/main" id="{91EF3F69-CECD-4495-9EB4-4E365FB4031B}"/>
                </a:ext>
              </a:extLst>
            </p:cNvPr>
            <p:cNvCxnSpPr/>
            <p:nvPr/>
          </p:nvCxnSpPr>
          <p:spPr>
            <a:xfrm>
              <a:off x="1222319" y="3182967"/>
              <a:ext cx="1836922" cy="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41">
              <a:extLst>
                <a:ext uri="{FF2B5EF4-FFF2-40B4-BE49-F238E27FC236}">
                  <a16:creationId xmlns:a16="http://schemas.microsoft.com/office/drawing/2014/main" id="{3FC08C5F-0E3D-43C3-8820-57D6B1623344}"/>
                </a:ext>
              </a:extLst>
            </p:cNvPr>
            <p:cNvCxnSpPr/>
            <p:nvPr/>
          </p:nvCxnSpPr>
          <p:spPr>
            <a:xfrm>
              <a:off x="1222319" y="3301152"/>
              <a:ext cx="1836922" cy="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42">
              <a:extLst>
                <a:ext uri="{FF2B5EF4-FFF2-40B4-BE49-F238E27FC236}">
                  <a16:creationId xmlns:a16="http://schemas.microsoft.com/office/drawing/2014/main" id="{71DA0701-ABD7-4AF6-B027-1E61B35A3D70}"/>
                </a:ext>
              </a:extLst>
            </p:cNvPr>
            <p:cNvCxnSpPr/>
            <p:nvPr/>
          </p:nvCxnSpPr>
          <p:spPr>
            <a:xfrm>
              <a:off x="1222826" y="3419335"/>
              <a:ext cx="1836922" cy="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43">
              <a:extLst>
                <a:ext uri="{FF2B5EF4-FFF2-40B4-BE49-F238E27FC236}">
                  <a16:creationId xmlns:a16="http://schemas.microsoft.com/office/drawing/2014/main" id="{242CCE95-50F3-4E54-BA51-42011522458F}"/>
                </a:ext>
              </a:extLst>
            </p:cNvPr>
            <p:cNvCxnSpPr/>
            <p:nvPr/>
          </p:nvCxnSpPr>
          <p:spPr>
            <a:xfrm>
              <a:off x="1222826" y="3537519"/>
              <a:ext cx="1836922" cy="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44">
              <a:extLst>
                <a:ext uri="{FF2B5EF4-FFF2-40B4-BE49-F238E27FC236}">
                  <a16:creationId xmlns:a16="http://schemas.microsoft.com/office/drawing/2014/main" id="{560234E4-2B0A-4DD7-8603-7FFFCB05F800}"/>
                </a:ext>
              </a:extLst>
            </p:cNvPr>
            <p:cNvCxnSpPr/>
            <p:nvPr/>
          </p:nvCxnSpPr>
          <p:spPr>
            <a:xfrm>
              <a:off x="1222826" y="3655704"/>
              <a:ext cx="1836922" cy="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45">
              <a:extLst>
                <a:ext uri="{FF2B5EF4-FFF2-40B4-BE49-F238E27FC236}">
                  <a16:creationId xmlns:a16="http://schemas.microsoft.com/office/drawing/2014/main" id="{584F2A60-DA6E-4706-A686-C4ADA83553F9}"/>
                </a:ext>
              </a:extLst>
            </p:cNvPr>
            <p:cNvCxnSpPr/>
            <p:nvPr/>
          </p:nvCxnSpPr>
          <p:spPr>
            <a:xfrm>
              <a:off x="1222826" y="3773889"/>
              <a:ext cx="1836922" cy="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46">
              <a:extLst>
                <a:ext uri="{FF2B5EF4-FFF2-40B4-BE49-F238E27FC236}">
                  <a16:creationId xmlns:a16="http://schemas.microsoft.com/office/drawing/2014/main" id="{20A8A4FE-54B0-4B23-A025-281EEDC8D77A}"/>
                </a:ext>
              </a:extLst>
            </p:cNvPr>
            <p:cNvCxnSpPr/>
            <p:nvPr/>
          </p:nvCxnSpPr>
          <p:spPr>
            <a:xfrm>
              <a:off x="1222826" y="3892073"/>
              <a:ext cx="1836922" cy="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47">
              <a:extLst>
                <a:ext uri="{FF2B5EF4-FFF2-40B4-BE49-F238E27FC236}">
                  <a16:creationId xmlns:a16="http://schemas.microsoft.com/office/drawing/2014/main" id="{304CA073-A564-474F-9DBF-44220ECC6C08}"/>
                </a:ext>
              </a:extLst>
            </p:cNvPr>
            <p:cNvCxnSpPr/>
            <p:nvPr/>
          </p:nvCxnSpPr>
          <p:spPr>
            <a:xfrm>
              <a:off x="1222826" y="4010258"/>
              <a:ext cx="1836922" cy="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51">
              <a:extLst>
                <a:ext uri="{FF2B5EF4-FFF2-40B4-BE49-F238E27FC236}">
                  <a16:creationId xmlns:a16="http://schemas.microsoft.com/office/drawing/2014/main" id="{53430A23-C346-41E2-A48D-5A6B8A2BE160}"/>
                </a:ext>
              </a:extLst>
            </p:cNvPr>
            <p:cNvCxnSpPr/>
            <p:nvPr/>
          </p:nvCxnSpPr>
          <p:spPr>
            <a:xfrm>
              <a:off x="1222826" y="4128442"/>
              <a:ext cx="1836922" cy="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52">
              <a:extLst>
                <a:ext uri="{FF2B5EF4-FFF2-40B4-BE49-F238E27FC236}">
                  <a16:creationId xmlns:a16="http://schemas.microsoft.com/office/drawing/2014/main" id="{1C265EE8-74DF-4817-BDE6-162C40F71F57}"/>
                </a:ext>
              </a:extLst>
            </p:cNvPr>
            <p:cNvCxnSpPr/>
            <p:nvPr/>
          </p:nvCxnSpPr>
          <p:spPr>
            <a:xfrm>
              <a:off x="1222826" y="4246623"/>
              <a:ext cx="1836922" cy="0"/>
            </a:xfrm>
            <a:prstGeom prst="straightConnector1">
              <a:avLst/>
            </a:prstGeom>
            <a:ln w="1905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53">
                  <a:extLst>
                    <a:ext uri="{FF2B5EF4-FFF2-40B4-BE49-F238E27FC236}">
                      <a16:creationId xmlns:a16="http://schemas.microsoft.com/office/drawing/2014/main" id="{8A40E0A5-4DBB-4D6E-B646-E143C08834D0}"/>
                    </a:ext>
                  </a:extLst>
                </p:cNvPr>
                <p:cNvSpPr txBox="1"/>
                <p:nvPr/>
              </p:nvSpPr>
              <p:spPr>
                <a:xfrm>
                  <a:off x="2559683" y="2043921"/>
                  <a:ext cx="337272" cy="32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CH" sz="135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sz="135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de-CH" sz="135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683" y="2043921"/>
                  <a:ext cx="337272" cy="32553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985D6D39-EDBB-4987-B9B1-8BFB05FC634A}"/>
                  </a:ext>
                </a:extLst>
              </p:cNvPr>
              <p:cNvSpPr txBox="1"/>
              <p:nvPr/>
            </p:nvSpPr>
            <p:spPr>
              <a:xfrm>
                <a:off x="2585854" y="2065969"/>
                <a:ext cx="8959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60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CH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16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CH" sz="160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sz="160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e-CH" sz="1600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985D6D39-EDBB-4987-B9B1-8BFB05FC6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854" y="2065969"/>
                <a:ext cx="895950" cy="246221"/>
              </a:xfrm>
              <a:prstGeom prst="rect">
                <a:avLst/>
              </a:prstGeom>
              <a:blipFill>
                <a:blip r:embed="rId5"/>
                <a:stretch>
                  <a:fillRect l="-6122" r="-4082" b="-3000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1AB66F8D-B403-4A54-9AB6-38E85A943674}"/>
                  </a:ext>
                </a:extLst>
              </p:cNvPr>
              <p:cNvSpPr/>
              <p:nvPr/>
            </p:nvSpPr>
            <p:spPr>
              <a:xfrm>
                <a:off x="4169043" y="1900893"/>
                <a:ext cx="904607" cy="61286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1AB66F8D-B403-4A54-9AB6-38E85A943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043" y="1900893"/>
                <a:ext cx="904607" cy="6128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404CF1B-23FA-40E4-ACB5-EA47B37F10AC}"/>
                  </a:ext>
                </a:extLst>
              </p:cNvPr>
              <p:cNvSpPr txBox="1"/>
              <p:nvPr/>
            </p:nvSpPr>
            <p:spPr>
              <a:xfrm>
                <a:off x="2197307" y="3202517"/>
                <a:ext cx="3454792" cy="889731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Für den Plattenkondensator gilt: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𝜀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404CF1B-23FA-40E4-ACB5-EA47B37F1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307" y="3202517"/>
                <a:ext cx="3454792" cy="889731"/>
              </a:xfrm>
              <a:prstGeom prst="rect">
                <a:avLst/>
              </a:prstGeom>
              <a:blipFill>
                <a:blip r:embed="rId7"/>
                <a:stretch>
                  <a:fillRect l="-1049" t="-1987" r="-524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2910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12</a:t>
            </a:fld>
            <a:endParaRPr lang="de-CH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751" y="1631802"/>
            <a:ext cx="1786635" cy="142930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92" y="1644072"/>
            <a:ext cx="1786635" cy="1429308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1879505" y="1251200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dirty="0"/>
              <a:t>Serienschaltung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4498192" y="1252910"/>
            <a:ext cx="188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dirty="0"/>
              <a:t>Parallelschaltung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/>
              <p:cNvSpPr/>
              <p:nvPr/>
            </p:nvSpPr>
            <p:spPr>
              <a:xfrm>
                <a:off x="2080594" y="4685927"/>
                <a:ext cx="1599017" cy="540271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CH" sz="160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CH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CH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CH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CH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CH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CH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CH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sz="1600" dirty="0"/>
              </a:p>
            </p:txBody>
          </p:sp>
        </mc:Choice>
        <mc:Fallback xmlns="">
          <p:sp>
            <p:nvSpPr>
              <p:cNvPr id="14" name="Rechteck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594" y="4685927"/>
                <a:ext cx="1599017" cy="5402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/>
              <p:cNvSpPr/>
              <p:nvPr/>
            </p:nvSpPr>
            <p:spPr>
              <a:xfrm>
                <a:off x="4661196" y="4642965"/>
                <a:ext cx="1720845" cy="540271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de-CH" sz="160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CH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sz="1600" dirty="0"/>
              </a:p>
            </p:txBody>
          </p:sp>
        </mc:Choice>
        <mc:Fallback xmlns="">
          <p:sp>
            <p:nvSpPr>
              <p:cNvPr id="16" name="Rechteck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196" y="4642965"/>
                <a:ext cx="1720845" cy="540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/>
          <p:cNvSpPr txBox="1"/>
          <p:nvPr/>
        </p:nvSpPr>
        <p:spPr>
          <a:xfrm>
            <a:off x="2007935" y="5975666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dirty="0"/>
              <a:t>Gleiche Ladung </a:t>
            </a:r>
            <a:br>
              <a:rPr lang="de-CH" sz="1600" b="1" dirty="0"/>
            </a:br>
            <a:r>
              <a:rPr lang="de-CH" sz="1600" b="1" dirty="0"/>
              <a:t>auf allen Platten!!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4581012" y="5975666"/>
            <a:ext cx="2042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dirty="0"/>
              <a:t>Gleiche Spannung </a:t>
            </a:r>
            <a:br>
              <a:rPr lang="de-CH" sz="1600" b="1" dirty="0"/>
            </a:br>
            <a:r>
              <a:rPr lang="de-CH" sz="1600" b="1" dirty="0"/>
              <a:t>über allen Platten!!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7221074" y="1251200"/>
            <a:ext cx="2555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dirty="0"/>
              <a:t>Energie im Kondensator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6957715" y="3690440"/>
            <a:ext cx="4051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/>
              <a:t>Mit der Definition der Kapazität vereinfacht</a:t>
            </a:r>
            <a:br>
              <a:rPr lang="de-CH" sz="1600" dirty="0"/>
            </a:br>
            <a:r>
              <a:rPr lang="de-CH" sz="1600" dirty="0"/>
              <a:t>sich dieser Term zu: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/>
              <p:cNvSpPr/>
              <p:nvPr/>
            </p:nvSpPr>
            <p:spPr>
              <a:xfrm>
                <a:off x="7748315" y="4653969"/>
                <a:ext cx="1999003" cy="540271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6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CH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CH" sz="1600" i="1">
                          <a:latin typeface="Cambria Math" panose="02040503050406030204" pitchFamily="18" charset="0"/>
                        </a:rPr>
                        <m:t>𝑄𝑈</m:t>
                      </m:r>
                      <m:r>
                        <a:rPr lang="de-CH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CH" sz="1600" i="1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CH" sz="1600" dirty="0"/>
              </a:p>
            </p:txBody>
          </p:sp>
        </mc:Choice>
        <mc:Fallback xmlns="">
          <p:sp>
            <p:nvSpPr>
              <p:cNvPr id="24" name="Rechteck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315" y="4653969"/>
                <a:ext cx="1999003" cy="5402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itel 1">
            <a:extLst>
              <a:ext uri="{FF2B5EF4-FFF2-40B4-BE49-F238E27FC236}">
                <a16:creationId xmlns:a16="http://schemas.microsoft.com/office/drawing/2014/main" id="{09F44DFB-3282-47BC-8340-451C8E07418F}"/>
              </a:ext>
            </a:extLst>
          </p:cNvPr>
          <p:cNvSpPr txBox="1">
            <a:spLocks/>
          </p:cNvSpPr>
          <p:nvPr/>
        </p:nvSpPr>
        <p:spPr>
          <a:xfrm>
            <a:off x="1978819" y="116632"/>
            <a:ext cx="8229600" cy="4229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0" kern="1200">
                <a:solidFill>
                  <a:schemeClr val="tx1"/>
                </a:solidFill>
                <a:latin typeface="ETH Light" pitchFamily="2" charset="0"/>
                <a:ea typeface="+mj-ea"/>
                <a:cs typeface="+mj-cs"/>
              </a:defRPr>
            </a:lvl1pPr>
          </a:lstStyle>
          <a:p>
            <a:r>
              <a:rPr lang="de-DE" dirty="0"/>
              <a:t>Netzwerke und Energie</a:t>
            </a:r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9D06D492-6798-41C8-BF04-19203250DEF9}"/>
              </a:ext>
            </a:extLst>
          </p:cNvPr>
          <p:cNvGrpSpPr/>
          <p:nvPr/>
        </p:nvGrpSpPr>
        <p:grpSpPr>
          <a:xfrm>
            <a:off x="2073782" y="3546884"/>
            <a:ext cx="1448431" cy="602196"/>
            <a:chOff x="2073782" y="3546884"/>
            <a:chExt cx="1448431" cy="602196"/>
          </a:xfrm>
        </p:grpSpPr>
        <p:cxnSp>
          <p:nvCxnSpPr>
            <p:cNvPr id="3" name="Gerader Verbinder 2">
              <a:extLst>
                <a:ext uri="{FF2B5EF4-FFF2-40B4-BE49-F238E27FC236}">
                  <a16:creationId xmlns:a16="http://schemas.microsoft.com/office/drawing/2014/main" id="{583A474E-16A4-4F3C-B771-91D202C37B1F}"/>
                </a:ext>
              </a:extLst>
            </p:cNvPr>
            <p:cNvCxnSpPr>
              <a:cxnSpLocks/>
            </p:cNvCxnSpPr>
            <p:nvPr/>
          </p:nvCxnSpPr>
          <p:spPr>
            <a:xfrm>
              <a:off x="2349203" y="3546884"/>
              <a:ext cx="420129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2B939A50-1B9D-4018-9367-2766D42963F6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0" y="4149080"/>
              <a:ext cx="420129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9456302D-57F9-4E7C-A62E-69270DBAE4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2089" y="3546884"/>
              <a:ext cx="0" cy="233772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6EAD7268-169F-4CD6-B31D-606CB4A8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2089" y="3915308"/>
              <a:ext cx="0" cy="233772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54676D36-633E-461A-A5D2-E6E015B36A05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39" y="3789040"/>
              <a:ext cx="213063" cy="0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2CECB29E-374B-4C26-B608-B8DF74581310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39" y="3915308"/>
              <a:ext cx="213063" cy="0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CE21A289-C7E8-4382-AF1C-BBD65568D164}"/>
                    </a:ext>
                  </a:extLst>
                </p:cNvPr>
                <p:cNvSpPr txBox="1"/>
                <p:nvPr/>
              </p:nvSpPr>
              <p:spPr>
                <a:xfrm>
                  <a:off x="2862225" y="3663770"/>
                  <a:ext cx="659988" cy="3919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𝑔𝑒𝑠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CE21A289-C7E8-4382-AF1C-BBD65568D1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225" y="3663770"/>
                  <a:ext cx="659988" cy="391902"/>
                </a:xfrm>
                <a:prstGeom prst="rect">
                  <a:avLst/>
                </a:prstGeom>
                <a:blipFill>
                  <a:blip r:embed="rId7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6FD4E4D9-632C-4F23-9544-CA1ECE635B0A}"/>
                </a:ext>
              </a:extLst>
            </p:cNvPr>
            <p:cNvCxnSpPr/>
            <p:nvPr/>
          </p:nvCxnSpPr>
          <p:spPr>
            <a:xfrm>
              <a:off x="2559267" y="3717032"/>
              <a:ext cx="0" cy="338640"/>
            </a:xfrm>
            <a:prstGeom prst="straightConnector1">
              <a:avLst/>
            </a:prstGeom>
            <a:ln w="1270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DF622CDB-F460-416F-AC41-1193D2F76281}"/>
                    </a:ext>
                  </a:extLst>
                </p:cNvPr>
                <p:cNvSpPr txBox="1"/>
                <p:nvPr/>
              </p:nvSpPr>
              <p:spPr>
                <a:xfrm>
                  <a:off x="2073782" y="3667234"/>
                  <a:ext cx="495584" cy="299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de-CH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𝑔𝑒𝑠</m:t>
                            </m:r>
                          </m:sub>
                        </m:sSub>
                      </m:oMath>
                    </m:oMathPara>
                  </a14:m>
                  <a:endParaRPr lang="de-CH" dirty="0">
                    <a:solidFill>
                      <a:srgbClr val="1269B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DF622CDB-F460-416F-AC41-1193D2F762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782" y="3667234"/>
                  <a:ext cx="495584" cy="299569"/>
                </a:xfrm>
                <a:prstGeom prst="rect">
                  <a:avLst/>
                </a:prstGeom>
                <a:blipFill>
                  <a:blip r:embed="rId8"/>
                  <a:stretch>
                    <a:fillRect l="-8642" r="-6173" b="-22449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C735AC65-7343-4C6B-A872-6C6F6914D05C}"/>
              </a:ext>
            </a:extLst>
          </p:cNvPr>
          <p:cNvGrpSpPr/>
          <p:nvPr/>
        </p:nvGrpSpPr>
        <p:grpSpPr>
          <a:xfrm>
            <a:off x="4847865" y="3520292"/>
            <a:ext cx="1448431" cy="602196"/>
            <a:chOff x="2073782" y="3546884"/>
            <a:chExt cx="1448431" cy="602196"/>
          </a:xfrm>
        </p:grpSpPr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5362124F-EF06-41C3-A2DD-3BCA182D4F5E}"/>
                </a:ext>
              </a:extLst>
            </p:cNvPr>
            <p:cNvCxnSpPr>
              <a:cxnSpLocks/>
            </p:cNvCxnSpPr>
            <p:nvPr/>
          </p:nvCxnSpPr>
          <p:spPr>
            <a:xfrm>
              <a:off x="2349203" y="3546884"/>
              <a:ext cx="420129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CB01A152-42DA-462C-BDE7-2FC4B3A4A5C5}"/>
                </a:ext>
              </a:extLst>
            </p:cNvPr>
            <p:cNvCxnSpPr>
              <a:cxnSpLocks/>
            </p:cNvCxnSpPr>
            <p:nvPr/>
          </p:nvCxnSpPr>
          <p:spPr>
            <a:xfrm>
              <a:off x="2351960" y="4149080"/>
              <a:ext cx="420129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29900E2B-D25C-4F80-B810-4A1A8D2AF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2089" y="3546884"/>
              <a:ext cx="0" cy="233772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E60F1B3E-067B-4076-89A1-D63C30F1E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2089" y="3915308"/>
              <a:ext cx="0" cy="233772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4038C6A6-44E2-49CA-97E6-238180846AF9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39" y="3789040"/>
              <a:ext cx="213063" cy="0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735C2E46-9D29-481B-9472-4F14751456FC}"/>
                </a:ext>
              </a:extLst>
            </p:cNvPr>
            <p:cNvCxnSpPr>
              <a:cxnSpLocks/>
            </p:cNvCxnSpPr>
            <p:nvPr/>
          </p:nvCxnSpPr>
          <p:spPr>
            <a:xfrm>
              <a:off x="2667039" y="3915308"/>
              <a:ext cx="213063" cy="0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25642D58-824B-4698-B5D6-AEC56EE74C2C}"/>
                    </a:ext>
                  </a:extLst>
                </p:cNvPr>
                <p:cNvSpPr txBox="1"/>
                <p:nvPr/>
              </p:nvSpPr>
              <p:spPr>
                <a:xfrm>
                  <a:off x="2862225" y="3663770"/>
                  <a:ext cx="659988" cy="3919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𝑔𝑒𝑠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25642D58-824B-4698-B5D6-AEC56EE74C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225" y="3663770"/>
                  <a:ext cx="659988" cy="391902"/>
                </a:xfrm>
                <a:prstGeom prst="rect">
                  <a:avLst/>
                </a:prstGeom>
                <a:blipFill>
                  <a:blip r:embed="rId9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6326C604-0D05-4035-A815-4A8452461409}"/>
                </a:ext>
              </a:extLst>
            </p:cNvPr>
            <p:cNvCxnSpPr/>
            <p:nvPr/>
          </p:nvCxnSpPr>
          <p:spPr>
            <a:xfrm>
              <a:off x="2559267" y="3717032"/>
              <a:ext cx="0" cy="338640"/>
            </a:xfrm>
            <a:prstGeom prst="straightConnector1">
              <a:avLst/>
            </a:prstGeom>
            <a:ln w="1270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262EF5F9-29FC-413C-B433-9069AADEADB3}"/>
                    </a:ext>
                  </a:extLst>
                </p:cNvPr>
                <p:cNvSpPr txBox="1"/>
                <p:nvPr/>
              </p:nvSpPr>
              <p:spPr>
                <a:xfrm>
                  <a:off x="2073782" y="3667234"/>
                  <a:ext cx="495584" cy="2995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de-CH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𝑔𝑒𝑠</m:t>
                            </m:r>
                          </m:sub>
                        </m:sSub>
                      </m:oMath>
                    </m:oMathPara>
                  </a14:m>
                  <a:endParaRPr lang="de-CH" dirty="0">
                    <a:solidFill>
                      <a:srgbClr val="1269B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262EF5F9-29FC-413C-B433-9069AADEA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782" y="3667234"/>
                  <a:ext cx="495584" cy="299569"/>
                </a:xfrm>
                <a:prstGeom prst="rect">
                  <a:avLst/>
                </a:prstGeom>
                <a:blipFill>
                  <a:blip r:embed="rId10"/>
                  <a:stretch>
                    <a:fillRect l="-8537" r="-4878" b="-2449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C3EF7BFE-BDE1-4609-8A38-05C3CA57FD27}"/>
                  </a:ext>
                </a:extLst>
              </p:cNvPr>
              <p:cNvSpPr/>
              <p:nvPr/>
            </p:nvSpPr>
            <p:spPr>
              <a:xfrm>
                <a:off x="7029723" y="2040635"/>
                <a:ext cx="4226478" cy="611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60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CH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supHide m:val="on"/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CH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de-CH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acc>
                            <m:accPr>
                              <m:chr m:val="⃗"/>
                              <m:ctrlPr>
                                <a:rPr lang="de-CH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sz="16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de-CH" sz="16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1600" i="1" dirty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de-CH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𝜀</m:t>
                      </m:r>
                      <m:nary>
                        <m:naryPr>
                          <m:chr m:val="∭"/>
                          <m:supHide m:val="on"/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CH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de-CH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de-CH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sz="1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  <m:sup>
                              <m:r>
                                <a:rPr lang="de-CH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16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1600" i="1" dirty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de-CH" sz="1600" i="1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de-CH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p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CH" sz="1600" i="1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de-CH" sz="160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1600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de-CH" sz="1600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CH" sz="1600" dirty="0"/>
              </a:p>
            </p:txBody>
          </p:sp>
        </mc:Choice>
        <mc:Fallback xmlns=""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C3EF7BFE-BDE1-4609-8A38-05C3CA57F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723" y="2040635"/>
                <a:ext cx="4226478" cy="6116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920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6" grpId="0" animBg="1"/>
      <p:bldP spid="17" grpId="0"/>
      <p:bldP spid="18" grpId="0"/>
      <p:bldP spid="20" grpId="0"/>
      <p:bldP spid="22" grpId="0"/>
      <p:bldP spid="24" grpId="0" animBg="1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F0C5D-FA8B-4D70-8F8C-3580C3BA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 err="1"/>
              <a:t>Recap</a:t>
            </a:r>
            <a:r>
              <a:rPr lang="de-CH" dirty="0"/>
              <a:t>: Elektrisches Feld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0D831-9B24-476B-BD95-03A1B9D4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2623FA-3E4D-4C84-84B9-DACA7113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F5403E-D882-4E91-9B92-9AC50C28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13</a:t>
            </a:fld>
            <a:endParaRPr lang="de-CH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F6FC01-F639-42E3-BF7D-FF3E224C6526}"/>
              </a:ext>
            </a:extLst>
          </p:cNvPr>
          <p:cNvSpPr txBox="1"/>
          <p:nvPr/>
        </p:nvSpPr>
        <p:spPr>
          <a:xfrm>
            <a:off x="601991" y="1526517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Punktladung: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22DF9F-6006-4738-8285-D571C605FA4B}"/>
                  </a:ext>
                </a:extLst>
              </p:cNvPr>
              <p:cNvSpPr txBox="1"/>
              <p:nvPr/>
            </p:nvSpPr>
            <p:spPr>
              <a:xfrm>
                <a:off x="2493219" y="1450951"/>
                <a:ext cx="1809726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𝜋𝜀</m:t>
                          </m:r>
                          <m:sSup>
                            <m:sSup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de-CH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3D22DF9F-6006-4738-8285-D571C605F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219" y="1450951"/>
                <a:ext cx="1809726" cy="520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14FF0DB8-17B4-483C-BC16-8836510893B7}"/>
              </a:ext>
            </a:extLst>
          </p:cNvPr>
          <p:cNvSpPr txBox="1"/>
          <p:nvPr/>
        </p:nvSpPr>
        <p:spPr>
          <a:xfrm>
            <a:off x="517902" y="3065432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Platte im freien Raum: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AE5B14-A1C5-41D2-89EB-BC49C53E7EF1}"/>
              </a:ext>
            </a:extLst>
          </p:cNvPr>
          <p:cNvSpPr txBox="1"/>
          <p:nvPr/>
        </p:nvSpPr>
        <p:spPr>
          <a:xfrm>
            <a:off x="517902" y="4894676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Plattenkondensator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D788EFAB-26E0-4D34-BB0A-F370C0EBFBF1}"/>
                  </a:ext>
                </a:extLst>
              </p:cNvPr>
              <p:cNvSpPr/>
              <p:nvPr/>
            </p:nvSpPr>
            <p:spPr>
              <a:xfrm>
                <a:off x="2863415" y="4755306"/>
                <a:ext cx="3004669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  <m:r>
                        <a:rPr lang="de-CH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CH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CH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D788EFAB-26E0-4D34-BB0A-F370C0EBF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15" y="4755306"/>
                <a:ext cx="3004669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15">
                <a:extLst>
                  <a:ext uri="{FF2B5EF4-FFF2-40B4-BE49-F238E27FC236}">
                    <a16:creationId xmlns:a16="http://schemas.microsoft.com/office/drawing/2014/main" id="{A0499642-2FB9-4EE4-841D-C813BD52F207}"/>
                  </a:ext>
                </a:extLst>
              </p:cNvPr>
              <p:cNvSpPr txBox="1"/>
              <p:nvPr/>
            </p:nvSpPr>
            <p:spPr>
              <a:xfrm>
                <a:off x="8121976" y="6481525"/>
                <a:ext cx="3890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600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60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CH" sz="1600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de-CH" sz="1600" dirty="0"/>
              </a:p>
            </p:txBody>
          </p:sp>
        </mc:Choice>
        <mc:Fallback xmlns="">
          <p:sp>
            <p:nvSpPr>
              <p:cNvPr id="26" name="TextBox 15">
                <a:extLst>
                  <a:ext uri="{FF2B5EF4-FFF2-40B4-BE49-F238E27FC236}">
                    <a16:creationId xmlns:a16="http://schemas.microsoft.com/office/drawing/2014/main" id="{A0499642-2FB9-4EE4-841D-C813BD52F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976" y="6481525"/>
                <a:ext cx="389016" cy="246221"/>
              </a:xfrm>
              <a:prstGeom prst="rect">
                <a:avLst/>
              </a:prstGeom>
              <a:blipFill>
                <a:blip r:embed="rId5"/>
                <a:stretch>
                  <a:fillRect l="-9375" b="-1463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89DAF423-55E1-4F74-A3E0-81A387C7F05F}"/>
              </a:ext>
            </a:extLst>
          </p:cNvPr>
          <p:cNvGrpSpPr/>
          <p:nvPr/>
        </p:nvGrpSpPr>
        <p:grpSpPr>
          <a:xfrm>
            <a:off x="7176853" y="4214730"/>
            <a:ext cx="2467002" cy="2289422"/>
            <a:chOff x="6760053" y="4306800"/>
            <a:chExt cx="2823678" cy="2338341"/>
          </a:xfrm>
        </p:grpSpPr>
        <p:cxnSp>
          <p:nvCxnSpPr>
            <p:cNvPr id="23" name="Straight Connector 11">
              <a:extLst>
                <a:ext uri="{FF2B5EF4-FFF2-40B4-BE49-F238E27FC236}">
                  <a16:creationId xmlns:a16="http://schemas.microsoft.com/office/drawing/2014/main" id="{DDB447B7-DEA5-4D7A-9CA9-823CB5CE2BCE}"/>
                </a:ext>
              </a:extLst>
            </p:cNvPr>
            <p:cNvCxnSpPr/>
            <p:nvPr/>
          </p:nvCxnSpPr>
          <p:spPr>
            <a:xfrm flipV="1">
              <a:off x="7426999" y="5727950"/>
              <a:ext cx="0" cy="773189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2">
              <a:extLst>
                <a:ext uri="{FF2B5EF4-FFF2-40B4-BE49-F238E27FC236}">
                  <a16:creationId xmlns:a16="http://schemas.microsoft.com/office/drawing/2014/main" id="{C746DBEA-F974-417C-BABA-EB5BB36A2A65}"/>
                </a:ext>
              </a:extLst>
            </p:cNvPr>
            <p:cNvCxnSpPr>
              <a:cxnSpLocks/>
            </p:cNvCxnSpPr>
            <p:nvPr/>
          </p:nvCxnSpPr>
          <p:spPr>
            <a:xfrm>
              <a:off x="7427630" y="6504378"/>
              <a:ext cx="1507775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40D61983-9DFE-4507-95FD-7B821E0AE8F2}"/>
                </a:ext>
              </a:extLst>
            </p:cNvPr>
            <p:cNvSpPr/>
            <p:nvPr/>
          </p:nvSpPr>
          <p:spPr>
            <a:xfrm>
              <a:off x="8023464" y="6404609"/>
              <a:ext cx="199537" cy="19953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600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307B1177-5103-4ECC-9F44-B210AF6D693E}"/>
                </a:ext>
              </a:extLst>
            </p:cNvPr>
            <p:cNvSpPr/>
            <p:nvPr/>
          </p:nvSpPr>
          <p:spPr>
            <a:xfrm>
              <a:off x="6760053" y="4611904"/>
              <a:ext cx="1404705" cy="14047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/>
            <a:effectLst>
              <a:outerShdw blurRad="825500" dir="10140000" sx="103000" sy="103000" kx="1200000" algn="br" rotWithShape="0">
                <a:prstClr val="black">
                  <a:alpha val="20000"/>
                </a:prstClr>
              </a:outerShdw>
            </a:effectLst>
            <a:scene3d>
              <a:camera prst="isometricOffAxis2Right"/>
              <a:lightRig rig="contrasting" dir="t">
                <a:rot lat="0" lon="0" rev="0"/>
              </a:lightRig>
            </a:scene3d>
            <a:sp3d extrusionH="76200" contourW="12700" prstMaterial="metal">
              <a:extrusionClr>
                <a:schemeClr val="bg1">
                  <a:lumMod val="65000"/>
                </a:schemeClr>
              </a:extrusionClr>
              <a:contourClr>
                <a:schemeClr val="bg1">
                  <a:lumMod val="75000"/>
                </a:schemeClr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600"/>
            </a:p>
          </p:txBody>
        </p: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E795E57D-9781-4DD1-81CC-95B2BD2B6D4B}"/>
                </a:ext>
              </a:extLst>
            </p:cNvPr>
            <p:cNvGrpSpPr/>
            <p:nvPr/>
          </p:nvGrpSpPr>
          <p:grpSpPr>
            <a:xfrm>
              <a:off x="7260565" y="4306800"/>
              <a:ext cx="1836922" cy="1654250"/>
              <a:chOff x="7677795" y="2806330"/>
              <a:chExt cx="2448272" cy="2204805"/>
            </a:xfrm>
          </p:grpSpPr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111D2C8F-A801-417D-AA5D-873832DB61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3859" y="3284984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31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mit Pfeil 29">
                <a:extLst>
                  <a:ext uri="{FF2B5EF4-FFF2-40B4-BE49-F238E27FC236}">
                    <a16:creationId xmlns:a16="http://schemas.microsoft.com/office/drawing/2014/main" id="{83AD8283-52CA-4348-AAF5-9BFD47883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3859" y="3641683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31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mit Pfeil 30">
                <a:extLst>
                  <a:ext uri="{FF2B5EF4-FFF2-40B4-BE49-F238E27FC236}">
                    <a16:creationId xmlns:a16="http://schemas.microsoft.com/office/drawing/2014/main" id="{373885B9-4D82-4FA8-8255-B38FEC807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3859" y="3998382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31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mit Pfeil 31">
                <a:extLst>
                  <a:ext uri="{FF2B5EF4-FFF2-40B4-BE49-F238E27FC236}">
                    <a16:creationId xmlns:a16="http://schemas.microsoft.com/office/drawing/2014/main" id="{4BAD1249-2D3E-44BF-A8F1-A9C2A354D2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3859" y="4355081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31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 Verbindung mit Pfeil 32">
                <a:extLst>
                  <a:ext uri="{FF2B5EF4-FFF2-40B4-BE49-F238E27FC236}">
                    <a16:creationId xmlns:a16="http://schemas.microsoft.com/office/drawing/2014/main" id="{2EDF1032-9E41-452B-8BBF-DED287BE1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3859" y="4711780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31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mit Pfeil 33">
                <a:extLst>
                  <a:ext uri="{FF2B5EF4-FFF2-40B4-BE49-F238E27FC236}">
                    <a16:creationId xmlns:a16="http://schemas.microsoft.com/office/drawing/2014/main" id="{89F1412B-BCD6-47F8-B72E-95B0AB1543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6810" y="3429000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62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mit Pfeil 34">
                <a:extLst>
                  <a:ext uri="{FF2B5EF4-FFF2-40B4-BE49-F238E27FC236}">
                    <a16:creationId xmlns:a16="http://schemas.microsoft.com/office/drawing/2014/main" id="{2FF2D168-419B-4D67-B381-9CFAE58C23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6810" y="3785699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62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6A379628-0DDD-42DD-9395-6FF3D9DDF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6810" y="4142398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62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mit Pfeil 36">
                <a:extLst>
                  <a:ext uri="{FF2B5EF4-FFF2-40B4-BE49-F238E27FC236}">
                    <a16:creationId xmlns:a16="http://schemas.microsoft.com/office/drawing/2014/main" id="{4F417F04-B969-499B-B4D5-C9B588A702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6810" y="4499097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62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10F4DCC5-28DC-4FBE-A76E-5355D41A62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6810" y="4855796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62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mit Pfeil 38">
                <a:extLst>
                  <a:ext uri="{FF2B5EF4-FFF2-40B4-BE49-F238E27FC236}">
                    <a16:creationId xmlns:a16="http://schemas.microsoft.com/office/drawing/2014/main" id="{1C918FE1-CD11-4CEA-92FD-21EF60957A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795" y="3584339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 Verbindung mit Pfeil 39">
                <a:extLst>
                  <a:ext uri="{FF2B5EF4-FFF2-40B4-BE49-F238E27FC236}">
                    <a16:creationId xmlns:a16="http://schemas.microsoft.com/office/drawing/2014/main" id="{2CD0433D-8D31-4CE3-B890-576166918C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795" y="3941038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DAE703DE-076D-4301-9007-4BD7640BE3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795" y="4297737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 Verbindung mit Pfeil 41">
                <a:extLst>
                  <a:ext uri="{FF2B5EF4-FFF2-40B4-BE49-F238E27FC236}">
                    <a16:creationId xmlns:a16="http://schemas.microsoft.com/office/drawing/2014/main" id="{2400B701-2C7C-4E4F-84E9-6001C231EE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795" y="4654436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B19B0653-1BF5-4246-B4FA-85F916ECF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795" y="5011135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feld 43">
                    <a:extLst>
                      <a:ext uri="{FF2B5EF4-FFF2-40B4-BE49-F238E27FC236}">
                        <a16:creationId xmlns:a16="http://schemas.microsoft.com/office/drawing/2014/main" id="{C0B52794-13B3-47C1-841B-46151A581567}"/>
                      </a:ext>
                    </a:extLst>
                  </p:cNvPr>
                  <p:cNvSpPr txBox="1"/>
                  <p:nvPr/>
                </p:nvSpPr>
                <p:spPr>
                  <a:xfrm>
                    <a:off x="9456514" y="2806330"/>
                    <a:ext cx="489686" cy="4911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de-CH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de-CH" sz="1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feld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56514" y="2806330"/>
                    <a:ext cx="489686" cy="49114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BEA9EBAB-C2BB-4CCB-8536-8296D4699E73}"/>
                </a:ext>
              </a:extLst>
            </p:cNvPr>
            <p:cNvSpPr/>
            <p:nvPr/>
          </p:nvSpPr>
          <p:spPr>
            <a:xfrm>
              <a:off x="8179026" y="4611904"/>
              <a:ext cx="1404705" cy="1404705"/>
            </a:xfrm>
            <a:prstGeom prst="rect">
              <a:avLst/>
            </a:prstGeom>
            <a:solidFill>
              <a:schemeClr val="bg2">
                <a:lumMod val="50000"/>
                <a:alpha val="69000"/>
              </a:schemeClr>
            </a:solidFill>
            <a:ln/>
            <a:effectLst>
              <a:outerShdw blurRad="825500" dir="10140000" sx="103000" sy="103000" kx="1200000" algn="br" rotWithShape="0">
                <a:prstClr val="black">
                  <a:alpha val="20000"/>
                </a:prstClr>
              </a:outerShdw>
            </a:effectLst>
            <a:scene3d>
              <a:camera prst="isometricOffAxis2Right"/>
              <a:lightRig rig="contrasting" dir="t">
                <a:rot lat="0" lon="0" rev="0"/>
              </a:lightRig>
            </a:scene3d>
            <a:sp3d extrusionH="76200" contourW="12700" prstMaterial="metal">
              <a:extrusionClr>
                <a:schemeClr val="bg1">
                  <a:lumMod val="65000"/>
                </a:schemeClr>
              </a:extrusionClr>
              <a:contourClr>
                <a:schemeClr val="bg1">
                  <a:lumMod val="75000"/>
                </a:schemeClr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600"/>
            </a:p>
          </p:txBody>
        </p:sp>
        <p:cxnSp>
          <p:nvCxnSpPr>
            <p:cNvPr id="46" name="Straight Connector 10">
              <a:extLst>
                <a:ext uri="{FF2B5EF4-FFF2-40B4-BE49-F238E27FC236}">
                  <a16:creationId xmlns:a16="http://schemas.microsoft.com/office/drawing/2014/main" id="{D06F06FB-8E7E-4614-875D-089897A3A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5405" y="5309243"/>
              <a:ext cx="0" cy="1191898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20497849-DDE8-42C9-BC1E-E700FB8BDB58}"/>
                </a:ext>
              </a:extLst>
            </p:cNvPr>
            <p:cNvCxnSpPr/>
            <p:nvPr/>
          </p:nvCxnSpPr>
          <p:spPr>
            <a:xfrm>
              <a:off x="8023464" y="6645141"/>
              <a:ext cx="263616" cy="0"/>
            </a:xfrm>
            <a:prstGeom prst="straightConnector1">
              <a:avLst/>
            </a:prstGeom>
            <a:ln w="28575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51885958-B4D5-49E0-9482-BB6688BAA62C}"/>
              </a:ext>
            </a:extLst>
          </p:cNvPr>
          <p:cNvGrpSpPr/>
          <p:nvPr/>
        </p:nvGrpSpPr>
        <p:grpSpPr>
          <a:xfrm>
            <a:off x="7106147" y="2567392"/>
            <a:ext cx="3380926" cy="1660409"/>
            <a:chOff x="7210990" y="2109341"/>
            <a:chExt cx="3572423" cy="1743137"/>
          </a:xfrm>
        </p:grpSpPr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64C557CC-5ECF-496E-A787-E2859E6ABC03}"/>
                </a:ext>
              </a:extLst>
            </p:cNvPr>
            <p:cNvGrpSpPr/>
            <p:nvPr/>
          </p:nvGrpSpPr>
          <p:grpSpPr>
            <a:xfrm flipH="1" flipV="1">
              <a:off x="7210990" y="2557359"/>
              <a:ext cx="1836922" cy="1295119"/>
              <a:chOff x="7677795" y="3284984"/>
              <a:chExt cx="2448272" cy="1726151"/>
            </a:xfrm>
          </p:grpSpPr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193170EF-9E5B-4B73-BD9A-D565418095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3859" y="3284984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31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mit Pfeil 76">
                <a:extLst>
                  <a:ext uri="{FF2B5EF4-FFF2-40B4-BE49-F238E27FC236}">
                    <a16:creationId xmlns:a16="http://schemas.microsoft.com/office/drawing/2014/main" id="{8A329CBE-407C-4D1B-81D6-81A2D75BEF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3859" y="3641683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31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 Verbindung mit Pfeil 77">
                <a:extLst>
                  <a:ext uri="{FF2B5EF4-FFF2-40B4-BE49-F238E27FC236}">
                    <a16:creationId xmlns:a16="http://schemas.microsoft.com/office/drawing/2014/main" id="{CD25F9C6-EBEB-4034-88C6-ACBB6085F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3859" y="3998382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31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rade Verbindung mit Pfeil 78">
                <a:extLst>
                  <a:ext uri="{FF2B5EF4-FFF2-40B4-BE49-F238E27FC236}">
                    <a16:creationId xmlns:a16="http://schemas.microsoft.com/office/drawing/2014/main" id="{6CDD3D02-8C99-46F6-A812-923140AE55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3859" y="4355081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31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mit Pfeil 79">
                <a:extLst>
                  <a:ext uri="{FF2B5EF4-FFF2-40B4-BE49-F238E27FC236}">
                    <a16:creationId xmlns:a16="http://schemas.microsoft.com/office/drawing/2014/main" id="{1B46E70B-CF9A-4D24-B822-541A556239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3859" y="4711780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31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mit Pfeil 80">
                <a:extLst>
                  <a:ext uri="{FF2B5EF4-FFF2-40B4-BE49-F238E27FC236}">
                    <a16:creationId xmlns:a16="http://schemas.microsoft.com/office/drawing/2014/main" id="{79AE8B97-B104-431D-9D6F-758B684432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6810" y="3429000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62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mit Pfeil 81">
                <a:extLst>
                  <a:ext uri="{FF2B5EF4-FFF2-40B4-BE49-F238E27FC236}">
                    <a16:creationId xmlns:a16="http://schemas.microsoft.com/office/drawing/2014/main" id="{8602F43A-2E96-4075-AB7D-0C5C59EE7D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6810" y="3785699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62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28F8A149-042E-45C7-8C37-8568AFBB2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6810" y="4142398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62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Gerade Verbindung mit Pfeil 83">
                <a:extLst>
                  <a:ext uri="{FF2B5EF4-FFF2-40B4-BE49-F238E27FC236}">
                    <a16:creationId xmlns:a16="http://schemas.microsoft.com/office/drawing/2014/main" id="{5A3BFEA4-DEAE-46F1-8E74-96051FD9EC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6810" y="4499097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62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B7F1E165-202D-491A-92C3-BBC55F8F46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6810" y="4855796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62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ED788FA6-F4BB-46DD-8255-3D98BD7CC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795" y="3584339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mit Pfeil 86">
                <a:extLst>
                  <a:ext uri="{FF2B5EF4-FFF2-40B4-BE49-F238E27FC236}">
                    <a16:creationId xmlns:a16="http://schemas.microsoft.com/office/drawing/2014/main" id="{BE8629DC-59D1-4435-B0E5-2ABB5A913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795" y="3941038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7D189353-3A5E-4C2F-AEA2-4A982A9018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795" y="4297737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DCF276F4-77AD-484D-858D-21835290F2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795" y="4654436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2511E823-09C2-4658-B523-E7BC639D0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795" y="5011135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B144658A-D2FC-4E7C-83C5-5211A8DA8309}"/>
                </a:ext>
              </a:extLst>
            </p:cNvPr>
            <p:cNvSpPr/>
            <p:nvPr/>
          </p:nvSpPr>
          <p:spPr>
            <a:xfrm>
              <a:off x="8445979" y="2414445"/>
              <a:ext cx="1404705" cy="140470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/>
            <a:effectLst>
              <a:outerShdw blurRad="825500" dir="10140000" sx="103000" sy="103000" kx="1200000" algn="br" rotWithShape="0">
                <a:prstClr val="black">
                  <a:alpha val="20000"/>
                </a:prstClr>
              </a:outerShdw>
            </a:effectLst>
            <a:scene3d>
              <a:camera prst="isometricOffAxis2Right"/>
              <a:lightRig rig="contrasting" dir="t">
                <a:rot lat="0" lon="0" rev="0"/>
              </a:lightRig>
            </a:scene3d>
            <a:sp3d extrusionH="76200" contourW="12700" prstMaterial="metal">
              <a:extrusionClr>
                <a:schemeClr val="bg1">
                  <a:lumMod val="65000"/>
                </a:schemeClr>
              </a:extrusionClr>
              <a:contourClr>
                <a:schemeClr val="bg1">
                  <a:lumMod val="75000"/>
                </a:schemeClr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600"/>
            </a:p>
          </p:txBody>
        </p: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D10DE5B5-B74A-45EC-8D2D-46CC1D946A5B}"/>
                </a:ext>
              </a:extLst>
            </p:cNvPr>
            <p:cNvGrpSpPr/>
            <p:nvPr/>
          </p:nvGrpSpPr>
          <p:grpSpPr>
            <a:xfrm>
              <a:off x="8946491" y="2109341"/>
              <a:ext cx="1836922" cy="1654250"/>
              <a:chOff x="7677795" y="2806330"/>
              <a:chExt cx="2448272" cy="2204805"/>
            </a:xfrm>
          </p:grpSpPr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1C4B8D08-10E3-43BD-9CEC-4FBED0B431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3859" y="3284984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31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mit Pfeil 56">
                <a:extLst>
                  <a:ext uri="{FF2B5EF4-FFF2-40B4-BE49-F238E27FC236}">
                    <a16:creationId xmlns:a16="http://schemas.microsoft.com/office/drawing/2014/main" id="{E16E92BA-4C6A-4D87-AE9B-339E936A48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3859" y="3641683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31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91EBE6A0-CF53-4B5E-91B9-4E62AED0C4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3859" y="3998382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31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mit Pfeil 58">
                <a:extLst>
                  <a:ext uri="{FF2B5EF4-FFF2-40B4-BE49-F238E27FC236}">
                    <a16:creationId xmlns:a16="http://schemas.microsoft.com/office/drawing/2014/main" id="{8FEC5370-96AD-4E80-A0C1-C63483DB6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3859" y="4355081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31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4DAC0D69-CB66-485F-BD79-CAA363F3B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3859" y="4711780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31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mit Pfeil 60">
                <a:extLst>
                  <a:ext uri="{FF2B5EF4-FFF2-40B4-BE49-F238E27FC236}">
                    <a16:creationId xmlns:a16="http://schemas.microsoft.com/office/drawing/2014/main" id="{4042BC3D-6DCE-4668-BE93-84BAA72D6B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6810" y="3429000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62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mit Pfeil 61">
                <a:extLst>
                  <a:ext uri="{FF2B5EF4-FFF2-40B4-BE49-F238E27FC236}">
                    <a16:creationId xmlns:a16="http://schemas.microsoft.com/office/drawing/2014/main" id="{52B88C7D-D2C9-4B2C-983E-DF049A87E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6810" y="3785699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62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CD3EA833-B581-459A-B9D6-A4A0EC4989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6810" y="4142398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62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 Verbindung mit Pfeil 63">
                <a:extLst>
                  <a:ext uri="{FF2B5EF4-FFF2-40B4-BE49-F238E27FC236}">
                    <a16:creationId xmlns:a16="http://schemas.microsoft.com/office/drawing/2014/main" id="{250BBF52-8234-4EF0-86F5-E5FC8BC028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6810" y="4499097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62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D3CF7D78-C318-4B0E-8152-E31E8DBEA5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6810" y="4855796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>
                    <a:alpha val="62000"/>
                  </a:srgbClr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>
                <a:extLst>
                  <a:ext uri="{FF2B5EF4-FFF2-40B4-BE49-F238E27FC236}">
                    <a16:creationId xmlns:a16="http://schemas.microsoft.com/office/drawing/2014/main" id="{060F5E24-57B7-4E02-9AD8-AC97F4797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795" y="3584339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mit Pfeil 66">
                <a:extLst>
                  <a:ext uri="{FF2B5EF4-FFF2-40B4-BE49-F238E27FC236}">
                    <a16:creationId xmlns:a16="http://schemas.microsoft.com/office/drawing/2014/main" id="{912307D1-68ED-4585-BF82-2CC2741A1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795" y="3941038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DED7CE37-1C65-4028-B0BA-7C77B37B2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795" y="4297737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mit Pfeil 68">
                <a:extLst>
                  <a:ext uri="{FF2B5EF4-FFF2-40B4-BE49-F238E27FC236}">
                    <a16:creationId xmlns:a16="http://schemas.microsoft.com/office/drawing/2014/main" id="{FF94C7B0-CDD6-4FCE-9FCA-8F9C127C47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795" y="4654436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mit Pfeil 69">
                <a:extLst>
                  <a:ext uri="{FF2B5EF4-FFF2-40B4-BE49-F238E27FC236}">
                    <a16:creationId xmlns:a16="http://schemas.microsoft.com/office/drawing/2014/main" id="{1B37E9B5-177E-47B3-AFE3-8AFD95272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795" y="5011135"/>
                <a:ext cx="1872208" cy="0"/>
              </a:xfrm>
              <a:prstGeom prst="straightConnector1">
                <a:avLst/>
              </a:prstGeom>
              <a:ln w="12700" cap="sq">
                <a:solidFill>
                  <a:srgbClr val="FF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feld 70">
                    <a:extLst>
                      <a:ext uri="{FF2B5EF4-FFF2-40B4-BE49-F238E27FC236}">
                        <a16:creationId xmlns:a16="http://schemas.microsoft.com/office/drawing/2014/main" id="{BF42ECAD-9737-4DBA-BB1A-9D4930535437}"/>
                      </a:ext>
                    </a:extLst>
                  </p:cNvPr>
                  <p:cNvSpPr txBox="1"/>
                  <p:nvPr/>
                </p:nvSpPr>
                <p:spPr>
                  <a:xfrm>
                    <a:off x="9456514" y="2806330"/>
                    <a:ext cx="489686" cy="49114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de-CH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oMath>
                      </m:oMathPara>
                    </a14:m>
                    <a:endParaRPr lang="de-CH" sz="1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feld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56514" y="2806330"/>
                    <a:ext cx="489686" cy="49114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1ED22983-720B-4FEB-95C3-0157BFF3A8E0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284287" y="2292097"/>
            <a:ext cx="703252" cy="0"/>
          </a:xfrm>
          <a:prstGeom prst="straightConnector1">
            <a:avLst/>
          </a:prstGeom>
          <a:ln w="1270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B95A6DBB-8C22-470F-9F6D-1563B10EA840}"/>
              </a:ext>
            </a:extLst>
          </p:cNvPr>
          <p:cNvGrpSpPr/>
          <p:nvPr/>
        </p:nvGrpSpPr>
        <p:grpSpPr>
          <a:xfrm>
            <a:off x="7590095" y="696009"/>
            <a:ext cx="2060827" cy="2004941"/>
            <a:chOff x="6081285" y="269085"/>
            <a:chExt cx="2060827" cy="2004941"/>
          </a:xfrm>
        </p:grpSpPr>
        <p:cxnSp>
          <p:nvCxnSpPr>
            <p:cNvPr id="127" name="Gerade Verbindung mit Pfeil 126">
              <a:extLst>
                <a:ext uri="{FF2B5EF4-FFF2-40B4-BE49-F238E27FC236}">
                  <a16:creationId xmlns:a16="http://schemas.microsoft.com/office/drawing/2014/main" id="{DF9200DB-DDFD-46D3-8D58-0CCF00CAE7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3171" y="1163462"/>
              <a:ext cx="703252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  <a:scene3d>
              <a:camera prst="isometricOffAxis2Righ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E8C0C29D-F914-445C-B3D0-406BB6033A3F}"/>
                </a:ext>
              </a:extLst>
            </p:cNvPr>
            <p:cNvSpPr/>
            <p:nvPr/>
          </p:nvSpPr>
          <p:spPr>
            <a:xfrm>
              <a:off x="6784537" y="977169"/>
              <a:ext cx="648072" cy="6856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434F02E5-6462-4509-B2E2-992AFA28B331}"/>
                </a:ext>
              </a:extLst>
            </p:cNvPr>
            <p:cNvSpPr/>
            <p:nvPr/>
          </p:nvSpPr>
          <p:spPr>
            <a:xfrm>
              <a:off x="7108573" y="985252"/>
              <a:ext cx="139794" cy="672984"/>
            </a:xfrm>
            <a:custGeom>
              <a:avLst/>
              <a:gdLst>
                <a:gd name="connsiteX0" fmla="*/ 0 w 112396"/>
                <a:gd name="connsiteY0" fmla="*/ 0 h 550545"/>
                <a:gd name="connsiteX1" fmla="*/ 112395 w 112396"/>
                <a:gd name="connsiteY1" fmla="*/ 280035 h 550545"/>
                <a:gd name="connsiteX2" fmla="*/ 1905 w 112396"/>
                <a:gd name="connsiteY2" fmla="*/ 550545 h 55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396" h="550545">
                  <a:moveTo>
                    <a:pt x="0" y="0"/>
                  </a:moveTo>
                  <a:cubicBezTo>
                    <a:pt x="56039" y="94139"/>
                    <a:pt x="112078" y="188278"/>
                    <a:pt x="112395" y="280035"/>
                  </a:cubicBezTo>
                  <a:cubicBezTo>
                    <a:pt x="112712" y="371792"/>
                    <a:pt x="57308" y="461168"/>
                    <a:pt x="1905" y="550545"/>
                  </a:cubicBezTo>
                </a:path>
              </a:pathLst>
            </a:cu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6F7004E9-5F48-4F56-82C7-B25AF6CFAF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1285" y="1340768"/>
              <a:ext cx="703252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7E5D7848-C4F4-45D8-9610-31B04DFBC8CC}"/>
                </a:ext>
              </a:extLst>
            </p:cNvPr>
            <p:cNvCxnSpPr>
              <a:cxnSpLocks/>
            </p:cNvCxnSpPr>
            <p:nvPr/>
          </p:nvCxnSpPr>
          <p:spPr>
            <a:xfrm rot="1800000" flipH="1">
              <a:off x="6147078" y="987649"/>
              <a:ext cx="703252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D779BCD9-EBAE-4D7C-9A2A-907F15234897}"/>
                </a:ext>
              </a:extLst>
            </p:cNvPr>
            <p:cNvCxnSpPr>
              <a:cxnSpLocks/>
            </p:cNvCxnSpPr>
            <p:nvPr/>
          </p:nvCxnSpPr>
          <p:spPr>
            <a:xfrm rot="3600000" flipH="1">
              <a:off x="6461772" y="699517"/>
              <a:ext cx="703252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81FDDAE4-82F5-4D73-A127-7290A75EACC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765103" y="620711"/>
              <a:ext cx="703252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767EF979-8225-4824-975B-E7752BB8329C}"/>
                </a:ext>
              </a:extLst>
            </p:cNvPr>
            <p:cNvCxnSpPr>
              <a:cxnSpLocks/>
            </p:cNvCxnSpPr>
            <p:nvPr/>
          </p:nvCxnSpPr>
          <p:spPr>
            <a:xfrm>
              <a:off x="7438860" y="1340768"/>
              <a:ext cx="703252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7BDF6C4C-CA97-45EF-820D-B56F4ED44A01}"/>
                </a:ext>
              </a:extLst>
            </p:cNvPr>
            <p:cNvCxnSpPr>
              <a:cxnSpLocks/>
            </p:cNvCxnSpPr>
            <p:nvPr/>
          </p:nvCxnSpPr>
          <p:spPr>
            <a:xfrm rot="19800000">
              <a:off x="7358425" y="970511"/>
              <a:ext cx="703252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80CAA7CA-FC72-439E-BABD-F3AC49DF33C6}"/>
                </a:ext>
              </a:extLst>
            </p:cNvPr>
            <p:cNvCxnSpPr>
              <a:cxnSpLocks/>
            </p:cNvCxnSpPr>
            <p:nvPr/>
          </p:nvCxnSpPr>
          <p:spPr>
            <a:xfrm rot="18000000">
              <a:off x="7118749" y="725228"/>
              <a:ext cx="703252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 Verbindung mit Pfeil 119">
              <a:extLst>
                <a:ext uri="{FF2B5EF4-FFF2-40B4-BE49-F238E27FC236}">
                  <a16:creationId xmlns:a16="http://schemas.microsoft.com/office/drawing/2014/main" id="{91E7C9B7-3712-4B3B-AEBD-5B3F494BED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32911" y="1581423"/>
              <a:ext cx="703252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  <a:scene3d>
              <a:camera prst="isometricOffAxis2Righ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82E08B0C-9351-41C5-AC88-96EB918EA7EF}"/>
                </a:ext>
              </a:extLst>
            </p:cNvPr>
            <p:cNvCxnSpPr>
              <a:cxnSpLocks/>
            </p:cNvCxnSpPr>
            <p:nvPr/>
          </p:nvCxnSpPr>
          <p:spPr>
            <a:xfrm rot="19800000" flipH="1" flipV="1">
              <a:off x="6165608" y="1662850"/>
              <a:ext cx="703252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mit Pfeil 121">
              <a:extLst>
                <a:ext uri="{FF2B5EF4-FFF2-40B4-BE49-F238E27FC236}">
                  <a16:creationId xmlns:a16="http://schemas.microsoft.com/office/drawing/2014/main" id="{0E73386D-0CBA-4C1B-8410-A006039D4DF5}"/>
                </a:ext>
              </a:extLst>
            </p:cNvPr>
            <p:cNvCxnSpPr>
              <a:cxnSpLocks/>
            </p:cNvCxnSpPr>
            <p:nvPr/>
          </p:nvCxnSpPr>
          <p:spPr>
            <a:xfrm rot="18000000" flipH="1" flipV="1">
              <a:off x="6413712" y="1922400"/>
              <a:ext cx="703252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mit Pfeil 124">
              <a:extLst>
                <a:ext uri="{FF2B5EF4-FFF2-40B4-BE49-F238E27FC236}">
                  <a16:creationId xmlns:a16="http://schemas.microsoft.com/office/drawing/2014/main" id="{A56F1CE4-EAFF-436A-98E6-091C668C36C1}"/>
                </a:ext>
              </a:extLst>
            </p:cNvPr>
            <p:cNvCxnSpPr>
              <a:cxnSpLocks/>
            </p:cNvCxnSpPr>
            <p:nvPr/>
          </p:nvCxnSpPr>
          <p:spPr>
            <a:xfrm rot="1800000" flipV="1">
              <a:off x="7344563" y="1665545"/>
              <a:ext cx="703252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mit Pfeil 125">
              <a:extLst>
                <a:ext uri="{FF2B5EF4-FFF2-40B4-BE49-F238E27FC236}">
                  <a16:creationId xmlns:a16="http://schemas.microsoft.com/office/drawing/2014/main" id="{AAF5DB03-68B8-4E1B-8006-4386B6E82D53}"/>
                </a:ext>
              </a:extLst>
            </p:cNvPr>
            <p:cNvCxnSpPr>
              <a:cxnSpLocks/>
            </p:cNvCxnSpPr>
            <p:nvPr/>
          </p:nvCxnSpPr>
          <p:spPr>
            <a:xfrm rot="3600000" flipV="1">
              <a:off x="7149422" y="1885941"/>
              <a:ext cx="703252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25C31688-4145-440B-A005-46D83CAE6B26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6973609" y="1605613"/>
              <a:ext cx="703252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  <a:scene3d>
              <a:camera prst="isometricOffAxis2Righ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feld 130">
                <a:extLst>
                  <a:ext uri="{FF2B5EF4-FFF2-40B4-BE49-F238E27FC236}">
                    <a16:creationId xmlns:a16="http://schemas.microsoft.com/office/drawing/2014/main" id="{0EF45013-12F0-4C23-84E6-9B1609A26252}"/>
                  </a:ext>
                </a:extLst>
              </p:cNvPr>
              <p:cNvSpPr txBox="1"/>
              <p:nvPr/>
            </p:nvSpPr>
            <p:spPr>
              <a:xfrm>
                <a:off x="2933970" y="2617383"/>
                <a:ext cx="3380926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den>
                              </m:f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  , 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den>
                              </m:f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⃗"/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CH" b="0" dirty="0"/>
              </a:p>
            </p:txBody>
          </p:sp>
        </mc:Choice>
        <mc:Fallback xmlns="">
          <p:sp>
            <p:nvSpPr>
              <p:cNvPr id="131" name="Textfeld 130">
                <a:extLst>
                  <a:ext uri="{FF2B5EF4-FFF2-40B4-BE49-F238E27FC236}">
                    <a16:creationId xmlns:a16="http://schemas.microsoft.com/office/drawing/2014/main" id="{0EF45013-12F0-4C23-84E6-9B1609A26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970" y="2617383"/>
                <a:ext cx="3380926" cy="12485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958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F0C5D-FA8B-4D70-8F8C-3580C3BA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 err="1"/>
              <a:t>Recap</a:t>
            </a:r>
            <a:r>
              <a:rPr lang="de-CH" dirty="0"/>
              <a:t>: Spannung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0D831-9B24-476B-BD95-03A1B9D4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2623FA-3E4D-4C84-84B9-DACA7113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F5403E-D882-4E91-9B92-9AC50C28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14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A9B8CC7-FCC3-409C-9E9E-139965474369}"/>
                  </a:ext>
                </a:extLst>
              </p:cNvPr>
              <p:cNvSpPr txBox="1"/>
              <p:nvPr/>
            </p:nvSpPr>
            <p:spPr>
              <a:xfrm>
                <a:off x="1542656" y="1406882"/>
                <a:ext cx="2033057" cy="679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A9B8CC7-FCC3-409C-9E9E-139965474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656" y="1406882"/>
                <a:ext cx="2033057" cy="67986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7ACBA968-219E-4E31-97E2-C5CA75DF2549}"/>
                  </a:ext>
                </a:extLst>
              </p:cNvPr>
              <p:cNvSpPr txBox="1"/>
              <p:nvPr/>
            </p:nvSpPr>
            <p:spPr>
              <a:xfrm>
                <a:off x="1566285" y="3352358"/>
                <a:ext cx="1985800" cy="6342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sup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7ACBA968-219E-4E31-97E2-C5CA75DF2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285" y="3352358"/>
                <a:ext cx="1985800" cy="634213"/>
              </a:xfrm>
              <a:prstGeom prst="rect">
                <a:avLst/>
              </a:prstGeom>
              <a:blipFill>
                <a:blip r:embed="rId14"/>
                <a:stretch>
                  <a:fillRect b="-9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932618E6-4A97-4F08-8FF6-1289B41E9763}"/>
              </a:ext>
            </a:extLst>
          </p:cNvPr>
          <p:cNvCxnSpPr/>
          <p:nvPr/>
        </p:nvCxnSpPr>
        <p:spPr>
          <a:xfrm flipV="1">
            <a:off x="7645848" y="3693286"/>
            <a:ext cx="0" cy="773189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2">
            <a:extLst>
              <a:ext uri="{FF2B5EF4-FFF2-40B4-BE49-F238E27FC236}">
                <a16:creationId xmlns:a16="http://schemas.microsoft.com/office/drawing/2014/main" id="{31C71354-BD3E-4EA0-A60C-2E9DB7C75A44}"/>
              </a:ext>
            </a:extLst>
          </p:cNvPr>
          <p:cNvCxnSpPr>
            <a:cxnSpLocks/>
          </p:cNvCxnSpPr>
          <p:nvPr/>
        </p:nvCxnSpPr>
        <p:spPr>
          <a:xfrm>
            <a:off x="7646479" y="4469714"/>
            <a:ext cx="1507775" cy="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13">
            <a:extLst>
              <a:ext uri="{FF2B5EF4-FFF2-40B4-BE49-F238E27FC236}">
                <a16:creationId xmlns:a16="http://schemas.microsoft.com/office/drawing/2014/main" id="{0DDD79D5-D2F4-4463-A8AB-81BCBF94352A}"/>
              </a:ext>
            </a:extLst>
          </p:cNvPr>
          <p:cNvSpPr/>
          <p:nvPr/>
        </p:nvSpPr>
        <p:spPr>
          <a:xfrm>
            <a:off x="8242313" y="4369945"/>
            <a:ext cx="199537" cy="19953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15">
                <a:extLst>
                  <a:ext uri="{FF2B5EF4-FFF2-40B4-BE49-F238E27FC236}">
                    <a16:creationId xmlns:a16="http://schemas.microsoft.com/office/drawing/2014/main" id="{DF228520-81A2-4C49-B988-B1C4CDEAB444}"/>
                  </a:ext>
                </a:extLst>
              </p:cNvPr>
              <p:cNvSpPr txBox="1"/>
              <p:nvPr/>
            </p:nvSpPr>
            <p:spPr>
              <a:xfrm>
                <a:off x="8275812" y="4638004"/>
                <a:ext cx="3890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600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60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CH" sz="1600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de-CH" sz="1600" dirty="0"/>
              </a:p>
            </p:txBody>
          </p:sp>
        </mc:Choice>
        <mc:Fallback xmlns="">
          <p:sp>
            <p:nvSpPr>
              <p:cNvPr id="27" name="TextBox 15">
                <a:extLst>
                  <a:ext uri="{FF2B5EF4-FFF2-40B4-BE49-F238E27FC236}">
                    <a16:creationId xmlns:a16="http://schemas.microsoft.com/office/drawing/2014/main" id="{DF228520-81A2-4C49-B988-B1C4CDEAB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12" y="4638004"/>
                <a:ext cx="389016" cy="246221"/>
              </a:xfrm>
              <a:prstGeom prst="rect">
                <a:avLst/>
              </a:prstGeom>
              <a:blipFill>
                <a:blip r:embed="rId7"/>
                <a:stretch>
                  <a:fillRect l="-11111" r="-1587" b="-1750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hteck 27">
            <a:extLst>
              <a:ext uri="{FF2B5EF4-FFF2-40B4-BE49-F238E27FC236}">
                <a16:creationId xmlns:a16="http://schemas.microsoft.com/office/drawing/2014/main" id="{3CA21165-B514-4264-9600-BB7E7276FE48}"/>
              </a:ext>
            </a:extLst>
          </p:cNvPr>
          <p:cNvSpPr/>
          <p:nvPr/>
        </p:nvSpPr>
        <p:spPr>
          <a:xfrm>
            <a:off x="6978902" y="2577240"/>
            <a:ext cx="1404705" cy="1404705"/>
          </a:xfrm>
          <a:prstGeom prst="rect">
            <a:avLst/>
          </a:prstGeom>
          <a:solidFill>
            <a:schemeClr val="bg2">
              <a:lumMod val="50000"/>
            </a:schemeClr>
          </a:solidFill>
          <a:ln/>
          <a:effectLst>
            <a:outerShdw blurRad="825500" dir="10140000" sx="103000" sy="103000" kx="1200000" algn="br" rotWithShape="0">
              <a:prstClr val="black">
                <a:alpha val="20000"/>
              </a:prstClr>
            </a:outerShdw>
          </a:effectLst>
          <a:scene3d>
            <a:camera prst="isometricOffAxis2Right"/>
            <a:lightRig rig="contrasting" dir="t">
              <a:rot lat="0" lon="0" rev="0"/>
            </a:lightRig>
          </a:scene3d>
          <a:sp3d extrusionH="76200" contourW="12700" prstMaterial="metal">
            <a:extrusionClr>
              <a:schemeClr val="bg1">
                <a:lumMod val="6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60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12C25A15-ABA5-44CB-8383-15317213F3DE}"/>
              </a:ext>
            </a:extLst>
          </p:cNvPr>
          <p:cNvGrpSpPr/>
          <p:nvPr/>
        </p:nvGrpSpPr>
        <p:grpSpPr>
          <a:xfrm>
            <a:off x="7479414" y="2272136"/>
            <a:ext cx="1836922" cy="1654250"/>
            <a:chOff x="7677795" y="2806330"/>
            <a:chExt cx="2448272" cy="2204805"/>
          </a:xfrm>
        </p:grpSpPr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AA7B2D52-196D-4F27-81F3-149F9F3AE250}"/>
                </a:ext>
              </a:extLst>
            </p:cNvPr>
            <p:cNvCxnSpPr>
              <a:cxnSpLocks/>
            </p:cNvCxnSpPr>
            <p:nvPr/>
          </p:nvCxnSpPr>
          <p:spPr>
            <a:xfrm>
              <a:off x="8253859" y="3284984"/>
              <a:ext cx="1872208" cy="0"/>
            </a:xfrm>
            <a:prstGeom prst="straightConnector1">
              <a:avLst/>
            </a:prstGeom>
            <a:ln w="12700" cap="sq">
              <a:solidFill>
                <a:srgbClr val="FF0000">
                  <a:alpha val="31000"/>
                </a:srgb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F1370DDE-E9BB-40DA-B3F0-306AF557BAA6}"/>
                </a:ext>
              </a:extLst>
            </p:cNvPr>
            <p:cNvCxnSpPr>
              <a:cxnSpLocks/>
            </p:cNvCxnSpPr>
            <p:nvPr/>
          </p:nvCxnSpPr>
          <p:spPr>
            <a:xfrm>
              <a:off x="8253859" y="3641683"/>
              <a:ext cx="1872208" cy="0"/>
            </a:xfrm>
            <a:prstGeom prst="straightConnector1">
              <a:avLst/>
            </a:prstGeom>
            <a:ln w="12700" cap="sq">
              <a:solidFill>
                <a:srgbClr val="FF0000">
                  <a:alpha val="31000"/>
                </a:srgb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B9592FE1-3E2A-4D6D-9630-269A0C515E6B}"/>
                </a:ext>
              </a:extLst>
            </p:cNvPr>
            <p:cNvCxnSpPr>
              <a:cxnSpLocks/>
            </p:cNvCxnSpPr>
            <p:nvPr/>
          </p:nvCxnSpPr>
          <p:spPr>
            <a:xfrm>
              <a:off x="8253859" y="3998382"/>
              <a:ext cx="1872208" cy="0"/>
            </a:xfrm>
            <a:prstGeom prst="straightConnector1">
              <a:avLst/>
            </a:prstGeom>
            <a:ln w="12700" cap="sq">
              <a:solidFill>
                <a:srgbClr val="FF0000">
                  <a:alpha val="31000"/>
                </a:srgb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030B4B43-EAE7-4A17-8171-8CD07B4E85A6}"/>
                </a:ext>
              </a:extLst>
            </p:cNvPr>
            <p:cNvCxnSpPr>
              <a:cxnSpLocks/>
            </p:cNvCxnSpPr>
            <p:nvPr/>
          </p:nvCxnSpPr>
          <p:spPr>
            <a:xfrm>
              <a:off x="8253859" y="4355081"/>
              <a:ext cx="1872208" cy="0"/>
            </a:xfrm>
            <a:prstGeom prst="straightConnector1">
              <a:avLst/>
            </a:prstGeom>
            <a:ln w="12700" cap="sq">
              <a:solidFill>
                <a:srgbClr val="FF0000">
                  <a:alpha val="31000"/>
                </a:srgb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9F5221D1-D442-49FC-89E0-146AF4CF95F5}"/>
                </a:ext>
              </a:extLst>
            </p:cNvPr>
            <p:cNvCxnSpPr>
              <a:cxnSpLocks/>
            </p:cNvCxnSpPr>
            <p:nvPr/>
          </p:nvCxnSpPr>
          <p:spPr>
            <a:xfrm>
              <a:off x="8253859" y="4711780"/>
              <a:ext cx="1872208" cy="0"/>
            </a:xfrm>
            <a:prstGeom prst="straightConnector1">
              <a:avLst/>
            </a:prstGeom>
            <a:ln w="12700" cap="sq">
              <a:solidFill>
                <a:srgbClr val="FF0000">
                  <a:alpha val="31000"/>
                </a:srgb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BE177ED2-3488-4D6B-A698-9FE9D4013277}"/>
                </a:ext>
              </a:extLst>
            </p:cNvPr>
            <p:cNvCxnSpPr>
              <a:cxnSpLocks/>
            </p:cNvCxnSpPr>
            <p:nvPr/>
          </p:nvCxnSpPr>
          <p:spPr>
            <a:xfrm>
              <a:off x="7946810" y="3429000"/>
              <a:ext cx="1872208" cy="0"/>
            </a:xfrm>
            <a:prstGeom prst="straightConnector1">
              <a:avLst/>
            </a:prstGeom>
            <a:ln w="12700" cap="sq">
              <a:solidFill>
                <a:srgbClr val="FF0000">
                  <a:alpha val="62000"/>
                </a:srgb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20E9C9BF-A5AA-4AA8-B76F-C2FAC91EAB8E}"/>
                </a:ext>
              </a:extLst>
            </p:cNvPr>
            <p:cNvCxnSpPr>
              <a:cxnSpLocks/>
            </p:cNvCxnSpPr>
            <p:nvPr/>
          </p:nvCxnSpPr>
          <p:spPr>
            <a:xfrm>
              <a:off x="7946810" y="3785699"/>
              <a:ext cx="1872208" cy="0"/>
            </a:xfrm>
            <a:prstGeom prst="straightConnector1">
              <a:avLst/>
            </a:prstGeom>
            <a:ln w="12700" cap="sq">
              <a:solidFill>
                <a:srgbClr val="FF0000">
                  <a:alpha val="62000"/>
                </a:srgb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784CEA52-E825-41A1-B288-4FEB0DA64560}"/>
                </a:ext>
              </a:extLst>
            </p:cNvPr>
            <p:cNvCxnSpPr>
              <a:cxnSpLocks/>
            </p:cNvCxnSpPr>
            <p:nvPr/>
          </p:nvCxnSpPr>
          <p:spPr>
            <a:xfrm>
              <a:off x="7946810" y="4142398"/>
              <a:ext cx="1872208" cy="0"/>
            </a:xfrm>
            <a:prstGeom prst="straightConnector1">
              <a:avLst/>
            </a:prstGeom>
            <a:ln w="12700" cap="sq">
              <a:solidFill>
                <a:srgbClr val="FF0000">
                  <a:alpha val="62000"/>
                </a:srgb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12EB40C6-84D5-41B0-B872-3E4C6E3F7B87}"/>
                </a:ext>
              </a:extLst>
            </p:cNvPr>
            <p:cNvCxnSpPr>
              <a:cxnSpLocks/>
            </p:cNvCxnSpPr>
            <p:nvPr/>
          </p:nvCxnSpPr>
          <p:spPr>
            <a:xfrm>
              <a:off x="7946810" y="4499097"/>
              <a:ext cx="1872208" cy="0"/>
            </a:xfrm>
            <a:prstGeom prst="straightConnector1">
              <a:avLst/>
            </a:prstGeom>
            <a:ln w="12700" cap="sq">
              <a:solidFill>
                <a:srgbClr val="FF0000">
                  <a:alpha val="62000"/>
                </a:srgb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8428ED6E-8241-4D4E-A7A1-5E2426704A9B}"/>
                </a:ext>
              </a:extLst>
            </p:cNvPr>
            <p:cNvCxnSpPr>
              <a:cxnSpLocks/>
            </p:cNvCxnSpPr>
            <p:nvPr/>
          </p:nvCxnSpPr>
          <p:spPr>
            <a:xfrm>
              <a:off x="7946810" y="4855796"/>
              <a:ext cx="1872208" cy="0"/>
            </a:xfrm>
            <a:prstGeom prst="straightConnector1">
              <a:avLst/>
            </a:prstGeom>
            <a:ln w="12700" cap="sq">
              <a:solidFill>
                <a:srgbClr val="FF0000">
                  <a:alpha val="62000"/>
                </a:srgb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390F1CC1-DF2A-4241-BD29-E83BC7E81EC7}"/>
                </a:ext>
              </a:extLst>
            </p:cNvPr>
            <p:cNvCxnSpPr>
              <a:cxnSpLocks/>
            </p:cNvCxnSpPr>
            <p:nvPr/>
          </p:nvCxnSpPr>
          <p:spPr>
            <a:xfrm>
              <a:off x="7677795" y="3584339"/>
              <a:ext cx="1872208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A5E000CE-49E2-42A7-B627-9D4911FD0FF4}"/>
                </a:ext>
              </a:extLst>
            </p:cNvPr>
            <p:cNvCxnSpPr>
              <a:cxnSpLocks/>
            </p:cNvCxnSpPr>
            <p:nvPr/>
          </p:nvCxnSpPr>
          <p:spPr>
            <a:xfrm>
              <a:off x="7677795" y="3941038"/>
              <a:ext cx="1872208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3C1F3F45-425F-4601-BDD5-498D90D23DD8}"/>
                </a:ext>
              </a:extLst>
            </p:cNvPr>
            <p:cNvCxnSpPr>
              <a:cxnSpLocks/>
            </p:cNvCxnSpPr>
            <p:nvPr/>
          </p:nvCxnSpPr>
          <p:spPr>
            <a:xfrm>
              <a:off x="7677795" y="4297737"/>
              <a:ext cx="1872208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758F23BE-0463-41FE-B28C-EBB7E734C365}"/>
                </a:ext>
              </a:extLst>
            </p:cNvPr>
            <p:cNvCxnSpPr>
              <a:cxnSpLocks/>
            </p:cNvCxnSpPr>
            <p:nvPr/>
          </p:nvCxnSpPr>
          <p:spPr>
            <a:xfrm>
              <a:off x="7677795" y="4654436"/>
              <a:ext cx="1872208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E1BF138D-2528-4314-B097-785D9DF52BFE}"/>
                </a:ext>
              </a:extLst>
            </p:cNvPr>
            <p:cNvCxnSpPr>
              <a:cxnSpLocks/>
            </p:cNvCxnSpPr>
            <p:nvPr/>
          </p:nvCxnSpPr>
          <p:spPr>
            <a:xfrm>
              <a:off x="7677795" y="5011135"/>
              <a:ext cx="1872208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5C0D8ED5-C689-4AA4-92EB-DAB2FE389F77}"/>
                    </a:ext>
                  </a:extLst>
                </p:cNvPr>
                <p:cNvSpPr txBox="1"/>
                <p:nvPr/>
              </p:nvSpPr>
              <p:spPr>
                <a:xfrm>
                  <a:off x="9456514" y="2806330"/>
                  <a:ext cx="489686" cy="4911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CH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sz="16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de-CH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feld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6514" y="2806330"/>
                  <a:ext cx="489686" cy="49114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Rechteck 45">
            <a:extLst>
              <a:ext uri="{FF2B5EF4-FFF2-40B4-BE49-F238E27FC236}">
                <a16:creationId xmlns:a16="http://schemas.microsoft.com/office/drawing/2014/main" id="{DDE28EDE-4C48-4B03-B0D0-DF42C9704EF1}"/>
              </a:ext>
            </a:extLst>
          </p:cNvPr>
          <p:cNvSpPr/>
          <p:nvPr/>
        </p:nvSpPr>
        <p:spPr>
          <a:xfrm>
            <a:off x="8397875" y="2577240"/>
            <a:ext cx="1404705" cy="1404705"/>
          </a:xfrm>
          <a:prstGeom prst="rect">
            <a:avLst/>
          </a:prstGeom>
          <a:solidFill>
            <a:schemeClr val="bg2">
              <a:lumMod val="50000"/>
              <a:alpha val="69000"/>
            </a:schemeClr>
          </a:solidFill>
          <a:ln/>
          <a:effectLst>
            <a:outerShdw blurRad="825500" dir="10140000" sx="103000" sy="103000" kx="1200000" algn="br" rotWithShape="0">
              <a:prstClr val="black">
                <a:alpha val="20000"/>
              </a:prstClr>
            </a:outerShdw>
          </a:effectLst>
          <a:scene3d>
            <a:camera prst="isometricOffAxis2Right"/>
            <a:lightRig rig="contrasting" dir="t">
              <a:rot lat="0" lon="0" rev="0"/>
            </a:lightRig>
          </a:scene3d>
          <a:sp3d extrusionH="76200" contourW="12700" prstMaterial="metal">
            <a:extrusionClr>
              <a:schemeClr val="bg1">
                <a:lumMod val="6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600"/>
          </a:p>
        </p:txBody>
      </p:sp>
      <p:cxnSp>
        <p:nvCxnSpPr>
          <p:cNvPr id="47" name="Straight Connector 10">
            <a:extLst>
              <a:ext uri="{FF2B5EF4-FFF2-40B4-BE49-F238E27FC236}">
                <a16:creationId xmlns:a16="http://schemas.microsoft.com/office/drawing/2014/main" id="{9ABD1E45-1FDD-4140-A575-057E1D525AFD}"/>
              </a:ext>
            </a:extLst>
          </p:cNvPr>
          <p:cNvCxnSpPr>
            <a:cxnSpLocks/>
          </p:cNvCxnSpPr>
          <p:nvPr/>
        </p:nvCxnSpPr>
        <p:spPr>
          <a:xfrm flipV="1">
            <a:off x="9154254" y="3274579"/>
            <a:ext cx="0" cy="119189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4357C571-019C-40BE-989C-B9F2D61FD50D}"/>
              </a:ext>
            </a:extLst>
          </p:cNvPr>
          <p:cNvCxnSpPr/>
          <p:nvPr/>
        </p:nvCxnSpPr>
        <p:spPr>
          <a:xfrm>
            <a:off x="8242313" y="4610477"/>
            <a:ext cx="263616" cy="0"/>
          </a:xfrm>
          <a:prstGeom prst="straightConnector1">
            <a:avLst/>
          </a:prstGeom>
          <a:ln w="28575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ihandform: Form 48">
            <a:extLst>
              <a:ext uri="{FF2B5EF4-FFF2-40B4-BE49-F238E27FC236}">
                <a16:creationId xmlns:a16="http://schemas.microsoft.com/office/drawing/2014/main" id="{D22E81CE-6E55-4035-85D2-7DAE05FBA6A3}"/>
              </a:ext>
            </a:extLst>
          </p:cNvPr>
          <p:cNvSpPr/>
          <p:nvPr/>
        </p:nvSpPr>
        <p:spPr>
          <a:xfrm>
            <a:off x="7589520" y="2646568"/>
            <a:ext cx="1493520" cy="983609"/>
          </a:xfrm>
          <a:custGeom>
            <a:avLst/>
            <a:gdLst>
              <a:gd name="connsiteX0" fmla="*/ 0 w 1493520"/>
              <a:gd name="connsiteY0" fmla="*/ 665592 h 983609"/>
              <a:gd name="connsiteX1" fmla="*/ 396240 w 1493520"/>
              <a:gd name="connsiteY1" fmla="*/ 340472 h 983609"/>
              <a:gd name="connsiteX2" fmla="*/ 579120 w 1493520"/>
              <a:gd name="connsiteY2" fmla="*/ 980552 h 983609"/>
              <a:gd name="connsiteX3" fmla="*/ 894080 w 1493520"/>
              <a:gd name="connsiteY3" fmla="*/ 25512 h 983609"/>
              <a:gd name="connsiteX4" fmla="*/ 1046480 w 1493520"/>
              <a:gd name="connsiteY4" fmla="*/ 299832 h 983609"/>
              <a:gd name="connsiteX5" fmla="*/ 1493520 w 1493520"/>
              <a:gd name="connsiteY5" fmla="*/ 574152 h 98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3520" h="983609">
                <a:moveTo>
                  <a:pt x="0" y="665592"/>
                </a:moveTo>
                <a:cubicBezTo>
                  <a:pt x="149860" y="476785"/>
                  <a:pt x="299720" y="287979"/>
                  <a:pt x="396240" y="340472"/>
                </a:cubicBezTo>
                <a:cubicBezTo>
                  <a:pt x="492760" y="392965"/>
                  <a:pt x="496147" y="1033045"/>
                  <a:pt x="579120" y="980552"/>
                </a:cubicBezTo>
                <a:cubicBezTo>
                  <a:pt x="662093" y="928059"/>
                  <a:pt x="816187" y="138965"/>
                  <a:pt x="894080" y="25512"/>
                </a:cubicBezTo>
                <a:cubicBezTo>
                  <a:pt x="971973" y="-87941"/>
                  <a:pt x="946573" y="208392"/>
                  <a:pt x="1046480" y="299832"/>
                </a:cubicBezTo>
                <a:cubicBezTo>
                  <a:pt x="1146387" y="391272"/>
                  <a:pt x="1319953" y="482712"/>
                  <a:pt x="1493520" y="574152"/>
                </a:cubicBezTo>
              </a:path>
            </a:pathLst>
          </a:custGeom>
          <a:noFill/>
          <a:ln>
            <a:solidFill>
              <a:srgbClr val="1269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269B0"/>
              </a:solidFill>
            </a:endParaRPr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45E5EEB4-C99C-433D-A2E0-A3A5B1C9B299}"/>
              </a:ext>
            </a:extLst>
          </p:cNvPr>
          <p:cNvCxnSpPr>
            <a:cxnSpLocks/>
            <a:endCxn id="49" idx="3"/>
          </p:cNvCxnSpPr>
          <p:nvPr/>
        </p:nvCxnSpPr>
        <p:spPr>
          <a:xfrm flipH="1">
            <a:off x="8483600" y="2027766"/>
            <a:ext cx="195422" cy="644314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8E3BDB0C-8950-4A95-B150-78591FE8AFB9}"/>
                  </a:ext>
                </a:extLst>
              </p:cNvPr>
              <p:cNvSpPr txBox="1"/>
              <p:nvPr/>
            </p:nvSpPr>
            <p:spPr>
              <a:xfrm>
                <a:off x="8164758" y="1717480"/>
                <a:ext cx="8885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1600" dirty="0">
                    <a:solidFill>
                      <a:srgbClr val="1269B0"/>
                    </a:solidFill>
                  </a:rPr>
                  <a:t>Weg : </a:t>
                </a:r>
                <a14:m>
                  <m:oMath xmlns:m="http://schemas.openxmlformats.org/officeDocument/2006/math">
                    <m:r>
                      <a:rPr lang="de-CH" sz="1600" b="0" i="1" smtClean="0">
                        <a:solidFill>
                          <a:srgbClr val="1269B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de-CH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8E3BDB0C-8950-4A95-B150-78591FE8A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758" y="1717480"/>
                <a:ext cx="888577" cy="338554"/>
              </a:xfrm>
              <a:prstGeom prst="rect">
                <a:avLst/>
              </a:prstGeom>
              <a:blipFill>
                <a:blip r:embed="rId9"/>
                <a:stretch>
                  <a:fillRect l="-3425" t="-5455" b="-2363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7864C2CA-ED78-42E9-8415-75C86B8CC4BB}"/>
              </a:ext>
            </a:extLst>
          </p:cNvPr>
          <p:cNvGrpSpPr/>
          <p:nvPr/>
        </p:nvGrpSpPr>
        <p:grpSpPr>
          <a:xfrm>
            <a:off x="1218593" y="2086748"/>
            <a:ext cx="2681183" cy="1265610"/>
            <a:chOff x="1218593" y="2086748"/>
            <a:chExt cx="2681183" cy="1265610"/>
          </a:xfrm>
        </p:grpSpPr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2C0C148B-6767-4E01-A5BE-2509D5BC4EF8}"/>
                </a:ext>
              </a:extLst>
            </p:cNvPr>
            <p:cNvSpPr txBox="1"/>
            <p:nvPr/>
          </p:nvSpPr>
          <p:spPr>
            <a:xfrm>
              <a:off x="1218593" y="2554655"/>
              <a:ext cx="2681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E-Feld und Weg Parallel</a:t>
              </a:r>
            </a:p>
          </p:txBody>
        </p: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6A91691E-5836-4AF1-8E03-C1CB2B7452CE}"/>
                </a:ext>
              </a:extLst>
            </p:cNvPr>
            <p:cNvCxnSpPr>
              <a:stCxn id="3" idx="2"/>
              <a:endCxn id="55" idx="0"/>
            </p:cNvCxnSpPr>
            <p:nvPr/>
          </p:nvCxnSpPr>
          <p:spPr>
            <a:xfrm>
              <a:off x="2559185" y="2086748"/>
              <a:ext cx="0" cy="467907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0E5684B5-3926-4CF1-BA61-6F1F28F3C727}"/>
                </a:ext>
              </a:extLst>
            </p:cNvPr>
            <p:cNvCxnSpPr>
              <a:stCxn id="55" idx="2"/>
              <a:endCxn id="16" idx="0"/>
            </p:cNvCxnSpPr>
            <p:nvPr/>
          </p:nvCxnSpPr>
          <p:spPr>
            <a:xfrm>
              <a:off x="2559185" y="2923987"/>
              <a:ext cx="0" cy="428371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CEC78586-8ABA-419D-9A16-B53CF533CFD3}"/>
              </a:ext>
            </a:extLst>
          </p:cNvPr>
          <p:cNvCxnSpPr>
            <a:stCxn id="16" idx="2"/>
            <a:endCxn id="57" idx="0"/>
          </p:cNvCxnSpPr>
          <p:nvPr/>
        </p:nvCxnSpPr>
        <p:spPr>
          <a:xfrm flipH="1">
            <a:off x="2554535" y="3986571"/>
            <a:ext cx="4650" cy="528322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3C87A80-0679-4590-BC03-680F5844EBA3}"/>
                  </a:ext>
                </a:extLst>
              </p:cNvPr>
              <p:cNvSpPr txBox="1"/>
              <p:nvPr/>
            </p:nvSpPr>
            <p:spPr>
              <a:xfrm>
                <a:off x="1843251" y="5471352"/>
                <a:ext cx="1431867" cy="3328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3C87A80-0679-4590-BC03-680F5844E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251" y="5471352"/>
                <a:ext cx="1431867" cy="332848"/>
              </a:xfrm>
              <a:prstGeom prst="rect">
                <a:avLst/>
              </a:prstGeom>
              <a:blipFill>
                <a:blip r:embed="rId10"/>
                <a:stretch>
                  <a:fillRect r="-2979" b="-92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feld 56">
            <a:extLst>
              <a:ext uri="{FF2B5EF4-FFF2-40B4-BE49-F238E27FC236}">
                <a16:creationId xmlns:a16="http://schemas.microsoft.com/office/drawing/2014/main" id="{B3101283-071E-4CCC-8DBA-2FCF60E484CE}"/>
              </a:ext>
            </a:extLst>
          </p:cNvPr>
          <p:cNvSpPr txBox="1"/>
          <p:nvPr/>
        </p:nvSpPr>
        <p:spPr>
          <a:xfrm>
            <a:off x="1175471" y="4514893"/>
            <a:ext cx="275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E-Feld Konstant auf Weg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B16FC41F-8DC7-4570-9C06-AAE7425C4FEF}"/>
              </a:ext>
            </a:extLst>
          </p:cNvPr>
          <p:cNvCxnSpPr>
            <a:stCxn id="57" idx="2"/>
            <a:endCxn id="17" idx="0"/>
          </p:cNvCxnSpPr>
          <p:nvPr/>
        </p:nvCxnSpPr>
        <p:spPr>
          <a:xfrm>
            <a:off x="2554535" y="4884225"/>
            <a:ext cx="4650" cy="587127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AA54B15-91EB-4C45-9259-0CD44A123201}"/>
                  </a:ext>
                </a:extLst>
              </p:cNvPr>
              <p:cNvSpPr txBox="1"/>
              <p:nvPr/>
            </p:nvSpPr>
            <p:spPr>
              <a:xfrm>
                <a:off x="5331535" y="5376103"/>
                <a:ext cx="57974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/>
                  <a:t>Die Spannung ist unabhängig vom gewählten Weg!</a:t>
                </a:r>
              </a:p>
              <a:p>
                <a:r>
                  <a:rPr lang="de-DE" b="1" dirty="0"/>
                  <a:t>  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de-CH" b="1" dirty="0"/>
                  <a:t>Eindeutig durch die Punkte A und B definiert</a:t>
                </a:r>
              </a:p>
            </p:txBody>
          </p:sp>
        </mc:Choice>
        <mc:Fallback xmlns=""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1AA54B15-91EB-4C45-9259-0CD44A123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535" y="5376103"/>
                <a:ext cx="5797421" cy="646331"/>
              </a:xfrm>
              <a:prstGeom prst="rect">
                <a:avLst/>
              </a:prstGeom>
              <a:blipFill>
                <a:blip r:embed="rId11"/>
                <a:stretch>
                  <a:fillRect l="-946" t="-5660" b="-1415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718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57" grpId="0"/>
      <p:bldP spid="7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F0C5D-FA8B-4D70-8F8C-3580C3BA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 err="1"/>
              <a:t>Recap</a:t>
            </a:r>
            <a:r>
              <a:rPr lang="de-CH" dirty="0"/>
              <a:t>: Satz von Gauss (D-Feld)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0D831-9B24-476B-BD95-03A1B9D4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2623FA-3E4D-4C84-84B9-DACA7113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F5403E-D882-4E91-9B92-9AC50C28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15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8922C13A-D28C-4653-AD31-5C8739CD65A1}"/>
                  </a:ext>
                </a:extLst>
              </p:cNvPr>
              <p:cNvSpPr txBox="1"/>
              <p:nvPr/>
            </p:nvSpPr>
            <p:spPr>
              <a:xfrm>
                <a:off x="1701131" y="1772816"/>
                <a:ext cx="1927515" cy="857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∯"/>
                          <m:limLoc m:val="undOvr"/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nary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8922C13A-D28C-4653-AD31-5C8739CD6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31" y="1772816"/>
                <a:ext cx="1927515" cy="8575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DB85BBB-5031-4E5A-B4B6-A72163D4AF4F}"/>
                  </a:ext>
                </a:extLst>
              </p:cNvPr>
              <p:cNvSpPr txBox="1"/>
              <p:nvPr/>
            </p:nvSpPr>
            <p:spPr>
              <a:xfrm>
                <a:off x="1701131" y="4472371"/>
                <a:ext cx="1914114" cy="339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DB85BBB-5031-4E5A-B4B6-A72163D4A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31" y="4472371"/>
                <a:ext cx="1914114" cy="339195"/>
              </a:xfrm>
              <a:prstGeom prst="rect">
                <a:avLst/>
              </a:prstGeom>
              <a:blipFill>
                <a:blip r:embed="rId11"/>
                <a:stretch>
                  <a:fillRect r="-1592" b="-2545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9E27165A-6E9E-4FAD-BAFA-4D4C251291F5}"/>
              </a:ext>
            </a:extLst>
          </p:cNvPr>
          <p:cNvSpPr txBox="1"/>
          <p:nvPr/>
        </p:nvSpPr>
        <p:spPr>
          <a:xfrm>
            <a:off x="847725" y="3287286"/>
            <a:ext cx="3634328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dirty="0"/>
              <a:t>D Feld steht senkrecht auf Fläche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FA349D6-0BA5-4FD6-AF2A-07BE958EDD65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2664889" y="2630358"/>
            <a:ext cx="0" cy="656928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5836642-F1B1-46B2-9046-76DADC822777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flipH="1">
            <a:off x="2658188" y="3656618"/>
            <a:ext cx="6701" cy="815753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E01D2DC-D5A5-40D4-9A9F-76E8D7B6DA72}"/>
              </a:ext>
            </a:extLst>
          </p:cNvPr>
          <p:cNvCxnSpPr/>
          <p:nvPr/>
        </p:nvCxnSpPr>
        <p:spPr>
          <a:xfrm flipV="1">
            <a:off x="3317778" y="4863280"/>
            <a:ext cx="0" cy="288032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9CE03972-A514-4B74-9E3F-6E15A6BE134F}"/>
              </a:ext>
            </a:extLst>
          </p:cNvPr>
          <p:cNvSpPr txBox="1"/>
          <p:nvPr/>
        </p:nvSpPr>
        <p:spPr>
          <a:xfrm>
            <a:off x="1223935" y="5103458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Fläche durch welche das Feld durchfliesst</a:t>
            </a:r>
          </a:p>
        </p:txBody>
      </p:sp>
      <p:cxnSp>
        <p:nvCxnSpPr>
          <p:cNvPr id="36" name="Straight Connector 11">
            <a:extLst>
              <a:ext uri="{FF2B5EF4-FFF2-40B4-BE49-F238E27FC236}">
                <a16:creationId xmlns:a16="http://schemas.microsoft.com/office/drawing/2014/main" id="{74E9D0AD-9D9F-4167-829F-85CECAB9BD1D}"/>
              </a:ext>
            </a:extLst>
          </p:cNvPr>
          <p:cNvCxnSpPr/>
          <p:nvPr/>
        </p:nvCxnSpPr>
        <p:spPr>
          <a:xfrm flipV="1">
            <a:off x="8365714" y="3785781"/>
            <a:ext cx="0" cy="773189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2">
            <a:extLst>
              <a:ext uri="{FF2B5EF4-FFF2-40B4-BE49-F238E27FC236}">
                <a16:creationId xmlns:a16="http://schemas.microsoft.com/office/drawing/2014/main" id="{7D0E6B6C-9C35-4863-AB59-F2629793C40F}"/>
              </a:ext>
            </a:extLst>
          </p:cNvPr>
          <p:cNvCxnSpPr>
            <a:cxnSpLocks/>
          </p:cNvCxnSpPr>
          <p:nvPr/>
        </p:nvCxnSpPr>
        <p:spPr>
          <a:xfrm>
            <a:off x="8366346" y="4562209"/>
            <a:ext cx="1507775" cy="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13">
            <a:extLst>
              <a:ext uri="{FF2B5EF4-FFF2-40B4-BE49-F238E27FC236}">
                <a16:creationId xmlns:a16="http://schemas.microsoft.com/office/drawing/2014/main" id="{A74A4885-B644-49EE-8D13-848DE7C16703}"/>
              </a:ext>
            </a:extLst>
          </p:cNvPr>
          <p:cNvSpPr/>
          <p:nvPr/>
        </p:nvSpPr>
        <p:spPr>
          <a:xfrm>
            <a:off x="8962180" y="4462440"/>
            <a:ext cx="199537" cy="19953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15">
                <a:extLst>
                  <a:ext uri="{FF2B5EF4-FFF2-40B4-BE49-F238E27FC236}">
                    <a16:creationId xmlns:a16="http://schemas.microsoft.com/office/drawing/2014/main" id="{927A34EF-7521-488F-B0BF-A213B870C14C}"/>
                  </a:ext>
                </a:extLst>
              </p:cNvPr>
              <p:cNvSpPr txBox="1"/>
              <p:nvPr/>
            </p:nvSpPr>
            <p:spPr>
              <a:xfrm>
                <a:off x="8995678" y="4730499"/>
                <a:ext cx="12606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050" i="1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e-CH" sz="1351" dirty="0"/>
              </a:p>
            </p:txBody>
          </p:sp>
        </mc:Choice>
        <mc:Fallback xmlns="">
          <p:sp>
            <p:nvSpPr>
              <p:cNvPr id="39" name="TextBox 15">
                <a:extLst>
                  <a:ext uri="{FF2B5EF4-FFF2-40B4-BE49-F238E27FC236}">
                    <a16:creationId xmlns:a16="http://schemas.microsoft.com/office/drawing/2014/main" id="{927A34EF-7521-488F-B0BF-A213B870C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678" y="4730499"/>
                <a:ext cx="126060" cy="161583"/>
              </a:xfrm>
              <a:prstGeom prst="rect">
                <a:avLst/>
              </a:prstGeom>
              <a:blipFill>
                <a:blip r:embed="rId4"/>
                <a:stretch>
                  <a:fillRect l="-25000" r="-30000" b="-740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hteck 39">
            <a:extLst>
              <a:ext uri="{FF2B5EF4-FFF2-40B4-BE49-F238E27FC236}">
                <a16:creationId xmlns:a16="http://schemas.microsoft.com/office/drawing/2014/main" id="{BB6CCEC1-E4BE-4588-9BC6-AF086BF86988}"/>
              </a:ext>
            </a:extLst>
          </p:cNvPr>
          <p:cNvSpPr/>
          <p:nvPr/>
        </p:nvSpPr>
        <p:spPr>
          <a:xfrm>
            <a:off x="7698768" y="2669735"/>
            <a:ext cx="1404705" cy="1404705"/>
          </a:xfrm>
          <a:prstGeom prst="rect">
            <a:avLst/>
          </a:prstGeom>
          <a:solidFill>
            <a:schemeClr val="bg2">
              <a:lumMod val="50000"/>
            </a:schemeClr>
          </a:solidFill>
          <a:ln/>
          <a:effectLst>
            <a:outerShdw blurRad="825500" dir="10140000" sx="103000" sy="103000" kx="1200000" algn="br" rotWithShape="0">
              <a:prstClr val="black">
                <a:alpha val="20000"/>
              </a:prstClr>
            </a:outerShdw>
          </a:effectLst>
          <a:scene3d>
            <a:camera prst="isometricOffAxis2Right"/>
            <a:lightRig rig="contrasting" dir="t">
              <a:rot lat="0" lon="0" rev="0"/>
            </a:lightRig>
          </a:scene3d>
          <a:sp3d extrusionH="76200" contourW="12700" prstMaterial="metal">
            <a:extrusionClr>
              <a:schemeClr val="bg1">
                <a:lumMod val="6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1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DF6DF932-4A64-4E0E-8EB6-17ED02E24066}"/>
              </a:ext>
            </a:extLst>
          </p:cNvPr>
          <p:cNvGrpSpPr/>
          <p:nvPr/>
        </p:nvGrpSpPr>
        <p:grpSpPr>
          <a:xfrm>
            <a:off x="8199280" y="2364631"/>
            <a:ext cx="1836922" cy="1654250"/>
            <a:chOff x="7677795" y="2806330"/>
            <a:chExt cx="2448272" cy="2204805"/>
          </a:xfrm>
        </p:grpSpPr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B112D564-5FFD-46F5-8F42-749FC3D36545}"/>
                </a:ext>
              </a:extLst>
            </p:cNvPr>
            <p:cNvCxnSpPr>
              <a:cxnSpLocks/>
            </p:cNvCxnSpPr>
            <p:nvPr/>
          </p:nvCxnSpPr>
          <p:spPr>
            <a:xfrm>
              <a:off x="8253859" y="3284984"/>
              <a:ext cx="1872208" cy="0"/>
            </a:xfrm>
            <a:prstGeom prst="straightConnector1">
              <a:avLst/>
            </a:prstGeom>
            <a:ln w="12700" cap="sq">
              <a:solidFill>
                <a:srgbClr val="FF0000">
                  <a:alpha val="31000"/>
                </a:srgb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D107AF5C-4584-4BA0-9B8E-09454CFD619B}"/>
                </a:ext>
              </a:extLst>
            </p:cNvPr>
            <p:cNvCxnSpPr>
              <a:cxnSpLocks/>
            </p:cNvCxnSpPr>
            <p:nvPr/>
          </p:nvCxnSpPr>
          <p:spPr>
            <a:xfrm>
              <a:off x="8253859" y="3641683"/>
              <a:ext cx="1872208" cy="0"/>
            </a:xfrm>
            <a:prstGeom prst="straightConnector1">
              <a:avLst/>
            </a:prstGeom>
            <a:ln w="12700" cap="sq">
              <a:solidFill>
                <a:srgbClr val="FF0000">
                  <a:alpha val="31000"/>
                </a:srgb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2169FF51-C71F-4FEA-929A-47CD90DCC12F}"/>
                </a:ext>
              </a:extLst>
            </p:cNvPr>
            <p:cNvCxnSpPr>
              <a:cxnSpLocks/>
            </p:cNvCxnSpPr>
            <p:nvPr/>
          </p:nvCxnSpPr>
          <p:spPr>
            <a:xfrm>
              <a:off x="8253859" y="3998382"/>
              <a:ext cx="1872208" cy="0"/>
            </a:xfrm>
            <a:prstGeom prst="straightConnector1">
              <a:avLst/>
            </a:prstGeom>
            <a:ln w="12700" cap="sq">
              <a:solidFill>
                <a:srgbClr val="FF0000">
                  <a:alpha val="31000"/>
                </a:srgb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10A527DE-DED2-47D3-B996-BF39C9177B38}"/>
                </a:ext>
              </a:extLst>
            </p:cNvPr>
            <p:cNvCxnSpPr>
              <a:cxnSpLocks/>
            </p:cNvCxnSpPr>
            <p:nvPr/>
          </p:nvCxnSpPr>
          <p:spPr>
            <a:xfrm>
              <a:off x="8253859" y="4355081"/>
              <a:ext cx="1872208" cy="0"/>
            </a:xfrm>
            <a:prstGeom prst="straightConnector1">
              <a:avLst/>
            </a:prstGeom>
            <a:ln w="12700" cap="sq">
              <a:solidFill>
                <a:srgbClr val="FF0000">
                  <a:alpha val="31000"/>
                </a:srgb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87EB3F6A-01CA-4ACB-9581-C9EC3467348F}"/>
                </a:ext>
              </a:extLst>
            </p:cNvPr>
            <p:cNvCxnSpPr>
              <a:cxnSpLocks/>
            </p:cNvCxnSpPr>
            <p:nvPr/>
          </p:nvCxnSpPr>
          <p:spPr>
            <a:xfrm>
              <a:off x="8253859" y="4711780"/>
              <a:ext cx="1872208" cy="0"/>
            </a:xfrm>
            <a:prstGeom prst="straightConnector1">
              <a:avLst/>
            </a:prstGeom>
            <a:ln w="12700" cap="sq">
              <a:solidFill>
                <a:srgbClr val="FF0000">
                  <a:alpha val="31000"/>
                </a:srgb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46458CD6-A3EE-4272-A90D-3A61E988E0DF}"/>
                </a:ext>
              </a:extLst>
            </p:cNvPr>
            <p:cNvCxnSpPr>
              <a:cxnSpLocks/>
            </p:cNvCxnSpPr>
            <p:nvPr/>
          </p:nvCxnSpPr>
          <p:spPr>
            <a:xfrm>
              <a:off x="7946810" y="3429000"/>
              <a:ext cx="1872208" cy="0"/>
            </a:xfrm>
            <a:prstGeom prst="straightConnector1">
              <a:avLst/>
            </a:prstGeom>
            <a:ln w="12700" cap="sq">
              <a:solidFill>
                <a:srgbClr val="FF0000">
                  <a:alpha val="62000"/>
                </a:srgb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2FCCBB46-B1C5-4752-A173-DEF9406A1348}"/>
                </a:ext>
              </a:extLst>
            </p:cNvPr>
            <p:cNvCxnSpPr>
              <a:cxnSpLocks/>
            </p:cNvCxnSpPr>
            <p:nvPr/>
          </p:nvCxnSpPr>
          <p:spPr>
            <a:xfrm>
              <a:off x="7946810" y="3785699"/>
              <a:ext cx="1872208" cy="0"/>
            </a:xfrm>
            <a:prstGeom prst="straightConnector1">
              <a:avLst/>
            </a:prstGeom>
            <a:ln w="12700" cap="sq">
              <a:solidFill>
                <a:srgbClr val="FF0000">
                  <a:alpha val="62000"/>
                </a:srgb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3AB88A92-EE01-47B9-8E2E-9D0EA4126064}"/>
                </a:ext>
              </a:extLst>
            </p:cNvPr>
            <p:cNvCxnSpPr>
              <a:cxnSpLocks/>
            </p:cNvCxnSpPr>
            <p:nvPr/>
          </p:nvCxnSpPr>
          <p:spPr>
            <a:xfrm>
              <a:off x="7946810" y="4142398"/>
              <a:ext cx="1872208" cy="0"/>
            </a:xfrm>
            <a:prstGeom prst="straightConnector1">
              <a:avLst/>
            </a:prstGeom>
            <a:ln w="12700" cap="sq">
              <a:solidFill>
                <a:srgbClr val="FF0000">
                  <a:alpha val="62000"/>
                </a:srgb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2F569C8-DCAB-47CD-8566-65BC983EF7B2}"/>
                </a:ext>
              </a:extLst>
            </p:cNvPr>
            <p:cNvCxnSpPr>
              <a:cxnSpLocks/>
            </p:cNvCxnSpPr>
            <p:nvPr/>
          </p:nvCxnSpPr>
          <p:spPr>
            <a:xfrm>
              <a:off x="7946810" y="4499097"/>
              <a:ext cx="1872208" cy="0"/>
            </a:xfrm>
            <a:prstGeom prst="straightConnector1">
              <a:avLst/>
            </a:prstGeom>
            <a:ln w="12700" cap="sq">
              <a:solidFill>
                <a:srgbClr val="FF0000">
                  <a:alpha val="62000"/>
                </a:srgb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5843E93D-377E-4277-9AE2-EA9D19FDAF5E}"/>
                </a:ext>
              </a:extLst>
            </p:cNvPr>
            <p:cNvCxnSpPr>
              <a:cxnSpLocks/>
            </p:cNvCxnSpPr>
            <p:nvPr/>
          </p:nvCxnSpPr>
          <p:spPr>
            <a:xfrm>
              <a:off x="7946810" y="4855796"/>
              <a:ext cx="1872208" cy="0"/>
            </a:xfrm>
            <a:prstGeom prst="straightConnector1">
              <a:avLst/>
            </a:prstGeom>
            <a:ln w="12700" cap="sq">
              <a:solidFill>
                <a:srgbClr val="FF0000">
                  <a:alpha val="62000"/>
                </a:srgb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802C05A5-74F2-41E6-9167-AF6D157A390E}"/>
                </a:ext>
              </a:extLst>
            </p:cNvPr>
            <p:cNvCxnSpPr>
              <a:cxnSpLocks/>
            </p:cNvCxnSpPr>
            <p:nvPr/>
          </p:nvCxnSpPr>
          <p:spPr>
            <a:xfrm>
              <a:off x="7677795" y="3584339"/>
              <a:ext cx="1872208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68B44FEA-96A2-4166-AB9D-076A152EFBEC}"/>
                </a:ext>
              </a:extLst>
            </p:cNvPr>
            <p:cNvCxnSpPr>
              <a:cxnSpLocks/>
            </p:cNvCxnSpPr>
            <p:nvPr/>
          </p:nvCxnSpPr>
          <p:spPr>
            <a:xfrm>
              <a:off x="7677795" y="3941038"/>
              <a:ext cx="1872208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71FE5794-0E8F-441C-9F56-60476628F701}"/>
                </a:ext>
              </a:extLst>
            </p:cNvPr>
            <p:cNvCxnSpPr>
              <a:cxnSpLocks/>
            </p:cNvCxnSpPr>
            <p:nvPr/>
          </p:nvCxnSpPr>
          <p:spPr>
            <a:xfrm>
              <a:off x="7677795" y="4297737"/>
              <a:ext cx="1872208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1B28AF5C-AC3E-404B-99E8-BB3315A13E8A}"/>
                </a:ext>
              </a:extLst>
            </p:cNvPr>
            <p:cNvCxnSpPr>
              <a:cxnSpLocks/>
            </p:cNvCxnSpPr>
            <p:nvPr/>
          </p:nvCxnSpPr>
          <p:spPr>
            <a:xfrm>
              <a:off x="7677795" y="4654436"/>
              <a:ext cx="1872208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2A7940C1-3521-492B-AD81-46FE73F69260}"/>
                </a:ext>
              </a:extLst>
            </p:cNvPr>
            <p:cNvCxnSpPr>
              <a:cxnSpLocks/>
            </p:cNvCxnSpPr>
            <p:nvPr/>
          </p:nvCxnSpPr>
          <p:spPr>
            <a:xfrm>
              <a:off x="7677795" y="5011135"/>
              <a:ext cx="1872208" cy="0"/>
            </a:xfrm>
            <a:prstGeom prst="straightConnector1">
              <a:avLst/>
            </a:prstGeom>
            <a:ln w="12700" cap="sq">
              <a:solidFill>
                <a:srgbClr val="FF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feld 56">
                  <a:extLst>
                    <a:ext uri="{FF2B5EF4-FFF2-40B4-BE49-F238E27FC236}">
                      <a16:creationId xmlns:a16="http://schemas.microsoft.com/office/drawing/2014/main" id="{49A6B18C-C437-439B-AA63-206FFEF7B496}"/>
                    </a:ext>
                  </a:extLst>
                </p:cNvPr>
                <p:cNvSpPr txBox="1"/>
                <p:nvPr/>
              </p:nvSpPr>
              <p:spPr>
                <a:xfrm>
                  <a:off x="9456514" y="2806330"/>
                  <a:ext cx="449520" cy="4338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CH" sz="135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sz="135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de-CH" sz="135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feld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6514" y="2806330"/>
                  <a:ext cx="449520" cy="43388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8" name="Straight Connector 10">
            <a:extLst>
              <a:ext uri="{FF2B5EF4-FFF2-40B4-BE49-F238E27FC236}">
                <a16:creationId xmlns:a16="http://schemas.microsoft.com/office/drawing/2014/main" id="{C225918B-781D-42CF-B035-275B2FD0DC8B}"/>
              </a:ext>
            </a:extLst>
          </p:cNvPr>
          <p:cNvCxnSpPr>
            <a:cxnSpLocks/>
          </p:cNvCxnSpPr>
          <p:nvPr/>
        </p:nvCxnSpPr>
        <p:spPr>
          <a:xfrm flipV="1">
            <a:off x="9874121" y="4020412"/>
            <a:ext cx="0" cy="538559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EEA9115E-2B65-42AE-BA68-6325187ABE01}"/>
              </a:ext>
            </a:extLst>
          </p:cNvPr>
          <p:cNvCxnSpPr/>
          <p:nvPr/>
        </p:nvCxnSpPr>
        <p:spPr>
          <a:xfrm>
            <a:off x="8962180" y="4702972"/>
            <a:ext cx="263616" cy="0"/>
          </a:xfrm>
          <a:prstGeom prst="straightConnector1">
            <a:avLst/>
          </a:prstGeom>
          <a:ln w="28575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60">
            <a:extLst>
              <a:ext uri="{FF2B5EF4-FFF2-40B4-BE49-F238E27FC236}">
                <a16:creationId xmlns:a16="http://schemas.microsoft.com/office/drawing/2014/main" id="{3280AC3D-ACD3-4684-AA45-179FF99C21A3}"/>
              </a:ext>
            </a:extLst>
          </p:cNvPr>
          <p:cNvSpPr/>
          <p:nvPr/>
        </p:nvSpPr>
        <p:spPr>
          <a:xfrm>
            <a:off x="7642094" y="2599346"/>
            <a:ext cx="1595976" cy="1595976"/>
          </a:xfrm>
          <a:prstGeom prst="rect">
            <a:avLst/>
          </a:prstGeom>
          <a:solidFill>
            <a:srgbClr val="FFC000">
              <a:alpha val="30000"/>
            </a:srgbClr>
          </a:solidFill>
          <a:ln/>
          <a:effectLst>
            <a:outerShdw blurRad="825500" dir="10140000" sx="103000" sy="103000" kx="1200000" algn="br" rotWithShape="0">
              <a:prstClr val="black">
                <a:alpha val="20000"/>
              </a:prstClr>
            </a:outerShdw>
          </a:effectLst>
          <a:scene3d>
            <a:camera prst="isometricOffAxis2Right"/>
            <a:lightRig rig="contrasting" dir="t">
              <a:rot lat="0" lon="0" rev="0"/>
            </a:lightRig>
          </a:scene3d>
          <a:sp3d extrusionH="330200" contourW="12700" prstMaterial="metal">
            <a:contourClr>
              <a:srgbClr val="FFC000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1"/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46AF3734-5ACC-4527-8641-E28A7A058AAC}"/>
              </a:ext>
            </a:extLst>
          </p:cNvPr>
          <p:cNvCxnSpPr>
            <a:cxnSpLocks/>
          </p:cNvCxnSpPr>
          <p:nvPr/>
        </p:nvCxnSpPr>
        <p:spPr>
          <a:xfrm flipH="1" flipV="1">
            <a:off x="7446663" y="3194224"/>
            <a:ext cx="386702" cy="294438"/>
          </a:xfrm>
          <a:prstGeom prst="line">
            <a:avLst/>
          </a:prstGeom>
          <a:ln w="19050" cap="sq">
            <a:solidFill>
              <a:srgbClr val="FF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E4FE53F1-107A-449B-A6C7-620BD7D18948}"/>
              </a:ext>
            </a:extLst>
          </p:cNvPr>
          <p:cNvSpPr txBox="1"/>
          <p:nvPr/>
        </p:nvSpPr>
        <p:spPr>
          <a:xfrm>
            <a:off x="6602160" y="2946152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>
                <a:solidFill>
                  <a:srgbClr val="FF0000"/>
                </a:solidFill>
              </a:rPr>
              <a:t>Hüllfläche</a:t>
            </a: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CAADA723-6004-40FF-A681-7D5D6875C157}"/>
              </a:ext>
            </a:extLst>
          </p:cNvPr>
          <p:cNvSpPr/>
          <p:nvPr/>
        </p:nvSpPr>
        <p:spPr>
          <a:xfrm>
            <a:off x="9246124" y="2664721"/>
            <a:ext cx="1404705" cy="1404705"/>
          </a:xfrm>
          <a:prstGeom prst="rect">
            <a:avLst/>
          </a:prstGeom>
          <a:solidFill>
            <a:schemeClr val="bg2">
              <a:lumMod val="50000"/>
              <a:alpha val="69000"/>
            </a:schemeClr>
          </a:solidFill>
          <a:ln/>
          <a:effectLst>
            <a:outerShdw blurRad="825500" dir="10140000" sx="103000" sy="103000" kx="1200000" algn="br" rotWithShape="0">
              <a:prstClr val="black">
                <a:alpha val="20000"/>
              </a:prstClr>
            </a:outerShdw>
          </a:effectLst>
          <a:scene3d>
            <a:camera prst="isometricOffAxis2Right"/>
            <a:lightRig rig="contrasting" dir="t">
              <a:rot lat="0" lon="0" rev="0"/>
            </a:lightRig>
          </a:scene3d>
          <a:sp3d extrusionH="76200" contourW="12700" prstMaterial="metal">
            <a:extrusionClr>
              <a:schemeClr val="bg1">
                <a:lumMod val="65000"/>
              </a:schemeClr>
            </a:extrusionClr>
            <a:contourClr>
              <a:schemeClr val="bg1">
                <a:lumMod val="75000"/>
              </a:schemeClr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1"/>
          </a:p>
        </p:txBody>
      </p:sp>
      <p:sp>
        <p:nvSpPr>
          <p:cNvPr id="67" name="Freihandform: Form 66">
            <a:extLst>
              <a:ext uri="{FF2B5EF4-FFF2-40B4-BE49-F238E27FC236}">
                <a16:creationId xmlns:a16="http://schemas.microsoft.com/office/drawing/2014/main" id="{0C2AC210-3F30-4595-AE4D-250517AB3559}"/>
              </a:ext>
            </a:extLst>
          </p:cNvPr>
          <p:cNvSpPr/>
          <p:nvPr/>
        </p:nvSpPr>
        <p:spPr>
          <a:xfrm>
            <a:off x="8087360" y="2479040"/>
            <a:ext cx="640080" cy="1737360"/>
          </a:xfrm>
          <a:custGeom>
            <a:avLst/>
            <a:gdLst>
              <a:gd name="connsiteX0" fmla="*/ 0 w 640080"/>
              <a:gd name="connsiteY0" fmla="*/ 416560 h 1737360"/>
              <a:gd name="connsiteX1" fmla="*/ 640080 w 640080"/>
              <a:gd name="connsiteY1" fmla="*/ 0 h 1737360"/>
              <a:gd name="connsiteX2" fmla="*/ 629920 w 640080"/>
              <a:gd name="connsiteY2" fmla="*/ 1391920 h 1737360"/>
              <a:gd name="connsiteX3" fmla="*/ 60960 w 640080"/>
              <a:gd name="connsiteY3" fmla="*/ 1737360 h 1737360"/>
              <a:gd name="connsiteX4" fmla="*/ 0 w 640080"/>
              <a:gd name="connsiteY4" fmla="*/ 416560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" h="1737360">
                <a:moveTo>
                  <a:pt x="0" y="416560"/>
                </a:moveTo>
                <a:lnTo>
                  <a:pt x="640080" y="0"/>
                </a:lnTo>
                <a:cubicBezTo>
                  <a:pt x="636693" y="463973"/>
                  <a:pt x="633307" y="927947"/>
                  <a:pt x="629920" y="1391920"/>
                </a:cubicBezTo>
                <a:lnTo>
                  <a:pt x="60960" y="1737360"/>
                </a:lnTo>
                <a:lnTo>
                  <a:pt x="0" y="416560"/>
                </a:lnTo>
                <a:close/>
              </a:path>
            </a:pathLst>
          </a:cu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25348493-007C-402E-80E5-C73F4042E4A1}"/>
              </a:ext>
            </a:extLst>
          </p:cNvPr>
          <p:cNvCxnSpPr/>
          <p:nvPr/>
        </p:nvCxnSpPr>
        <p:spPr>
          <a:xfrm flipH="1">
            <a:off x="8401120" y="2201587"/>
            <a:ext cx="500512" cy="630229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92C84811-EE43-4437-AA82-70081DCA014E}"/>
                  </a:ext>
                </a:extLst>
              </p:cNvPr>
              <p:cNvSpPr txBox="1"/>
              <p:nvPr/>
            </p:nvSpPr>
            <p:spPr>
              <a:xfrm>
                <a:off x="8601522" y="1859755"/>
                <a:ext cx="646074" cy="358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6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6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CH" sz="16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de-CH" sz="1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92C84811-EE43-4437-AA82-70081DCA0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522" y="1859755"/>
                <a:ext cx="646074" cy="358303"/>
              </a:xfrm>
              <a:prstGeom prst="rect">
                <a:avLst/>
              </a:prstGeom>
              <a:blipFill>
                <a:blip r:embed="rId10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0" grpId="0" animBg="1"/>
      <p:bldP spid="61" grpId="0" animBg="1"/>
      <p:bldP spid="63" grpId="0"/>
      <p:bldP spid="66" grpId="0" animBg="1"/>
      <p:bldP spid="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16</a:t>
            </a:fld>
            <a:endParaRPr lang="de-CH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F01F6DA9-8166-464F-A0BB-ED13F997612F}"/>
              </a:ext>
            </a:extLst>
          </p:cNvPr>
          <p:cNvGrpSpPr/>
          <p:nvPr/>
        </p:nvGrpSpPr>
        <p:grpSpPr>
          <a:xfrm rot="16200000">
            <a:off x="1182977" y="1896539"/>
            <a:ext cx="3822660" cy="3938478"/>
            <a:chOff x="2507006" y="2207533"/>
            <a:chExt cx="1600805" cy="1620760"/>
          </a:xfrm>
        </p:grpSpPr>
        <p:grpSp>
          <p:nvGrpSpPr>
            <p:cNvPr id="39" name="Group 38"/>
            <p:cNvGrpSpPr/>
            <p:nvPr/>
          </p:nvGrpSpPr>
          <p:grpSpPr>
            <a:xfrm>
              <a:off x="2507006" y="2207534"/>
              <a:ext cx="1600805" cy="1620759"/>
              <a:chOff x="1151734" y="1929247"/>
              <a:chExt cx="3466137" cy="3509342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151734" y="3222594"/>
                <a:ext cx="3466137" cy="2215995"/>
                <a:chOff x="1987796" y="3123007"/>
                <a:chExt cx="3466137" cy="2215995"/>
              </a:xfrm>
            </p:grpSpPr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1989163" y="3123007"/>
                  <a:ext cx="288032" cy="0"/>
                </a:xfrm>
                <a:prstGeom prst="line">
                  <a:avLst/>
                </a:prstGeom>
                <a:ln w="28575" cap="sq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 flipH="1">
                  <a:off x="5157515" y="3123007"/>
                  <a:ext cx="288032" cy="0"/>
                </a:xfrm>
                <a:prstGeom prst="line">
                  <a:avLst/>
                </a:prstGeom>
                <a:ln w="28575" cap="sq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 flipV="1">
                  <a:off x="5453931" y="3123007"/>
                  <a:ext cx="0" cy="1674145"/>
                </a:xfrm>
                <a:prstGeom prst="line">
                  <a:avLst/>
                </a:prstGeom>
                <a:ln w="28575" cap="sq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1987796" y="3123007"/>
                  <a:ext cx="0" cy="1674145"/>
                </a:xfrm>
                <a:prstGeom prst="line">
                  <a:avLst/>
                </a:prstGeom>
                <a:ln w="28575" cap="sq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1989163" y="4804164"/>
                  <a:ext cx="3464770" cy="0"/>
                </a:xfrm>
                <a:prstGeom prst="line">
                  <a:avLst/>
                </a:prstGeom>
                <a:ln w="28575" cap="sq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Oval 13"/>
                <p:cNvSpPr/>
                <p:nvPr/>
              </p:nvSpPr>
              <p:spPr>
                <a:xfrm>
                  <a:off x="3505523" y="4588140"/>
                  <a:ext cx="432048" cy="43204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sz="1351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 rot="5400000">
                      <a:off x="3625995" y="5137016"/>
                      <a:ext cx="180714" cy="22325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CH" sz="1600" i="1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oMath>
                        </m:oMathPara>
                      </a14:m>
                      <a:endParaRPr lang="de-CH" sz="2000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3625995" y="5137016"/>
                      <a:ext cx="180714" cy="22325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17647" r="-17647" b="-7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C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7" name="Group 16"/>
              <p:cNvGrpSpPr/>
              <p:nvPr/>
            </p:nvGrpSpPr>
            <p:grpSpPr>
              <a:xfrm>
                <a:off x="1445325" y="1929247"/>
                <a:ext cx="2880320" cy="2700382"/>
                <a:chOff x="2277195" y="1772816"/>
                <a:chExt cx="2880320" cy="2700382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2277195" y="1772816"/>
                  <a:ext cx="144016" cy="270038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sz="1351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5013499" y="1772816"/>
                  <a:ext cx="144016" cy="270038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sz="1351"/>
                </a:p>
              </p:txBody>
            </p:sp>
          </p:grpSp>
        </p:grpSp>
        <p:sp>
          <p:nvSpPr>
            <p:cNvPr id="72" name="Rectangle 71"/>
            <p:cNvSpPr/>
            <p:nvPr/>
          </p:nvSpPr>
          <p:spPr>
            <a:xfrm>
              <a:off x="3433436" y="2207533"/>
              <a:ext cx="472899" cy="12471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56189" y="2255079"/>
              <a:ext cx="27" cy="6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de-CH" sz="105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651688" y="2255901"/>
              <a:ext cx="27" cy="664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de-CH" sz="1050" dirty="0"/>
            </a:p>
          </p:txBody>
        </p:sp>
      </p:grpSp>
      <p:grpSp>
        <p:nvGrpSpPr>
          <p:cNvPr id="127" name="Group 38">
            <a:extLst>
              <a:ext uri="{FF2B5EF4-FFF2-40B4-BE49-F238E27FC236}">
                <a16:creationId xmlns:a16="http://schemas.microsoft.com/office/drawing/2014/main" id="{CF21358B-F397-4E98-8DF7-141405A2419C}"/>
              </a:ext>
            </a:extLst>
          </p:cNvPr>
          <p:cNvGrpSpPr/>
          <p:nvPr/>
        </p:nvGrpSpPr>
        <p:grpSpPr>
          <a:xfrm rot="16200000">
            <a:off x="6226332" y="1858244"/>
            <a:ext cx="3822660" cy="4084078"/>
            <a:chOff x="1151734" y="1929247"/>
            <a:chExt cx="3466137" cy="3639080"/>
          </a:xfrm>
        </p:grpSpPr>
        <p:grpSp>
          <p:nvGrpSpPr>
            <p:cNvPr id="131" name="Group 7">
              <a:extLst>
                <a:ext uri="{FF2B5EF4-FFF2-40B4-BE49-F238E27FC236}">
                  <a16:creationId xmlns:a16="http://schemas.microsoft.com/office/drawing/2014/main" id="{950F9D9B-42A3-4C69-8317-9618CA2488CC}"/>
                </a:ext>
              </a:extLst>
            </p:cNvPr>
            <p:cNvGrpSpPr/>
            <p:nvPr/>
          </p:nvGrpSpPr>
          <p:grpSpPr>
            <a:xfrm>
              <a:off x="1151734" y="3222594"/>
              <a:ext cx="3466137" cy="2345733"/>
              <a:chOff x="1987796" y="3123007"/>
              <a:chExt cx="3466137" cy="2345733"/>
            </a:xfrm>
          </p:grpSpPr>
          <p:cxnSp>
            <p:nvCxnSpPr>
              <p:cNvPr id="136" name="Straight Connector 8">
                <a:extLst>
                  <a:ext uri="{FF2B5EF4-FFF2-40B4-BE49-F238E27FC236}">
                    <a16:creationId xmlns:a16="http://schemas.microsoft.com/office/drawing/2014/main" id="{93A5EDCD-C9EA-4303-B6E9-C43EB67D67DE}"/>
                  </a:ext>
                </a:extLst>
              </p:cNvPr>
              <p:cNvCxnSpPr/>
              <p:nvPr/>
            </p:nvCxnSpPr>
            <p:spPr>
              <a:xfrm flipH="1">
                <a:off x="1989163" y="3123007"/>
                <a:ext cx="288032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9">
                <a:extLst>
                  <a:ext uri="{FF2B5EF4-FFF2-40B4-BE49-F238E27FC236}">
                    <a16:creationId xmlns:a16="http://schemas.microsoft.com/office/drawing/2014/main" id="{E9247CA5-88CA-4B2A-938E-1A081DEB26C7}"/>
                  </a:ext>
                </a:extLst>
              </p:cNvPr>
              <p:cNvCxnSpPr/>
              <p:nvPr/>
            </p:nvCxnSpPr>
            <p:spPr>
              <a:xfrm flipH="1">
                <a:off x="5157515" y="3123007"/>
                <a:ext cx="288032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0">
                <a:extLst>
                  <a:ext uri="{FF2B5EF4-FFF2-40B4-BE49-F238E27FC236}">
                    <a16:creationId xmlns:a16="http://schemas.microsoft.com/office/drawing/2014/main" id="{2D36CB54-3B94-4C6F-9D87-2E021C37FEC9}"/>
                  </a:ext>
                </a:extLst>
              </p:cNvPr>
              <p:cNvCxnSpPr/>
              <p:nvPr/>
            </p:nvCxnSpPr>
            <p:spPr>
              <a:xfrm flipV="1">
                <a:off x="5453931" y="3123007"/>
                <a:ext cx="0" cy="1674145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1">
                <a:extLst>
                  <a:ext uri="{FF2B5EF4-FFF2-40B4-BE49-F238E27FC236}">
                    <a16:creationId xmlns:a16="http://schemas.microsoft.com/office/drawing/2014/main" id="{A45199B1-F4CD-44E8-9B86-C25712C2DC6A}"/>
                  </a:ext>
                </a:extLst>
              </p:cNvPr>
              <p:cNvCxnSpPr/>
              <p:nvPr/>
            </p:nvCxnSpPr>
            <p:spPr>
              <a:xfrm flipV="1">
                <a:off x="1987796" y="3123007"/>
                <a:ext cx="0" cy="1674145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2">
                <a:extLst>
                  <a:ext uri="{FF2B5EF4-FFF2-40B4-BE49-F238E27FC236}">
                    <a16:creationId xmlns:a16="http://schemas.microsoft.com/office/drawing/2014/main" id="{3350FEA8-027F-4009-99BA-5A18BB250231}"/>
                  </a:ext>
                </a:extLst>
              </p:cNvPr>
              <p:cNvCxnSpPr/>
              <p:nvPr/>
            </p:nvCxnSpPr>
            <p:spPr>
              <a:xfrm>
                <a:off x="1989163" y="4804164"/>
                <a:ext cx="3464770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Oval 13">
                <a:extLst>
                  <a:ext uri="{FF2B5EF4-FFF2-40B4-BE49-F238E27FC236}">
                    <a16:creationId xmlns:a16="http://schemas.microsoft.com/office/drawing/2014/main" id="{56DBD7FE-536C-4D5A-AB45-6FC0C5D60E30}"/>
                  </a:ext>
                </a:extLst>
              </p:cNvPr>
              <p:cNvSpPr/>
              <p:nvPr/>
            </p:nvSpPr>
            <p:spPr>
              <a:xfrm>
                <a:off x="3505523" y="4588140"/>
                <a:ext cx="432048" cy="4320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  <p:sp>
            <p:nvSpPr>
              <p:cNvPr id="142" name="TextBox 15">
                <a:extLst>
                  <a:ext uri="{FF2B5EF4-FFF2-40B4-BE49-F238E27FC236}">
                    <a16:creationId xmlns:a16="http://schemas.microsoft.com/office/drawing/2014/main" id="{45215FF5-72D5-46E1-843B-EC9AD94C947A}"/>
                  </a:ext>
                </a:extLst>
              </p:cNvPr>
              <p:cNvSpPr txBox="1"/>
              <p:nvPr/>
            </p:nvSpPr>
            <p:spPr>
              <a:xfrm>
                <a:off x="3754696" y="5283513"/>
                <a:ext cx="59" cy="185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de-CH" sz="1351" dirty="0"/>
              </a:p>
            </p:txBody>
          </p:sp>
        </p:grpSp>
        <p:grpSp>
          <p:nvGrpSpPr>
            <p:cNvPr id="132" name="Group 16">
              <a:extLst>
                <a:ext uri="{FF2B5EF4-FFF2-40B4-BE49-F238E27FC236}">
                  <a16:creationId xmlns:a16="http://schemas.microsoft.com/office/drawing/2014/main" id="{4EF705E4-1AB5-4A8C-9B06-EA23C6750611}"/>
                </a:ext>
              </a:extLst>
            </p:cNvPr>
            <p:cNvGrpSpPr/>
            <p:nvPr/>
          </p:nvGrpSpPr>
          <p:grpSpPr>
            <a:xfrm>
              <a:off x="1445325" y="1929247"/>
              <a:ext cx="2880320" cy="2700382"/>
              <a:chOff x="2277195" y="1772816"/>
              <a:chExt cx="2880320" cy="2700382"/>
            </a:xfrm>
          </p:grpSpPr>
          <p:sp>
            <p:nvSpPr>
              <p:cNvPr id="133" name="Rectangle 17">
                <a:extLst>
                  <a:ext uri="{FF2B5EF4-FFF2-40B4-BE49-F238E27FC236}">
                    <a16:creationId xmlns:a16="http://schemas.microsoft.com/office/drawing/2014/main" id="{97CC6070-1D63-46C6-B732-4B13C4AD0DF6}"/>
                  </a:ext>
                </a:extLst>
              </p:cNvPr>
              <p:cNvSpPr/>
              <p:nvPr/>
            </p:nvSpPr>
            <p:spPr>
              <a:xfrm>
                <a:off x="2277195" y="1772816"/>
                <a:ext cx="144016" cy="270038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  <p:sp>
            <p:nvSpPr>
              <p:cNvPr id="135" name="Rectangle 18">
                <a:extLst>
                  <a:ext uri="{FF2B5EF4-FFF2-40B4-BE49-F238E27FC236}">
                    <a16:creationId xmlns:a16="http://schemas.microsoft.com/office/drawing/2014/main" id="{0BE01B1F-4AC6-48ED-B5AE-A38F0F718E59}"/>
                  </a:ext>
                </a:extLst>
              </p:cNvPr>
              <p:cNvSpPr/>
              <p:nvPr/>
            </p:nvSpPr>
            <p:spPr>
              <a:xfrm>
                <a:off x="5013499" y="1772816"/>
                <a:ext cx="144016" cy="270038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</p:grpSp>
      </p:grpSp>
      <p:sp>
        <p:nvSpPr>
          <p:cNvPr id="128" name="Rectangle 71">
            <a:extLst>
              <a:ext uri="{FF2B5EF4-FFF2-40B4-BE49-F238E27FC236}">
                <a16:creationId xmlns:a16="http://schemas.microsoft.com/office/drawing/2014/main" id="{BA118AA8-4F8C-4D0B-A798-2C43A6735974}"/>
              </a:ext>
            </a:extLst>
          </p:cNvPr>
          <p:cNvSpPr/>
          <p:nvPr/>
        </p:nvSpPr>
        <p:spPr>
          <a:xfrm rot="16200000">
            <a:off x="6911141" y="3106056"/>
            <a:ext cx="2858923" cy="15869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72">
                <a:extLst>
                  <a:ext uri="{FF2B5EF4-FFF2-40B4-BE49-F238E27FC236}">
                    <a16:creationId xmlns:a16="http://schemas.microsoft.com/office/drawing/2014/main" id="{339B3460-5230-41A4-8E64-0802B81BE610}"/>
                  </a:ext>
                </a:extLst>
              </p:cNvPr>
              <p:cNvSpPr txBox="1"/>
              <p:nvPr/>
            </p:nvSpPr>
            <p:spPr>
              <a:xfrm>
                <a:off x="6540764" y="3677519"/>
                <a:ext cx="3629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29" name="TextBox 72">
                <a:extLst>
                  <a:ext uri="{FF2B5EF4-FFF2-40B4-BE49-F238E27FC236}">
                    <a16:creationId xmlns:a16="http://schemas.microsoft.com/office/drawing/2014/main" id="{339B3460-5230-41A4-8E64-0802B81BE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764" y="3677519"/>
                <a:ext cx="362984" cy="276999"/>
              </a:xfrm>
              <a:prstGeom prst="rect">
                <a:avLst/>
              </a:prstGeom>
              <a:blipFill>
                <a:blip r:embed="rId3"/>
                <a:stretch>
                  <a:fillRect l="-8333" r="-1667" b="-1739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73">
                <a:extLst>
                  <a:ext uri="{FF2B5EF4-FFF2-40B4-BE49-F238E27FC236}">
                    <a16:creationId xmlns:a16="http://schemas.microsoft.com/office/drawing/2014/main" id="{E93C58C8-7066-40D2-BA31-BEF8E43FC98C}"/>
                  </a:ext>
                </a:extLst>
              </p:cNvPr>
              <p:cNvSpPr txBox="1"/>
              <p:nvPr/>
            </p:nvSpPr>
            <p:spPr>
              <a:xfrm>
                <a:off x="7890809" y="3739829"/>
                <a:ext cx="73048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sz="1600" dirty="0"/>
              </a:p>
            </p:txBody>
          </p:sp>
        </mc:Choice>
        <mc:Fallback xmlns="">
          <p:sp>
            <p:nvSpPr>
              <p:cNvPr id="130" name="TextBox 73">
                <a:extLst>
                  <a:ext uri="{FF2B5EF4-FFF2-40B4-BE49-F238E27FC236}">
                    <a16:creationId xmlns:a16="http://schemas.microsoft.com/office/drawing/2014/main" id="{E93C58C8-7066-40D2-BA31-BEF8E43FC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809" y="3739829"/>
                <a:ext cx="730483" cy="246221"/>
              </a:xfrm>
              <a:prstGeom prst="rect">
                <a:avLst/>
              </a:prstGeom>
              <a:blipFill>
                <a:blip r:embed="rId4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72">
                <a:extLst>
                  <a:ext uri="{FF2B5EF4-FFF2-40B4-BE49-F238E27FC236}">
                    <a16:creationId xmlns:a16="http://schemas.microsoft.com/office/drawing/2014/main" id="{94BFDD50-DDBE-4C7F-927E-80E61C2441B6}"/>
                  </a:ext>
                </a:extLst>
              </p:cNvPr>
              <p:cNvSpPr txBox="1"/>
              <p:nvPr/>
            </p:nvSpPr>
            <p:spPr>
              <a:xfrm>
                <a:off x="2395079" y="4344022"/>
                <a:ext cx="3629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43" name="TextBox 72">
                <a:extLst>
                  <a:ext uri="{FF2B5EF4-FFF2-40B4-BE49-F238E27FC236}">
                    <a16:creationId xmlns:a16="http://schemas.microsoft.com/office/drawing/2014/main" id="{94BFDD50-DDBE-4C7F-927E-80E61C244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079" y="4344022"/>
                <a:ext cx="362984" cy="276999"/>
              </a:xfrm>
              <a:prstGeom prst="rect">
                <a:avLst/>
              </a:prstGeom>
              <a:blipFill>
                <a:blip r:embed="rId5"/>
                <a:stretch>
                  <a:fillRect l="-8475" r="-3390" b="-1777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73">
                <a:extLst>
                  <a:ext uri="{FF2B5EF4-FFF2-40B4-BE49-F238E27FC236}">
                    <a16:creationId xmlns:a16="http://schemas.microsoft.com/office/drawing/2014/main" id="{326A54AC-C6A3-404F-B322-CDD8D107E6C3}"/>
                  </a:ext>
                </a:extLst>
              </p:cNvPr>
              <p:cNvSpPr txBox="1"/>
              <p:nvPr/>
            </p:nvSpPr>
            <p:spPr>
              <a:xfrm>
                <a:off x="2211328" y="2894400"/>
                <a:ext cx="73048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sz="1600" dirty="0"/>
              </a:p>
            </p:txBody>
          </p:sp>
        </mc:Choice>
        <mc:Fallback xmlns="">
          <p:sp>
            <p:nvSpPr>
              <p:cNvPr id="144" name="TextBox 73">
                <a:extLst>
                  <a:ext uri="{FF2B5EF4-FFF2-40B4-BE49-F238E27FC236}">
                    <a16:creationId xmlns:a16="http://schemas.microsoft.com/office/drawing/2014/main" id="{326A54AC-C6A3-404F-B322-CDD8D107E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328" y="2894400"/>
                <a:ext cx="730483" cy="246221"/>
              </a:xfrm>
              <a:prstGeom prst="rect">
                <a:avLst/>
              </a:prstGeom>
              <a:blipFill>
                <a:blip r:embed="rId6"/>
                <a:stretch>
                  <a:fillRect b="-1750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5">
                <a:extLst>
                  <a:ext uri="{FF2B5EF4-FFF2-40B4-BE49-F238E27FC236}">
                    <a16:creationId xmlns:a16="http://schemas.microsoft.com/office/drawing/2014/main" id="{16B0A139-5616-4254-B1C1-C142B196CAAB}"/>
                  </a:ext>
                </a:extLst>
              </p:cNvPr>
              <p:cNvSpPr txBox="1"/>
              <p:nvPr/>
            </p:nvSpPr>
            <p:spPr>
              <a:xfrm>
                <a:off x="9715927" y="3747644"/>
                <a:ext cx="2028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600" i="1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e-CH" sz="2000" dirty="0"/>
              </a:p>
            </p:txBody>
          </p:sp>
        </mc:Choice>
        <mc:Fallback xmlns="">
          <p:sp>
            <p:nvSpPr>
              <p:cNvPr id="145" name="TextBox 15">
                <a:extLst>
                  <a:ext uri="{FF2B5EF4-FFF2-40B4-BE49-F238E27FC236}">
                    <a16:creationId xmlns:a16="http://schemas.microsoft.com/office/drawing/2014/main" id="{16B0A139-5616-4254-B1C1-C142B196C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927" y="3747644"/>
                <a:ext cx="202812" cy="246221"/>
              </a:xfrm>
              <a:prstGeom prst="rect">
                <a:avLst/>
              </a:prstGeom>
              <a:blipFill>
                <a:blip r:embed="rId7"/>
                <a:stretch>
                  <a:fillRect l="-21212" r="-18182" b="-750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91535E7-001C-47E8-917C-D9ED0A81641D}"/>
              </a:ext>
            </a:extLst>
          </p:cNvPr>
          <p:cNvCxnSpPr/>
          <p:nvPr/>
        </p:nvCxnSpPr>
        <p:spPr>
          <a:xfrm>
            <a:off x="1413099" y="2470071"/>
            <a:ext cx="0" cy="2759129"/>
          </a:xfrm>
          <a:prstGeom prst="straightConnector1">
            <a:avLst/>
          </a:prstGeom>
          <a:ln w="38100" cap="sq">
            <a:solidFill>
              <a:srgbClr val="FFC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 Verbindung mit Pfeil 146">
            <a:extLst>
              <a:ext uri="{FF2B5EF4-FFF2-40B4-BE49-F238E27FC236}">
                <a16:creationId xmlns:a16="http://schemas.microsoft.com/office/drawing/2014/main" id="{980475E6-9E1A-4639-BA75-447CE3439F2B}"/>
              </a:ext>
            </a:extLst>
          </p:cNvPr>
          <p:cNvCxnSpPr/>
          <p:nvPr/>
        </p:nvCxnSpPr>
        <p:spPr>
          <a:xfrm>
            <a:off x="1917155" y="2470071"/>
            <a:ext cx="0" cy="2759129"/>
          </a:xfrm>
          <a:prstGeom prst="straightConnector1">
            <a:avLst/>
          </a:prstGeom>
          <a:ln w="38100" cap="sq">
            <a:solidFill>
              <a:srgbClr val="FFC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446C7C35-3FCA-4FD7-BE5D-D8196E57F931}"/>
              </a:ext>
            </a:extLst>
          </p:cNvPr>
          <p:cNvCxnSpPr/>
          <p:nvPr/>
        </p:nvCxnSpPr>
        <p:spPr>
          <a:xfrm>
            <a:off x="2523951" y="2448355"/>
            <a:ext cx="0" cy="2759129"/>
          </a:xfrm>
          <a:prstGeom prst="straightConnector1">
            <a:avLst/>
          </a:prstGeom>
          <a:ln w="38100" cap="sq">
            <a:solidFill>
              <a:srgbClr val="FFC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E1742F86-16AA-42E4-B05B-B61835A4A8FA}"/>
              </a:ext>
            </a:extLst>
          </p:cNvPr>
          <p:cNvCxnSpPr/>
          <p:nvPr/>
        </p:nvCxnSpPr>
        <p:spPr>
          <a:xfrm>
            <a:off x="3141291" y="2483342"/>
            <a:ext cx="0" cy="2759129"/>
          </a:xfrm>
          <a:prstGeom prst="straightConnector1">
            <a:avLst/>
          </a:prstGeom>
          <a:ln w="38100" cap="sq">
            <a:solidFill>
              <a:srgbClr val="FFC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458C00B6-E56C-41C4-AF08-02F42ADDBFCE}"/>
              </a:ext>
            </a:extLst>
          </p:cNvPr>
          <p:cNvCxnSpPr/>
          <p:nvPr/>
        </p:nvCxnSpPr>
        <p:spPr>
          <a:xfrm>
            <a:off x="3717355" y="2483341"/>
            <a:ext cx="0" cy="2759129"/>
          </a:xfrm>
          <a:prstGeom prst="straightConnector1">
            <a:avLst/>
          </a:prstGeom>
          <a:ln w="38100" cap="sq">
            <a:solidFill>
              <a:srgbClr val="FFC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1F68BDB2-30E7-4548-9FB3-79271ED6C041}"/>
              </a:ext>
            </a:extLst>
          </p:cNvPr>
          <p:cNvSpPr/>
          <p:nvPr/>
        </p:nvSpPr>
        <p:spPr>
          <a:xfrm>
            <a:off x="1321398" y="217614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1" name="Ellipse 150">
            <a:extLst>
              <a:ext uri="{FF2B5EF4-FFF2-40B4-BE49-F238E27FC236}">
                <a16:creationId xmlns:a16="http://schemas.microsoft.com/office/drawing/2014/main" id="{FA9223F4-981E-47F4-BF86-0F81F3907AF6}"/>
              </a:ext>
            </a:extLst>
          </p:cNvPr>
          <p:cNvSpPr/>
          <p:nvPr/>
        </p:nvSpPr>
        <p:spPr>
          <a:xfrm>
            <a:off x="1744096" y="2169478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0488F249-C733-494C-801F-4E0385983B2F}"/>
              </a:ext>
            </a:extLst>
          </p:cNvPr>
          <p:cNvSpPr/>
          <p:nvPr/>
        </p:nvSpPr>
        <p:spPr>
          <a:xfrm>
            <a:off x="2185352" y="2182109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4" name="Ellipse 153">
            <a:extLst>
              <a:ext uri="{FF2B5EF4-FFF2-40B4-BE49-F238E27FC236}">
                <a16:creationId xmlns:a16="http://schemas.microsoft.com/office/drawing/2014/main" id="{D3F26A49-51DE-4794-8AB1-D2259C240C66}"/>
              </a:ext>
            </a:extLst>
          </p:cNvPr>
          <p:cNvSpPr/>
          <p:nvPr/>
        </p:nvSpPr>
        <p:spPr>
          <a:xfrm>
            <a:off x="2740990" y="2182109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5" name="Ellipse 154">
            <a:extLst>
              <a:ext uri="{FF2B5EF4-FFF2-40B4-BE49-F238E27FC236}">
                <a16:creationId xmlns:a16="http://schemas.microsoft.com/office/drawing/2014/main" id="{2633CD18-FBCB-42CA-A678-E9E163681FE9}"/>
              </a:ext>
            </a:extLst>
          </p:cNvPr>
          <p:cNvSpPr/>
          <p:nvPr/>
        </p:nvSpPr>
        <p:spPr>
          <a:xfrm>
            <a:off x="3208131" y="217614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6" name="Ellipse 155">
            <a:extLst>
              <a:ext uri="{FF2B5EF4-FFF2-40B4-BE49-F238E27FC236}">
                <a16:creationId xmlns:a16="http://schemas.microsoft.com/office/drawing/2014/main" id="{86E4D2B5-28DB-455F-869E-58118598A088}"/>
              </a:ext>
            </a:extLst>
          </p:cNvPr>
          <p:cNvSpPr/>
          <p:nvPr/>
        </p:nvSpPr>
        <p:spPr>
          <a:xfrm>
            <a:off x="3710255" y="217614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7" name="Ellipse 156">
            <a:extLst>
              <a:ext uri="{FF2B5EF4-FFF2-40B4-BE49-F238E27FC236}">
                <a16:creationId xmlns:a16="http://schemas.microsoft.com/office/drawing/2014/main" id="{6F4BEDA9-97EC-411E-ADF6-B9F35C7DF51A}"/>
              </a:ext>
            </a:extLst>
          </p:cNvPr>
          <p:cNvSpPr/>
          <p:nvPr/>
        </p:nvSpPr>
        <p:spPr>
          <a:xfrm>
            <a:off x="6105531" y="2078879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8" name="Ellipse 157">
            <a:extLst>
              <a:ext uri="{FF2B5EF4-FFF2-40B4-BE49-F238E27FC236}">
                <a16:creationId xmlns:a16="http://schemas.microsoft.com/office/drawing/2014/main" id="{E2B20BA5-A7E1-4783-8318-A38FE2FE0BEC}"/>
              </a:ext>
            </a:extLst>
          </p:cNvPr>
          <p:cNvSpPr/>
          <p:nvPr/>
        </p:nvSpPr>
        <p:spPr>
          <a:xfrm>
            <a:off x="7605536" y="210083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9" name="Ellipse 158">
            <a:extLst>
              <a:ext uri="{FF2B5EF4-FFF2-40B4-BE49-F238E27FC236}">
                <a16:creationId xmlns:a16="http://schemas.microsoft.com/office/drawing/2014/main" id="{F5C02A92-4968-417F-A83D-F737A3E2EC2F}"/>
              </a:ext>
            </a:extLst>
          </p:cNvPr>
          <p:cNvSpPr/>
          <p:nvPr/>
        </p:nvSpPr>
        <p:spPr>
          <a:xfrm>
            <a:off x="7843947" y="2104191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A3F71734-6F87-4E99-A7F8-91C9708FD2BB}"/>
              </a:ext>
            </a:extLst>
          </p:cNvPr>
          <p:cNvSpPr/>
          <p:nvPr/>
        </p:nvSpPr>
        <p:spPr>
          <a:xfrm>
            <a:off x="8094695" y="2104191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2D01AE92-C57F-43CB-B5E9-7DFDBF04C165}"/>
              </a:ext>
            </a:extLst>
          </p:cNvPr>
          <p:cNvSpPr/>
          <p:nvPr/>
        </p:nvSpPr>
        <p:spPr>
          <a:xfrm>
            <a:off x="8331590" y="210083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99CA9876-6435-4DFC-84A7-B7EDDFECF65B}"/>
              </a:ext>
            </a:extLst>
          </p:cNvPr>
          <p:cNvSpPr/>
          <p:nvPr/>
        </p:nvSpPr>
        <p:spPr>
          <a:xfrm>
            <a:off x="8616289" y="2092109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3" name="Ellipse 162">
            <a:extLst>
              <a:ext uri="{FF2B5EF4-FFF2-40B4-BE49-F238E27FC236}">
                <a16:creationId xmlns:a16="http://schemas.microsoft.com/office/drawing/2014/main" id="{9D3A1E78-CB8B-4A24-9680-4616232A35EF}"/>
              </a:ext>
            </a:extLst>
          </p:cNvPr>
          <p:cNvSpPr/>
          <p:nvPr/>
        </p:nvSpPr>
        <p:spPr>
          <a:xfrm>
            <a:off x="8867037" y="2100830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4" name="Ellipse 163">
            <a:extLst>
              <a:ext uri="{FF2B5EF4-FFF2-40B4-BE49-F238E27FC236}">
                <a16:creationId xmlns:a16="http://schemas.microsoft.com/office/drawing/2014/main" id="{61A7FA9E-B2B2-4D0D-93D9-08DD136002EC}"/>
              </a:ext>
            </a:extLst>
          </p:cNvPr>
          <p:cNvSpPr/>
          <p:nvPr/>
        </p:nvSpPr>
        <p:spPr>
          <a:xfrm>
            <a:off x="6593174" y="209154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5" name="Ellipse 164">
            <a:extLst>
              <a:ext uri="{FF2B5EF4-FFF2-40B4-BE49-F238E27FC236}">
                <a16:creationId xmlns:a16="http://schemas.microsoft.com/office/drawing/2014/main" id="{7ADC698A-15EB-4C72-9890-65EE8AEB24F7}"/>
              </a:ext>
            </a:extLst>
          </p:cNvPr>
          <p:cNvSpPr/>
          <p:nvPr/>
        </p:nvSpPr>
        <p:spPr>
          <a:xfrm>
            <a:off x="7050800" y="208614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B4627BF-3A24-406D-B3CA-4B3BC1A759C6}"/>
              </a:ext>
            </a:extLst>
          </p:cNvPr>
          <p:cNvCxnSpPr>
            <a:cxnSpLocks/>
          </p:cNvCxnSpPr>
          <p:nvPr/>
        </p:nvCxnSpPr>
        <p:spPr>
          <a:xfrm flipH="1">
            <a:off x="8274442" y="2470071"/>
            <a:ext cx="1" cy="2858923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273304FD-F7EE-4A67-802E-C11190339008}"/>
              </a:ext>
            </a:extLst>
          </p:cNvPr>
          <p:cNvCxnSpPr/>
          <p:nvPr/>
        </p:nvCxnSpPr>
        <p:spPr>
          <a:xfrm flipH="1">
            <a:off x="7565677" y="2497332"/>
            <a:ext cx="1" cy="2858923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7BB9473A-CE75-437D-A2F0-19D4A4B82068}"/>
              </a:ext>
            </a:extLst>
          </p:cNvPr>
          <p:cNvCxnSpPr/>
          <p:nvPr/>
        </p:nvCxnSpPr>
        <p:spPr>
          <a:xfrm flipH="1">
            <a:off x="8972724" y="2497111"/>
            <a:ext cx="1" cy="2858923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Gerade Verbindung mit Pfeil 167">
            <a:extLst>
              <a:ext uri="{FF2B5EF4-FFF2-40B4-BE49-F238E27FC236}">
                <a16:creationId xmlns:a16="http://schemas.microsoft.com/office/drawing/2014/main" id="{43EC56EF-89F2-4E5D-9CA7-279D20C8DA51}"/>
              </a:ext>
            </a:extLst>
          </p:cNvPr>
          <p:cNvCxnSpPr/>
          <p:nvPr/>
        </p:nvCxnSpPr>
        <p:spPr>
          <a:xfrm flipH="1">
            <a:off x="6908252" y="2476491"/>
            <a:ext cx="1" cy="2858923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Gerade Verbindung mit Pfeil 168">
            <a:extLst>
              <a:ext uri="{FF2B5EF4-FFF2-40B4-BE49-F238E27FC236}">
                <a16:creationId xmlns:a16="http://schemas.microsoft.com/office/drawing/2014/main" id="{F1B335A8-7737-4297-9127-902AB0D24C2B}"/>
              </a:ext>
            </a:extLst>
          </p:cNvPr>
          <p:cNvCxnSpPr/>
          <p:nvPr/>
        </p:nvCxnSpPr>
        <p:spPr>
          <a:xfrm flipH="1">
            <a:off x="6233120" y="2483342"/>
            <a:ext cx="1" cy="2858923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61E434A-33D4-41B1-B4AC-672F92802E2E}"/>
                  </a:ext>
                </a:extLst>
              </p:cNvPr>
              <p:cNvSpPr txBox="1"/>
              <p:nvPr/>
            </p:nvSpPr>
            <p:spPr>
              <a:xfrm>
                <a:off x="1285433" y="1353827"/>
                <a:ext cx="2859052" cy="5223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solidFill>
                      <a:srgbClr val="FFC000"/>
                    </a:solidFill>
                  </a:rPr>
                  <a:t>D-Feld</a:t>
                </a:r>
                <a:r>
                  <a:rPr lang="de-CH" dirty="0"/>
                  <a:t> Konstant (=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𝑃𝑙𝑎𝑡𝑡𝑒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𝑃𝑙𝑎𝑡𝑒𝑒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de-CH" dirty="0"/>
                  <a:t>)</a:t>
                </a: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F61E434A-33D4-41B1-B4AC-672F92802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433" y="1353827"/>
                <a:ext cx="2859052" cy="522387"/>
              </a:xfrm>
              <a:prstGeom prst="rect">
                <a:avLst/>
              </a:prstGeom>
              <a:blipFill>
                <a:blip r:embed="rId8"/>
                <a:stretch>
                  <a:fillRect l="-1919" r="-853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EC4E9B18-6AEF-4360-918B-E1EFD53B0083}"/>
                  </a:ext>
                </a:extLst>
              </p:cNvPr>
              <p:cNvSpPr/>
              <p:nvPr/>
            </p:nvSpPr>
            <p:spPr>
              <a:xfrm>
                <a:off x="6374742" y="1340214"/>
                <a:ext cx="2381870" cy="485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CH" dirty="0">
                    <a:solidFill>
                      <a:srgbClr val="C00000"/>
                    </a:solidFill>
                  </a:rPr>
                  <a:t>E-Feld</a:t>
                </a:r>
                <a:r>
                  <a:rPr lang="de-CH" dirty="0"/>
                  <a:t> Konstant (=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de-CH" dirty="0"/>
                  <a:t>)</a:t>
                </a: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EC4E9B18-6AEF-4360-918B-E1EFD53B0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742" y="1340214"/>
                <a:ext cx="2381870" cy="485646"/>
              </a:xfrm>
              <a:prstGeom prst="rect">
                <a:avLst/>
              </a:prstGeom>
              <a:blipFill>
                <a:blip r:embed="rId9"/>
                <a:stretch>
                  <a:fillRect l="-2308" r="-1282" b="-625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0" name="Gerade Verbindung mit Pfeil 169">
            <a:extLst>
              <a:ext uri="{FF2B5EF4-FFF2-40B4-BE49-F238E27FC236}">
                <a16:creationId xmlns:a16="http://schemas.microsoft.com/office/drawing/2014/main" id="{20B9F92E-2934-46B3-9576-B7683F3B6142}"/>
              </a:ext>
            </a:extLst>
          </p:cNvPr>
          <p:cNvCxnSpPr>
            <a:cxnSpLocks/>
          </p:cNvCxnSpPr>
          <p:nvPr/>
        </p:nvCxnSpPr>
        <p:spPr>
          <a:xfrm>
            <a:off x="1630630" y="2464743"/>
            <a:ext cx="15997" cy="799627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 Verbindung mit Pfeil 170">
            <a:extLst>
              <a:ext uri="{FF2B5EF4-FFF2-40B4-BE49-F238E27FC236}">
                <a16:creationId xmlns:a16="http://schemas.microsoft.com/office/drawing/2014/main" id="{71480AED-3139-48B4-AC71-C7748255CAEA}"/>
              </a:ext>
            </a:extLst>
          </p:cNvPr>
          <p:cNvCxnSpPr>
            <a:cxnSpLocks/>
          </p:cNvCxnSpPr>
          <p:nvPr/>
        </p:nvCxnSpPr>
        <p:spPr>
          <a:xfrm>
            <a:off x="2224797" y="2464743"/>
            <a:ext cx="15997" cy="799627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DFA2CD49-A803-48E2-99C1-04CF45EC59BA}"/>
              </a:ext>
            </a:extLst>
          </p:cNvPr>
          <p:cNvCxnSpPr>
            <a:cxnSpLocks/>
          </p:cNvCxnSpPr>
          <p:nvPr/>
        </p:nvCxnSpPr>
        <p:spPr>
          <a:xfrm>
            <a:off x="2802042" y="2479859"/>
            <a:ext cx="15997" cy="799627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F1980A24-CAFE-4ECF-B277-783B54CE9D8C}"/>
              </a:ext>
            </a:extLst>
          </p:cNvPr>
          <p:cNvCxnSpPr>
            <a:cxnSpLocks/>
          </p:cNvCxnSpPr>
          <p:nvPr/>
        </p:nvCxnSpPr>
        <p:spPr>
          <a:xfrm>
            <a:off x="3414832" y="2506050"/>
            <a:ext cx="15997" cy="799627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D74734AC-22B6-420D-B8A5-6229D6195FF3}"/>
              </a:ext>
            </a:extLst>
          </p:cNvPr>
          <p:cNvCxnSpPr>
            <a:cxnSpLocks/>
          </p:cNvCxnSpPr>
          <p:nvPr/>
        </p:nvCxnSpPr>
        <p:spPr>
          <a:xfrm>
            <a:off x="1655540" y="3703455"/>
            <a:ext cx="8775" cy="1352362"/>
          </a:xfrm>
          <a:prstGeom prst="straightConnector1">
            <a:avLst/>
          </a:prstGeom>
          <a:ln w="762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6A0F84FA-2BC1-4233-A23A-930D05BAF763}"/>
              </a:ext>
            </a:extLst>
          </p:cNvPr>
          <p:cNvCxnSpPr>
            <a:cxnSpLocks/>
          </p:cNvCxnSpPr>
          <p:nvPr/>
        </p:nvCxnSpPr>
        <p:spPr>
          <a:xfrm>
            <a:off x="2236406" y="3789435"/>
            <a:ext cx="8775" cy="1352362"/>
          </a:xfrm>
          <a:prstGeom prst="straightConnector1">
            <a:avLst/>
          </a:prstGeom>
          <a:ln w="762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Gerade Verbindung mit Pfeil 175">
            <a:extLst>
              <a:ext uri="{FF2B5EF4-FFF2-40B4-BE49-F238E27FC236}">
                <a16:creationId xmlns:a16="http://schemas.microsoft.com/office/drawing/2014/main" id="{A151E26E-BAA8-48E1-B2E3-4885D0EE79A5}"/>
              </a:ext>
            </a:extLst>
          </p:cNvPr>
          <p:cNvCxnSpPr>
            <a:cxnSpLocks/>
          </p:cNvCxnSpPr>
          <p:nvPr/>
        </p:nvCxnSpPr>
        <p:spPr>
          <a:xfrm>
            <a:off x="2849305" y="3779293"/>
            <a:ext cx="8775" cy="1352362"/>
          </a:xfrm>
          <a:prstGeom prst="straightConnector1">
            <a:avLst/>
          </a:prstGeom>
          <a:ln w="762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>
            <a:extLst>
              <a:ext uri="{FF2B5EF4-FFF2-40B4-BE49-F238E27FC236}">
                <a16:creationId xmlns:a16="http://schemas.microsoft.com/office/drawing/2014/main" id="{651845C3-CD16-483E-96F6-D040B3AB020A}"/>
              </a:ext>
            </a:extLst>
          </p:cNvPr>
          <p:cNvCxnSpPr>
            <a:cxnSpLocks/>
          </p:cNvCxnSpPr>
          <p:nvPr/>
        </p:nvCxnSpPr>
        <p:spPr>
          <a:xfrm>
            <a:off x="3474470" y="3779293"/>
            <a:ext cx="8775" cy="1352362"/>
          </a:xfrm>
          <a:prstGeom prst="straightConnector1">
            <a:avLst/>
          </a:prstGeom>
          <a:ln w="762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44267F70-B991-4A29-B374-90159C26C0FA}"/>
              </a:ext>
            </a:extLst>
          </p:cNvPr>
          <p:cNvCxnSpPr/>
          <p:nvPr/>
        </p:nvCxnSpPr>
        <p:spPr>
          <a:xfrm>
            <a:off x="6540764" y="2497111"/>
            <a:ext cx="0" cy="2759129"/>
          </a:xfrm>
          <a:prstGeom prst="straightConnector1">
            <a:avLst/>
          </a:prstGeom>
          <a:ln w="38100" cap="sq">
            <a:solidFill>
              <a:srgbClr val="FFC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069645B6-627B-4626-BF5C-0627E1F21505}"/>
              </a:ext>
            </a:extLst>
          </p:cNvPr>
          <p:cNvCxnSpPr/>
          <p:nvPr/>
        </p:nvCxnSpPr>
        <p:spPr>
          <a:xfrm>
            <a:off x="7256866" y="2483407"/>
            <a:ext cx="0" cy="2759129"/>
          </a:xfrm>
          <a:prstGeom prst="straightConnector1">
            <a:avLst/>
          </a:prstGeom>
          <a:ln w="38100" cap="sq">
            <a:solidFill>
              <a:srgbClr val="FFC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686D0204-8DBB-40A2-80A6-1B2C9C8719C9}"/>
              </a:ext>
            </a:extLst>
          </p:cNvPr>
          <p:cNvCxnSpPr/>
          <p:nvPr/>
        </p:nvCxnSpPr>
        <p:spPr>
          <a:xfrm>
            <a:off x="7890809" y="2533238"/>
            <a:ext cx="0" cy="2759129"/>
          </a:xfrm>
          <a:prstGeom prst="straightConnector1">
            <a:avLst/>
          </a:prstGeom>
          <a:ln w="76200" cap="sq">
            <a:solidFill>
              <a:srgbClr val="FFC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mit Pfeil 180">
            <a:extLst>
              <a:ext uri="{FF2B5EF4-FFF2-40B4-BE49-F238E27FC236}">
                <a16:creationId xmlns:a16="http://schemas.microsoft.com/office/drawing/2014/main" id="{796EEE45-A4B6-4B88-94B8-43DAE8E2AEE7}"/>
              </a:ext>
            </a:extLst>
          </p:cNvPr>
          <p:cNvCxnSpPr/>
          <p:nvPr/>
        </p:nvCxnSpPr>
        <p:spPr>
          <a:xfrm>
            <a:off x="8591944" y="2547007"/>
            <a:ext cx="0" cy="2759129"/>
          </a:xfrm>
          <a:prstGeom prst="straightConnector1">
            <a:avLst/>
          </a:prstGeom>
          <a:ln w="76200" cap="sq">
            <a:solidFill>
              <a:srgbClr val="FFC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29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F0C5D-FA8B-4D70-8F8C-3580C3BA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Strom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0D831-9B24-476B-BD95-03A1B9D4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2623FA-3E4D-4C84-84B9-DACA7113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F5403E-D882-4E91-9B92-9AC50C28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17</a:t>
            </a:fld>
            <a:endParaRPr lang="de-CH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44D12A2-1B6E-4454-89CE-00A49F8A59EF}"/>
              </a:ext>
            </a:extLst>
          </p:cNvPr>
          <p:cNvSpPr txBox="1"/>
          <p:nvPr/>
        </p:nvSpPr>
        <p:spPr>
          <a:xfrm>
            <a:off x="470721" y="1336785"/>
            <a:ext cx="5628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Bewegte Ladungsträger bezeichnen wir als Strom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Stromstärke = Anzahl Ladungsträger pro Zeit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8914B9A-68B2-46AD-AFCB-7294478D557D}"/>
              </a:ext>
            </a:extLst>
          </p:cNvPr>
          <p:cNvSpPr txBox="1"/>
          <p:nvPr/>
        </p:nvSpPr>
        <p:spPr>
          <a:xfrm>
            <a:off x="9568255" y="3316907"/>
            <a:ext cx="492443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 s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C5F0D830-74C8-4055-B17B-06381677CD23}"/>
              </a:ext>
            </a:extLst>
          </p:cNvPr>
          <p:cNvSpPr/>
          <p:nvPr/>
        </p:nvSpPr>
        <p:spPr>
          <a:xfrm rot="5400000">
            <a:off x="4122178" y="614768"/>
            <a:ext cx="1594799" cy="5628463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92469F7-17EF-44B2-86A5-CF67C70B8DA3}"/>
              </a:ext>
            </a:extLst>
          </p:cNvPr>
          <p:cNvSpPr txBox="1"/>
          <p:nvPr/>
        </p:nvSpPr>
        <p:spPr>
          <a:xfrm>
            <a:off x="9578188" y="3309541"/>
            <a:ext cx="492443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1 s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BC41ADD-7BD9-4E88-A56F-4378A0AE01C7}"/>
              </a:ext>
            </a:extLst>
          </p:cNvPr>
          <p:cNvSpPr txBox="1"/>
          <p:nvPr/>
        </p:nvSpPr>
        <p:spPr>
          <a:xfrm>
            <a:off x="9578188" y="3302175"/>
            <a:ext cx="492443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2 s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44AAE14-20FD-41E8-A53C-5971317BE70F}"/>
              </a:ext>
            </a:extLst>
          </p:cNvPr>
          <p:cNvSpPr txBox="1"/>
          <p:nvPr/>
        </p:nvSpPr>
        <p:spPr>
          <a:xfrm>
            <a:off x="9558322" y="3302175"/>
            <a:ext cx="492443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3 s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E26D9BD2-781D-4A3D-BF9A-56390A943241}"/>
              </a:ext>
            </a:extLst>
          </p:cNvPr>
          <p:cNvSpPr/>
          <p:nvPr/>
        </p:nvSpPr>
        <p:spPr>
          <a:xfrm>
            <a:off x="7317755" y="2634904"/>
            <a:ext cx="504056" cy="1594799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22ABF8C-1978-44D5-8C17-0EC6D2357FF0}"/>
                  </a:ext>
                </a:extLst>
              </p:cNvPr>
              <p:cNvSpPr txBox="1"/>
              <p:nvPr/>
            </p:nvSpPr>
            <p:spPr>
              <a:xfrm>
                <a:off x="3069283" y="5013176"/>
                <a:ext cx="5450466" cy="11098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4⋅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3 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1.6⋅</m:t>
                          </m:r>
                          <m:sSup>
                            <m:sSup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−19</m:t>
                              </m:r>
                            </m:sup>
                          </m:s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𝐴𝑠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=2.13⋅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−19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de-CH" b="0" i="1" dirty="0">
                  <a:latin typeface="Cambria Math" panose="02040503050406030204" pitchFamily="18" charset="0"/>
                </a:endParaRPr>
              </a:p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22ABF8C-1978-44D5-8C17-0EC6D2357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283" y="5013176"/>
                <a:ext cx="5450466" cy="11098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lipse 10">
            <a:extLst>
              <a:ext uri="{FF2B5EF4-FFF2-40B4-BE49-F238E27FC236}">
                <a16:creationId xmlns:a16="http://schemas.microsoft.com/office/drawing/2014/main" id="{B782F462-FE96-40ED-AFE3-2EF766AEFD3C}"/>
              </a:ext>
            </a:extLst>
          </p:cNvPr>
          <p:cNvSpPr/>
          <p:nvPr/>
        </p:nvSpPr>
        <p:spPr>
          <a:xfrm>
            <a:off x="1745306" y="290457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A5BEF30-0D0C-4BEC-A50A-3971D15FFF4D}"/>
              </a:ext>
            </a:extLst>
          </p:cNvPr>
          <p:cNvSpPr/>
          <p:nvPr/>
        </p:nvSpPr>
        <p:spPr>
          <a:xfrm>
            <a:off x="1747190" y="3397293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5B102429-BFB1-40BC-A462-646B31368EB3}"/>
              </a:ext>
            </a:extLst>
          </p:cNvPr>
          <p:cNvSpPr/>
          <p:nvPr/>
        </p:nvSpPr>
        <p:spPr>
          <a:xfrm>
            <a:off x="1745306" y="3891505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6A96775-4AAA-4F4E-B8CA-F985E3962415}"/>
              </a:ext>
            </a:extLst>
          </p:cNvPr>
          <p:cNvSpPr/>
          <p:nvPr/>
        </p:nvSpPr>
        <p:spPr>
          <a:xfrm>
            <a:off x="1260725" y="3903345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A81BE73-6733-471D-97E2-DF1227323BBD}"/>
              </a:ext>
            </a:extLst>
          </p:cNvPr>
          <p:cNvSpPr/>
          <p:nvPr/>
        </p:nvSpPr>
        <p:spPr>
          <a:xfrm>
            <a:off x="1293565" y="3397293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D778DA9-E6C1-4FF1-82F4-3DEE0B29D175}"/>
              </a:ext>
            </a:extLst>
          </p:cNvPr>
          <p:cNvSpPr/>
          <p:nvPr/>
        </p:nvSpPr>
        <p:spPr>
          <a:xfrm>
            <a:off x="1293565" y="290308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65243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2881E-6 4.81481E-6 L -4.42881E-6 0.00023 C 0.00782 0.00069 0.01577 0.00046 0.02371 0.00185 C 0.02762 0.00254 0.05107 0.01203 0.05406 0.01365 C 0.05953 0.01643 0.06474 0.02083 0.07021 0.02384 C 0.07451 0.02592 0.07907 0.02662 0.0835 0.0287 C 0.08741 0.03055 0.09093 0.03402 0.09496 0.03564 C 0.09861 0.03703 0.10252 0.03657 0.1063 0.03726 L 0.1158 0.0405 C 0.11776 0.0412 0.11958 0.04143 0.12154 0.04236 C 0.12375 0.04328 0.12597 0.04444 0.12818 0.0456 C 0.13639 0.04444 0.14459 0.04375 0.1528 0.04236 C 0.15449 0.04189 0.15775 0.04004 0.15944 0.03888 C 0.15983 0.03495 0.15996 0.03101 0.16048 0.02708 C 0.16179 0.01412 0.16166 0.0155 0.16335 0.00694 C 0.16231 0.00578 0.16153 0.0037 0.16048 0.00347 C 0.15918 0.00324 0.15775 0.00393 0.15658 0.00509 C 0.15241 0.00972 0.15228 0.0155 0.14902 0.02199 C 0.14824 0.02384 0.14381 0.02893 0.14238 0.03055 C 0.14173 0.03217 0.14068 0.03356 0.14055 0.03564 C 0.13977 0.04421 0.14264 0.04305 0.14616 0.04398 C 0.14876 0.04467 0.15124 0.04513 0.15384 0.0456 C 0.15697 0.04791 0.15996 0.05069 0.16335 0.05231 C 0.16543 0.05347 0.16778 0.05347 0.16999 0.05416 C 0.21194 0.06736 0.13091 0.05648 0.263 0.05925 C 0.25648 0.06296 0.2643 0.05833 0.25349 0.06597 C 0.25101 0.06782 0.24854 0.06944 0.24593 0.07106 C 0.24372 0.07222 0.24137 0.07291 0.23929 0.0743 C 0.23734 0.07569 0.23564 0.07824 0.23356 0.07939 C 0.23174 0.08055 0.22978 0.08032 0.22783 0.08101 C 0.22692 0.08148 0.226 0.08217 0.22496 0.08287 C 0.22405 0.08449 0.22327 0.08657 0.22223 0.08796 C 0.21871 0.09212 0.2122 0.0868 0.22783 0.09305 L 0.25635 0.08796 C 0.26104 0.08703 0.26586 0.0875 0.27055 0.08611 C 0.27576 0.08472 0.28071 0.08148 0.28579 0.07939 C 0.29543 0.07546 0.29504 0.07615 0.30468 0.0743 C 0.30637 0.07314 0.30794 0.07175 0.3095 0.07106 C 0.31145 0.07013 0.31354 0.07106 0.31523 0.06921 C 0.31666 0.06805 0.31706 0.06481 0.3181 0.0625 C 0.3194 0.05925 0.32083 0.05601 0.32187 0.05231 C 0.3379 0.00115 0.3181 0.06157 0.3323 0.01365 C 0.3336 0.00949 0.34076 -0.00811 0.3418 -0.00996 L 0.34558 -0.01667 C 0.34819 -0.01505 0.35079 -0.01436 0.35327 -0.01181 C 0.35587 -0.00857 0.35744 -0.00348 0.35978 4.81481E-6 C 0.36213 0.00347 0.36421 0.00717 0.36655 0.01018 C 0.37098 0.01597 0.38974 0.03796 0.39508 0.04236 C 0.40954 0.05462 0.41071 0.05486 0.42061 0.05925 C 0.42452 0.05856 0.42843 0.05925 0.43207 0.0574 C 0.43312 0.05694 0.43299 0.05347 0.4339 0.05231 C 0.43507 0.05115 0.4365 0.05162 0.43781 0.05069 C 0.45474 0.03819 0.43963 0.04745 0.44823 0.04236 C 0.44914 0.0412 0.45005 0.03981 0.45109 0.03888 C 0.45526 0.03564 0.45396 0.03888 0.45774 0.03564 C 0.45878 0.03472 0.45956 0.0331 0.4606 0.03217 C 0.46242 0.03078 0.46438 0.03032 0.4662 0.0287 C 0.47363 0.02291 0.46529 0.028 0.47102 0.02199 C 0.4718 0.02106 0.47298 0.02106 0.47389 0.02037 C 0.47545 0.01898 0.47688 0.01666 0.47858 0.01527 C 0.47975 0.01435 0.48118 0.01435 0.48235 0.01365 C 0.48366 0.01273 0.48483 0.01111 0.48613 0.01018 C 0.48704 0.00949 0.48809 0.00925 0.489 0.00856 C 0.49069 0.0074 0.49212 0.00601 0.49382 0.00509 C 0.4972 0.00347 0.4972 0.0037 0.49955 0.00347 L 0.49955 0.0037 " pathEditMode="relative" rAng="0" ptsTypes="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71" y="38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1 -0.0037 L 0.00221 -0.0037 C 0.00821 -0.00208 0.0142 -0.00092 0.02019 0.00116 C 0.02475 0.00301 0.02905 0.00625 0.03348 0.00811 C 0.06878 0.02246 0.05914 0.02014 0.08284 0.02315 C 0.0861 0.02547 0.0891 0.02848 0.09235 0.02986 C 0.09548 0.03125 0.09887 0.0301 0.10186 0.03172 C 0.13391 0.04792 0.10772 0.04098 0.12661 0.04514 C 0.13156 0.04954 0.13208 0.05047 0.13703 0.05348 C 0.13886 0.05486 0.14081 0.05579 0.14276 0.05695 L 0.1455 0.05857 C 0.15123 0.05811 0.15696 0.05787 0.16269 0.05695 C 0.16426 0.05672 0.16764 0.05463 0.16934 0.05348 C 0.17025 0.05232 0.17129 0.05139 0.1722 0.05023 C 0.17285 0.04908 0.17324 0.04769 0.17403 0.04676 C 0.17494 0.04584 0.17598 0.04561 0.17689 0.04514 C 0.18575 0.04792 0.19474 0.04977 0.20346 0.05348 C 0.20685 0.05486 0.20985 0.05787 0.21297 0.06019 C 0.21792 0.06412 0.21792 0.06436 0.22157 0.06875 C 0.22183 0.06875 0.23043 0.0669 0.23199 0.06528 C 0.23316 0.06412 0.23368 0.06158 0.23486 0.06019 C 0.23603 0.05903 0.23733 0.05926 0.23863 0.05857 C 0.24059 0.05764 0.24241 0.05602 0.24437 0.05533 C 0.25388 0.05093 0.2781 0.05186 0.27954 0.05186 L 0.288 0.04676 L 0.29087 0.04514 L 0.29373 0.04352 C 0.2966 0.04398 0.2996 0.04329 0.3022 0.04514 C 0.30337 0.04584 0.30324 0.04885 0.30416 0.05023 C 0.30598 0.05301 0.31184 0.05579 0.31366 0.05695 C 0.31966 0.05579 0.32578 0.05556 0.33177 0.05348 C 0.33255 0.05324 0.33281 0.05093 0.33359 0.05023 C 0.33451 0.04931 0.33555 0.04908 0.33646 0.04838 C 0.33789 0.04514 0.33933 0.04098 0.34115 0.03843 C 0.34206 0.03704 0.3431 0.03611 0.34401 0.03496 C 0.34519 0.03195 0.34792 0.02408 0.34975 0.02315 L 0.35352 0.02153 C 0.35704 0.02199 0.36056 0.02246 0.36394 0.02315 C 0.36525 0.02338 0.36668 0.02385 0.36785 0.02477 C 0.37827 0.03403 0.36004 0.02246 0.37254 0.02986 C 0.37345 0.03172 0.37671 0.03449 0.37541 0.03496 C 0.37319 0.03588 0.37098 0.03287 0.36876 0.03172 C 0.36681 0.03056 0.36121 0.02709 0.36303 0.02824 C 0.38205 0.03959 0.36147 0.02593 0.37918 0.04167 C 0.38283 0.04491 0.38687 0.04723 0.39065 0.05023 C 0.40237 0.05949 0.41422 0.06852 0.42569 0.07894 C 0.43116 0.08357 0.43858 0.09121 0.4447 0.09398 C 0.44692 0.09514 0.44913 0.09514 0.45135 0.09584 C 0.45278 0.09167 0.45513 0.08403 0.45708 0.08056 C 0.45786 0.07917 0.45903 0.07824 0.45995 0.07709 C 0.46437 0.06528 0.45851 0.07963 0.46568 0.06713 C 0.47193 0.05579 0.46281 0.0676 0.47037 0.05857 C 0.47102 0.05625 0.47128 0.05348 0.47232 0.05186 C 0.47857 0.0419 0.47987 0.04352 0.48743 0.04167 C 0.49121 0.04236 0.49512 0.04167 0.49889 0.04352 C 0.5002 0.04398 0.50072 0.04699 0.50176 0.04838 C 0.50254 0.04977 0.50462 0.05186 0.50462 0.05186 " pathEditMode="relative" ptsTypes="AAAAAAAAAAAAAAAAAAAAAAAAAAAAAAAAAAAAAAAAAAAAAAAAAAAAAAAAA">
                                      <p:cBhvr>
                                        <p:cTn id="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4.44444E-6 L -0.00339 4.44444E-6 C 0.02436 -0.00116 0.05223 -0.00139 0.08011 -0.00348 C 0.0818 -0.00371 0.0835 -0.0051 0.08493 -0.00695 C 0.10785 -0.03612 0.05328 0.02384 0.09157 -0.0169 C 0.09222 -0.01875 0.09261 -0.02061 0.0934 -0.022 C 0.09418 -0.02338 0.09561 -0.02362 0.09626 -0.02547 C 0.09704 -0.02732 0.09665 -0.0301 0.09717 -0.03218 C 0.09769 -0.03403 0.09848 -0.03542 0.09913 -0.03727 C 0.10108 -0.04723 0.10095 -0.04607 0.10199 -0.0625 C 0.10251 -0.07084 0.10186 -0.07963 0.1029 -0.08774 C 0.10316 -0.08982 0.10473 -0.09028 0.10577 -0.09121 C 0.10955 -0.09468 0.11293 -0.10047 0.11723 -0.10139 C 0.11997 -0.10186 0.12283 -0.10232 0.1257 -0.10301 C 0.12765 -0.10348 0.12948 -0.1044 0.13143 -0.10463 C 0.13768 -0.10556 0.14407 -0.10579 0.15045 -0.10625 C 0.15566 -0.10811 0.16152 -0.10903 0.1666 -0.1132 C 0.17194 -0.1176 0.17038 -0.11806 0.17507 -0.12315 C 0.17885 -0.12732 0.18353 -0.1294 0.18744 -0.13172 L 0.19031 -0.13334 C 0.20073 -0.13287 0.21128 -0.1338 0.2217 -0.13172 C 0.22274 -0.13149 0.22274 -0.12801 0.22352 -0.12662 C 0.2247 -0.125 0.22613 -0.12454 0.2273 -0.12315 C 0.22873 -0.12176 0.22991 -0.11991 0.23121 -0.11806 C 0.23173 -0.11644 0.23212 -0.11436 0.23303 -0.1132 C 0.23381 -0.11204 0.23538 -0.11297 0.2359 -0.11135 C 0.23681 -0.10903 0.23655 -0.10579 0.23681 -0.10301 C 0.2372 -0.09862 0.23746 -0.09399 0.23785 -0.08959 C 0.23811 -0.0669 0.23746 -0.04445 0.23876 -0.022 C 0.2389 -0.02037 0.24059 -0.02037 0.24163 -0.02037 C 0.24919 -0.02084 0.25674 -0.02269 0.26443 -0.02362 C 0.27302 -0.02616 0.27888 -0.02755 0.28722 -0.03218 C 0.29048 -0.03403 0.29334 -0.0375 0.29673 -0.03889 C 0.29973 -0.04028 0.30298 -0.03982 0.30624 -0.04051 C 0.30976 -0.04144 0.31314 -0.0426 0.31666 -0.04399 C 0.31861 -0.04468 0.32239 -0.04723 0.32239 -0.04723 L 0.32617 -0.05417 C 0.32708 -0.05579 0.32825 -0.05718 0.32903 -0.05903 C 0.32969 -0.06088 0.33021 -0.06274 0.33086 -0.06412 C 0.33424 -0.0713 0.33424 -0.06806 0.3375 -0.07778 C 0.33841 -0.08033 0.3388 -0.08334 0.33946 -0.08612 C 0.34141 -0.09399 0.34206 -0.09491 0.34519 -0.10301 C 0.34571 -0.10463 0.3461 -0.10695 0.34701 -0.10811 L 0.34988 -0.11135 C 0.35352 -0.11088 0.36316 -0.11019 0.36798 -0.10811 C 0.37463 -0.10487 0.38127 -0.10139 0.38791 -0.09792 C 0.38947 -0.097 0.39104 -0.09537 0.3926 -0.09445 C 0.39416 -0.09375 0.39586 -0.09352 0.39742 -0.09283 C 0.39859 -0.09237 0.3999 -0.0919 0.4012 -0.09121 C 0.40849 -0.0875 0.39937 -0.09213 0.40693 -0.08612 C 0.4098 -0.0838 0.41318 -0.08241 0.41644 -0.08102 C 0.43311 -0.08264 0.42986 -0.07662 0.43819 -0.08959 C 0.43923 -0.09098 0.44015 -0.09283 0.44106 -0.09445 C 0.44353 -0.10787 0.43975 -0.09144 0.44483 -0.10301 C 0.44744 -0.1088 0.44965 -0.11505 0.45148 -0.12153 C 0.4533 -0.12801 0.45447 -0.13264 0.45721 -0.13843 C 0.45721 -0.13843 0.4662 -0.1544 0.46763 -0.15695 C 0.47909 -0.17732 0.46568 -0.15417 0.47427 -0.16713 C 0.47532 -0.16852 0.47597 -0.17107 0.47714 -0.17223 C 0.47831 -0.17338 0.47974 -0.17315 0.48092 -0.17385 C 0.48287 -0.17477 0.48665 -0.17709 0.48665 -0.17709 C 0.49082 -0.17662 0.49511 -0.17778 0.49902 -0.17547 C 0.50033 -0.17477 0.50098 -0.16875 0.50098 -0.16875 " pathEditMode="relative" ptsTypes="AAAAAAAAAAAAAAAAAAAAAAAAAAAAAAAAAAAAAAAAAAAAAAAAAAAAAAAAAAAAAAA">
                                      <p:cBhvr>
                                        <p:cTn id="10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0.00648 L -0.00261 0.00648 C 0.00755 0.00602 0.01784 0.00602 0.02813 0.0051 C 0.03347 0.00463 0.03165 0.00301 0.03647 -0.00092 C 0.03816 -0.00208 0.03986 -0.00278 0.04155 -0.00393 C 0.04494 -0.00578 0.04389 -0.00555 0.04819 -0.00671 C 0.05158 -0.00787 0.05497 -0.00787 0.05822 -0.00972 C 0.05992 -0.01065 0.06148 -0.01203 0.06317 -0.01273 C 0.06539 -0.01365 0.0676 -0.01365 0.06981 -0.01412 C 0.08414 -0.01713 0.0788 -0.01574 0.1016 -0.01713 C 0.11436 -0.01666 0.12726 -0.01898 0.13989 -0.01574 C 0.14172 -0.01528 0.14159 -0.00671 0.14159 -0.00671 C 0.14055 0.00209 0.13989 0.01135 0.1382 0.01991 C 0.13794 0.02153 0.13651 0.02176 0.13573 0.02292 C 0.13468 0.02431 0.13364 0.02616 0.13247 0.02732 C 0.13169 0.02801 0.13065 0.02801 0.12986 0.02871 C 0.12765 0.03079 0.12674 0.03287 0.12491 0.03611 C 0.12361 0.04306 0.12218 0.04885 0.12491 0.05695 C 0.12622 0.06065 0.12947 0.06065 0.13156 0.06273 C 0.13299 0.06435 0.13429 0.06621 0.13573 0.06736 C 0.13729 0.06852 0.14302 0.06991 0.14406 0.07014 C 0.14693 0.07107 0.14966 0.07222 0.1524 0.07315 C 0.15878 0.07269 0.16529 0.07292 0.17168 0.07176 C 0.17285 0.07153 0.17389 0.06991 0.17493 0.06875 C 0.17624 0.06736 0.17988 0.06273 0.1808 0.06135 C 0.18171 0.05996 0.18236 0.0581 0.18327 0.05695 C 0.18431 0.05556 0.18562 0.0551 0.18666 0.05394 C 0.19578 0.04306 0.18991 0.04653 0.19669 0.04352 C 0.19825 0.04121 0.20007 0.03866 0.20164 0.03611 C 0.20255 0.03472 0.2032 0.0331 0.20411 0.03172 C 0.20489 0.03056 0.20581 0.02986 0.20659 0.02871 C 0.20776 0.02732 0.2088 0.02547 0.20997 0.02431 C 0.21076 0.02361 0.21167 0.02338 0.21245 0.02292 C 0.2144 0.02037 0.21675 0.01667 0.21909 0.01551 C 0.22105 0.01459 0.223 0.01435 0.22495 0.01389 C 0.23329 0.01435 0.24176 0.01366 0.24996 0.01551 C 0.25114 0.01574 0.25153 0.01852 0.25244 0.01991 C 0.25413 0.02199 0.25752 0.0257 0.25752 0.0257 C 0.25726 0.03218 0.25817 0.03912 0.25674 0.04514 C 0.25596 0.04792 0.25335 0.04699 0.25166 0.04792 C 0.25022 0.04885 0.24892 0.0507 0.24749 0.05093 C 0.24058 0.05255 0.23355 0.05278 0.22665 0.05394 C 0.22417 0.0544 0.2217 0.05486 0.21909 0.05533 C 0.21297 0.0581 0.21857 0.05533 0.21245 0.05996 C 0.20763 0.06366 0.21232 0.05857 0.2075 0.06435 C 0.20359 0.07454 0.20476 0.06991 0.20333 0.07755 C 0.20385 0.08357 0.20294 0.09074 0.20502 0.09537 C 0.20633 0.09861 0.20945 0.09699 0.21167 0.09699 C 0.21753 0.09699 0.22326 0.09584 0.22912 0.09537 C 0.23029 0.09398 0.23134 0.09213 0.23251 0.09097 C 0.23889 0.08449 0.23863 0.08496 0.24332 0.08218 C 0.2514 0.0713 0.2428 0.08172 0.24918 0.07616 C 0.25061 0.07477 0.25192 0.07292 0.25335 0.07176 C 0.25491 0.07037 0.25674 0.07014 0.2583 0.06875 C 0.25986 0.0676 0.26104 0.06551 0.26247 0.06435 C 0.2639 0.0632 0.26716 0.06204 0.26833 0.06135 C 0.26924 0.06088 0.27002 0.06019 0.2708 0.05996 C 0.2725 0.05926 0.27419 0.05903 0.27588 0.05834 C 0.27719 0.05787 0.27862 0.05741 0.28005 0.05695 C 0.28422 0.05741 0.28878 0.0551 0.29256 0.05834 C 0.29412 0.05972 0.28995 0.06273 0.28839 0.06435 C 0.28657 0.06621 0.28448 0.06736 0.28253 0.06875 C 0.27953 0.07084 0.27641 0.07269 0.27341 0.07477 C 0.27133 0.07593 0.2695 0.07801 0.26755 0.07917 C 0.26377 0.08102 0.25478 0.08357 0.25088 0.08357 L 0.12413 0.08357 " pathEditMode="relative" ptsTypes="AAAAAAAAAAAAAAAAAAAAAAAAAAAAAAAAAAAAAAAAAAAAAAAAAAAAAAAAAAAAAAAAAA">
                                      <p:cBhvr>
                                        <p:cTn id="12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 -0.00486 L -0.0017 -0.00486 C 0.01133 -0.00625 0.02435 -0.00694 0.03738 -0.00926 C 0.04194 -0.00995 0.0508 -0.01365 0.0508 -0.01365 C 0.05184 -0.01458 0.05288 -0.01574 0.05405 -0.01666 C 0.05523 -0.01736 0.05627 -0.01759 0.05744 -0.01805 C 0.05887 -0.01852 0.06018 -0.01921 0.06161 -0.01944 C 0.0633 -0.02014 0.065 -0.02037 0.06656 -0.02106 C 0.06825 -0.02176 0.06994 -0.02291 0.07164 -0.02407 C 0.08466 -0.02361 0.09782 -0.02453 0.11085 -0.02245 C 0.11163 -0.02245 0.11111 -0.01944 0.11163 -0.01805 C 0.11254 -0.01527 0.11397 -0.01319 0.11501 -0.01064 C 0.11593 -0.00833 0.11645 -0.00555 0.11749 -0.00324 C 0.11775 -0.00277 0.12908 0.02176 0.13247 0.02639 C 0.13351 0.02778 0.13455 0.02963 0.13586 0.03079 C 0.13742 0.03218 0.13911 0.03264 0.14081 0.0338 C 0.14159 0.03519 0.14224 0.03704 0.14328 0.0382 C 0.14432 0.03912 0.1455 0.03912 0.14667 0.03959 C 0.15683 0.04514 0.14732 0.04074 0.155 0.04422 C 0.16087 0.04306 0.16673 0.04306 0.17246 0.04121 C 0.17402 0.04051 0.17519 0.03797 0.17663 0.03681 C 0.17767 0.03588 0.17884 0.03565 0.18001 0.03519 C 0.18249 0.03172 0.18548 0.02801 0.18744 0.02338 C 0.18874 0.02061 0.18965 0.01736 0.19083 0.01459 C 0.19161 0.00857 0.192 0.00579 0.1933 -0.00023 C 0.19382 -0.00231 0.19447 -0.00416 0.19499 -0.00625 L 0.19747 -0.03287 C 0.19773 -0.03588 0.19734 -0.03935 0.19838 -0.04166 C 0.20086 -0.04861 0.20151 -0.05115 0.20672 -0.05648 C 0.20841 -0.05833 0.21049 -0.05902 0.21245 -0.05949 C 0.21662 -0.06041 0.22079 -0.06041 0.22495 -0.06088 C 0.2359 -0.05764 0.24684 -0.05509 0.25752 -0.05069 C 0.2596 -0.04977 0.26377 -0.03981 0.26507 -0.03889 C 0.26703 -0.0368 0.26963 -0.03773 0.27172 -0.03588 C 0.27276 -0.03495 0.2738 -0.03356 0.27497 -0.03287 C 0.28201 -0.0287 0.28044 -0.03102 0.2867 -0.02847 C 0.28748 -0.02801 0.28826 -0.02731 0.28917 -0.02685 C 0.29139 -0.02615 0.2936 -0.02592 0.29581 -0.02546 L 0.31249 -0.02106 C 0.31718 -0.0199 0.322 -0.01921 0.32669 -0.01805 C 0.33059 -0.01713 0.3345 -0.01643 0.33841 -0.01504 C 0.3513 -0.01088 0.33867 -0.01342 0.35261 -0.00764 C 0.35469 -0.00671 0.35704 -0.00671 0.35925 -0.00625 C 0.36967 0.00486 0.36615 0.00186 0.38674 0.01297 C 0.38882 0.01412 0.39116 0.01389 0.39338 0.01459 C 0.39559 0.01598 0.39781 0.0176 0.40002 0.01898 C 0.40263 0.02037 0.40875 0.02153 0.41083 0.02199 L 0.49094 0.01898 C 0.49316 0.01852 0.49537 0.01806 0.49759 0.01736 C 0.49928 0.01644 0.50097 0.01528 0.50267 0.01459 C 0.50592 0.01273 0.50683 0.0132 0.51009 0.00996 C 0.51126 0.0088 0.51231 0.00695 0.51348 0.00556 C 0.51452 0.0044 0.51569 0.00371 0.51673 0.00255 C 0.51765 0.00186 0.51843 0.00047 0.51934 -0.00023 C 0.52012 -0.00092 0.52103 -0.00115 0.52181 -0.00185 C 0.53054 -0.00949 0.52181 -0.00393 0.52924 -0.00764 C 0.53015 -0.0081 0.53093 -0.00902 0.53184 -0.00926 C 0.53588 -0.00949 0.54005 -0.00926 0.54422 -0.00926 " pathEditMode="relative" ptsTypes="AAAAAAAAAAAAAAAAAAAAAAAAAAAAAAAAAAAAAAAAAAAAAAAAAAAAAAAAAA">
                                      <p:cBhvr>
                                        <p:cTn id="14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4.07407E-6 L -0.00169 4.07407E-6 C 0.00716 -0.00116 0.01615 -0.00047 0.02488 -0.00301 C 0.03178 -0.0051 0.03817 -0.01019 0.04494 -0.01343 C 0.04768 -0.01482 0.05054 -0.01528 0.05328 -0.01644 C 0.06161 -0.02014 0.06253 -0.02292 0.07164 -0.02385 C 0.09222 -0.02593 0.13326 -0.02824 0.13326 -0.02824 C 0.13742 -0.02917 0.14172 -0.0301 0.14589 -0.03125 C 0.14693 -0.03149 0.14798 -0.03241 0.14915 -0.03264 C 0.1511 -0.03334 0.15306 -0.03357 0.15501 -0.03426 C 0.15644 -0.03449 0.15774 -0.03565 0.15918 -0.03565 C 0.17272 -0.03658 0.1864 -0.03658 0.20008 -0.03704 C 0.20334 -0.0544 0.20568 -0.06227 0.20164 -0.08449 C 0.20112 -0.08797 0.19773 -0.08635 0.19591 -0.0875 C 0.17663 -0.09815 0.2019 -0.08565 0.17833 -0.09491 C 0.17663 -0.09561 0.17494 -0.09676 0.17338 -0.09792 C 0.1722 -0.09862 0.17116 -0.10024 0.16999 -0.10093 C 0.16673 -0.10232 0.15996 -0.10371 0.15996 -0.10371 C 0.15449 -0.10324 0.14889 -0.10348 0.14329 -0.10232 C 0.14159 -0.10209 0.14003 -0.10024 0.13834 -0.09931 L 0.13495 -0.09792 C 0.13039 -0.09862 0.12388 -0.10093 0.11919 -0.09792 C 0.11815 -0.09723 0.11789 -0.09514 0.11749 -0.09352 C 0.11684 -0.09098 0.11619 -0.08866 0.1158 -0.08612 C 0.11502 -0.08056 0.11476 -0.07269 0.11333 -0.06667 C 0.1115 -0.05926 0.10772 -0.04954 0.10499 -0.04445 C 0.1033 -0.04167 0.10147 -0.03889 0.09991 -0.03565 C 0.09926 -0.03426 0.099 -0.03264 0.09835 -0.03125 C 0.09561 -0.02593 0.09314 -0.02223 0.09001 -0.01783 C 0.0891 -0.0169 0.08832 -0.01598 0.0874 -0.01482 C 0.08506 -0.01574 0.07425 -0.01806 0.06917 -0.02084 C 0.06747 -0.02176 0.06552 -0.02199 0.06409 -0.02385 C 0.05653 -0.03287 0.05875 -0.03149 0.0525 -0.03565 C 0.05002 -0.03727 0.05067 -0.03704 0.04911 -0.03704 " pathEditMode="relative" ptsTypes="AAAAAAAAAAAAAAAAAAAAAAAAAAAAAAAAAA">
                                      <p:cBhvr>
                                        <p:cTn id="16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  <p:bldP spid="18" grpId="0" animBg="1"/>
      <p:bldP spid="19" grpId="0" animBg="1"/>
      <p:bldP spid="22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7FD99FAF-BD1B-47D7-917C-4FA37F1BE3BF}"/>
              </a:ext>
            </a:extLst>
          </p:cNvPr>
          <p:cNvCxnSpPr/>
          <p:nvPr/>
        </p:nvCxnSpPr>
        <p:spPr>
          <a:xfrm>
            <a:off x="2257249" y="1834201"/>
            <a:ext cx="6624736" cy="0"/>
          </a:xfrm>
          <a:prstGeom prst="straightConnector1">
            <a:avLst/>
          </a:prstGeom>
          <a:ln w="28575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F5F4EA33-5CDD-42F5-94DC-FE50DEEB6861}"/>
              </a:ext>
            </a:extLst>
          </p:cNvPr>
          <p:cNvCxnSpPr/>
          <p:nvPr/>
        </p:nvCxnSpPr>
        <p:spPr>
          <a:xfrm>
            <a:off x="2259133" y="2194241"/>
            <a:ext cx="6624736" cy="0"/>
          </a:xfrm>
          <a:prstGeom prst="straightConnector1">
            <a:avLst/>
          </a:prstGeom>
          <a:ln w="28575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BD8E174B-5FD8-42BB-98F9-45EA8A10E080}"/>
              </a:ext>
            </a:extLst>
          </p:cNvPr>
          <p:cNvCxnSpPr/>
          <p:nvPr/>
        </p:nvCxnSpPr>
        <p:spPr>
          <a:xfrm>
            <a:off x="2259133" y="2507199"/>
            <a:ext cx="6624736" cy="0"/>
          </a:xfrm>
          <a:prstGeom prst="straightConnector1">
            <a:avLst/>
          </a:prstGeom>
          <a:ln w="28575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F5A87C72-73E4-4452-B703-FFAA871B1014}"/>
              </a:ext>
            </a:extLst>
          </p:cNvPr>
          <p:cNvCxnSpPr/>
          <p:nvPr/>
        </p:nvCxnSpPr>
        <p:spPr>
          <a:xfrm>
            <a:off x="2257249" y="1513457"/>
            <a:ext cx="6624736" cy="0"/>
          </a:xfrm>
          <a:prstGeom prst="straightConnector1">
            <a:avLst/>
          </a:prstGeom>
          <a:ln w="28575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2B7566-95CD-4407-BC4C-FD228EB7B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028318-EF49-4412-B5B9-83F58D4C4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F5E8ED-81C6-4F55-9038-B9C5C722F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18</a:t>
            </a:fld>
            <a:endParaRPr lang="de-CH" dirty="0"/>
          </a:p>
        </p:txBody>
      </p:sp>
      <p:sp>
        <p:nvSpPr>
          <p:cNvPr id="8" name="Zylinder 7">
            <a:extLst>
              <a:ext uri="{FF2B5EF4-FFF2-40B4-BE49-F238E27FC236}">
                <a16:creationId xmlns:a16="http://schemas.microsoft.com/office/drawing/2014/main" id="{94742898-A0D0-43F8-843C-EF5987D9059E}"/>
              </a:ext>
            </a:extLst>
          </p:cNvPr>
          <p:cNvSpPr/>
          <p:nvPr/>
        </p:nvSpPr>
        <p:spPr>
          <a:xfrm rot="5400000">
            <a:off x="4801157" y="-902711"/>
            <a:ext cx="1594799" cy="5628463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A8DE6CDA-B789-44A2-BA2B-80CDCD704753}"/>
              </a:ext>
            </a:extLst>
          </p:cNvPr>
          <p:cNvSpPr/>
          <p:nvPr/>
        </p:nvSpPr>
        <p:spPr>
          <a:xfrm>
            <a:off x="7966889" y="1114120"/>
            <a:ext cx="504056" cy="1594799"/>
          </a:xfrm>
          <a:prstGeom prst="ellipse">
            <a:avLst/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EA6EB95F-E1F3-45CF-A06F-797A047FAACF}"/>
              </a:ext>
            </a:extLst>
          </p:cNvPr>
          <p:cNvSpPr/>
          <p:nvPr/>
        </p:nvSpPr>
        <p:spPr>
          <a:xfrm>
            <a:off x="7532206" y="2295168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5D849371-8F72-43C4-9344-582B27A87456}"/>
              </a:ext>
            </a:extLst>
          </p:cNvPr>
          <p:cNvSpPr/>
          <p:nvPr/>
        </p:nvSpPr>
        <p:spPr>
          <a:xfrm>
            <a:off x="7565046" y="178911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1FAC22EF-F020-41AF-B985-F97621B794E9}"/>
              </a:ext>
            </a:extLst>
          </p:cNvPr>
          <p:cNvSpPr/>
          <p:nvPr/>
        </p:nvSpPr>
        <p:spPr>
          <a:xfrm>
            <a:off x="7565046" y="1294905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6285B841-3B93-449C-AEBE-908615655D11}"/>
              </a:ext>
            </a:extLst>
          </p:cNvPr>
          <p:cNvCxnSpPr/>
          <p:nvPr/>
        </p:nvCxnSpPr>
        <p:spPr>
          <a:xfrm flipH="1">
            <a:off x="8160760" y="1513457"/>
            <a:ext cx="504056" cy="0"/>
          </a:xfrm>
          <a:prstGeom prst="line">
            <a:avLst/>
          </a:prstGeom>
          <a:ln w="19050" cap="sq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43DF8031-FD6F-45AB-AD67-EFB1739B81D6}"/>
              </a:ext>
            </a:extLst>
          </p:cNvPr>
          <p:cNvCxnSpPr/>
          <p:nvPr/>
        </p:nvCxnSpPr>
        <p:spPr>
          <a:xfrm flipH="1">
            <a:off x="8160760" y="1834201"/>
            <a:ext cx="504056" cy="0"/>
          </a:xfrm>
          <a:prstGeom prst="line">
            <a:avLst/>
          </a:prstGeom>
          <a:ln w="19050" cap="sq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386D61F6-581F-4451-88C7-A5524F83D7AC}"/>
              </a:ext>
            </a:extLst>
          </p:cNvPr>
          <p:cNvCxnSpPr/>
          <p:nvPr/>
        </p:nvCxnSpPr>
        <p:spPr>
          <a:xfrm flipH="1">
            <a:off x="8213966" y="2512226"/>
            <a:ext cx="504056" cy="0"/>
          </a:xfrm>
          <a:prstGeom prst="line">
            <a:avLst/>
          </a:prstGeom>
          <a:ln w="19050" cap="sq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174681ED-C3A6-4E19-952E-9DA3DE0A0EF4}"/>
              </a:ext>
            </a:extLst>
          </p:cNvPr>
          <p:cNvCxnSpPr/>
          <p:nvPr/>
        </p:nvCxnSpPr>
        <p:spPr>
          <a:xfrm flipH="1">
            <a:off x="8160760" y="2194241"/>
            <a:ext cx="504056" cy="0"/>
          </a:xfrm>
          <a:prstGeom prst="line">
            <a:avLst/>
          </a:prstGeom>
          <a:ln w="19050" cap="sq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3FCD81D-6BC7-431B-94AE-4528B00714CF}"/>
              </a:ext>
            </a:extLst>
          </p:cNvPr>
          <p:cNvCxnSpPr/>
          <p:nvPr/>
        </p:nvCxnSpPr>
        <p:spPr>
          <a:xfrm flipV="1">
            <a:off x="7755159" y="1373979"/>
            <a:ext cx="295863" cy="14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B5690C41-8284-48CB-BA53-5E116169790A}"/>
              </a:ext>
            </a:extLst>
          </p:cNvPr>
          <p:cNvCxnSpPr/>
          <p:nvPr/>
        </p:nvCxnSpPr>
        <p:spPr>
          <a:xfrm flipV="1">
            <a:off x="7759959" y="1902045"/>
            <a:ext cx="295863" cy="14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D3EC05F-15AF-46A7-A202-CD8CE10DB436}"/>
              </a:ext>
            </a:extLst>
          </p:cNvPr>
          <p:cNvCxnSpPr/>
          <p:nvPr/>
        </p:nvCxnSpPr>
        <p:spPr>
          <a:xfrm flipV="1">
            <a:off x="7714827" y="2392655"/>
            <a:ext cx="295863" cy="14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Ellipse 58">
            <a:extLst>
              <a:ext uri="{FF2B5EF4-FFF2-40B4-BE49-F238E27FC236}">
                <a16:creationId xmlns:a16="http://schemas.microsoft.com/office/drawing/2014/main" id="{F94FE5BA-4C46-4611-A86F-DC9AA3C3D176}"/>
              </a:ext>
            </a:extLst>
          </p:cNvPr>
          <p:cNvSpPr/>
          <p:nvPr/>
        </p:nvSpPr>
        <p:spPr>
          <a:xfrm>
            <a:off x="6868862" y="2295168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99C6E738-B8A6-4FA9-9EBB-CEE69767FD04}"/>
              </a:ext>
            </a:extLst>
          </p:cNvPr>
          <p:cNvSpPr/>
          <p:nvPr/>
        </p:nvSpPr>
        <p:spPr>
          <a:xfrm>
            <a:off x="6901702" y="178911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F217A374-69BB-4654-9872-C0BDC9ABACCF}"/>
              </a:ext>
            </a:extLst>
          </p:cNvPr>
          <p:cNvSpPr/>
          <p:nvPr/>
        </p:nvSpPr>
        <p:spPr>
          <a:xfrm>
            <a:off x="6901702" y="1294905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A70A097A-9728-44B2-846D-63BEB93FB432}"/>
              </a:ext>
            </a:extLst>
          </p:cNvPr>
          <p:cNvCxnSpPr/>
          <p:nvPr/>
        </p:nvCxnSpPr>
        <p:spPr>
          <a:xfrm flipV="1">
            <a:off x="7091815" y="1373979"/>
            <a:ext cx="295863" cy="14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288AF532-F2D0-4042-AC24-2F6C276727B8}"/>
              </a:ext>
            </a:extLst>
          </p:cNvPr>
          <p:cNvCxnSpPr/>
          <p:nvPr/>
        </p:nvCxnSpPr>
        <p:spPr>
          <a:xfrm flipV="1">
            <a:off x="7096615" y="1902045"/>
            <a:ext cx="295863" cy="14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2C81F9F4-FB35-4A98-A3CD-45929B935641}"/>
              </a:ext>
            </a:extLst>
          </p:cNvPr>
          <p:cNvCxnSpPr/>
          <p:nvPr/>
        </p:nvCxnSpPr>
        <p:spPr>
          <a:xfrm flipV="1">
            <a:off x="7051483" y="2392655"/>
            <a:ext cx="295863" cy="14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lipse 64">
            <a:extLst>
              <a:ext uri="{FF2B5EF4-FFF2-40B4-BE49-F238E27FC236}">
                <a16:creationId xmlns:a16="http://schemas.microsoft.com/office/drawing/2014/main" id="{30E770E7-552D-40CC-B9B1-CBE63189CC4D}"/>
              </a:ext>
            </a:extLst>
          </p:cNvPr>
          <p:cNvSpPr/>
          <p:nvPr/>
        </p:nvSpPr>
        <p:spPr>
          <a:xfrm>
            <a:off x="6147418" y="2305479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C91F20B0-A97A-49A1-857A-3294001F6F93}"/>
              </a:ext>
            </a:extLst>
          </p:cNvPr>
          <p:cNvSpPr/>
          <p:nvPr/>
        </p:nvSpPr>
        <p:spPr>
          <a:xfrm>
            <a:off x="6180258" y="1799427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ABAAAA4D-B479-4615-8148-C3A4E8DB5293}"/>
              </a:ext>
            </a:extLst>
          </p:cNvPr>
          <p:cNvSpPr/>
          <p:nvPr/>
        </p:nvSpPr>
        <p:spPr>
          <a:xfrm>
            <a:off x="6180258" y="130521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1EBE67B0-9F1C-47A1-8711-EDD65117A4AD}"/>
              </a:ext>
            </a:extLst>
          </p:cNvPr>
          <p:cNvCxnSpPr/>
          <p:nvPr/>
        </p:nvCxnSpPr>
        <p:spPr>
          <a:xfrm flipV="1">
            <a:off x="6370371" y="1384290"/>
            <a:ext cx="295863" cy="14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17444DD8-044C-4122-9FFE-C81FB105FD4F}"/>
              </a:ext>
            </a:extLst>
          </p:cNvPr>
          <p:cNvCxnSpPr/>
          <p:nvPr/>
        </p:nvCxnSpPr>
        <p:spPr>
          <a:xfrm flipV="1">
            <a:off x="6375171" y="1912356"/>
            <a:ext cx="295863" cy="14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E9811043-D46E-4CF6-8427-FB3993421159}"/>
              </a:ext>
            </a:extLst>
          </p:cNvPr>
          <p:cNvCxnSpPr/>
          <p:nvPr/>
        </p:nvCxnSpPr>
        <p:spPr>
          <a:xfrm flipV="1">
            <a:off x="6330039" y="2402966"/>
            <a:ext cx="295863" cy="14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2452FFFF-E6EF-414E-BC30-90D82A9E5412}"/>
              </a:ext>
            </a:extLst>
          </p:cNvPr>
          <p:cNvSpPr/>
          <p:nvPr/>
        </p:nvSpPr>
        <p:spPr>
          <a:xfrm>
            <a:off x="5378876" y="2280248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9A33C24D-1B63-41B3-AB67-9F4901093187}"/>
              </a:ext>
            </a:extLst>
          </p:cNvPr>
          <p:cNvSpPr/>
          <p:nvPr/>
        </p:nvSpPr>
        <p:spPr>
          <a:xfrm>
            <a:off x="5411716" y="177419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BC2436B1-314F-4500-93BF-93EA9A517D75}"/>
              </a:ext>
            </a:extLst>
          </p:cNvPr>
          <p:cNvSpPr/>
          <p:nvPr/>
        </p:nvSpPr>
        <p:spPr>
          <a:xfrm>
            <a:off x="5411716" y="1279985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56BAF8F9-C24A-4E3C-BDB2-25E79916007A}"/>
              </a:ext>
            </a:extLst>
          </p:cNvPr>
          <p:cNvCxnSpPr/>
          <p:nvPr/>
        </p:nvCxnSpPr>
        <p:spPr>
          <a:xfrm flipV="1">
            <a:off x="5601829" y="1359059"/>
            <a:ext cx="295863" cy="14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9F61196C-9FB1-45AB-A698-78EA50FB6C36}"/>
              </a:ext>
            </a:extLst>
          </p:cNvPr>
          <p:cNvCxnSpPr/>
          <p:nvPr/>
        </p:nvCxnSpPr>
        <p:spPr>
          <a:xfrm flipV="1">
            <a:off x="5606629" y="1887125"/>
            <a:ext cx="295863" cy="14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B02FB1F1-53D1-4D72-BD3D-02C33AD4C129}"/>
              </a:ext>
            </a:extLst>
          </p:cNvPr>
          <p:cNvCxnSpPr/>
          <p:nvPr/>
        </p:nvCxnSpPr>
        <p:spPr>
          <a:xfrm flipV="1">
            <a:off x="5561497" y="2377735"/>
            <a:ext cx="295863" cy="14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Ellipse 76">
            <a:extLst>
              <a:ext uri="{FF2B5EF4-FFF2-40B4-BE49-F238E27FC236}">
                <a16:creationId xmlns:a16="http://schemas.microsoft.com/office/drawing/2014/main" id="{9A9CE8BF-FB55-4726-9E88-50BFC87F51DE}"/>
              </a:ext>
            </a:extLst>
          </p:cNvPr>
          <p:cNvSpPr/>
          <p:nvPr/>
        </p:nvSpPr>
        <p:spPr>
          <a:xfrm>
            <a:off x="4555198" y="2279651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44B55FAD-FDA2-477C-A318-CCEF31B7C757}"/>
              </a:ext>
            </a:extLst>
          </p:cNvPr>
          <p:cNvSpPr/>
          <p:nvPr/>
        </p:nvSpPr>
        <p:spPr>
          <a:xfrm>
            <a:off x="4588038" y="1773599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A6B61A87-98B9-43E0-AACD-C0A80E94977E}"/>
              </a:ext>
            </a:extLst>
          </p:cNvPr>
          <p:cNvSpPr/>
          <p:nvPr/>
        </p:nvSpPr>
        <p:spPr>
          <a:xfrm>
            <a:off x="4588038" y="1279388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E073922C-3A3B-421F-AD09-6667819A7A23}"/>
              </a:ext>
            </a:extLst>
          </p:cNvPr>
          <p:cNvCxnSpPr/>
          <p:nvPr/>
        </p:nvCxnSpPr>
        <p:spPr>
          <a:xfrm flipV="1">
            <a:off x="4778151" y="1358462"/>
            <a:ext cx="295863" cy="14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9B60529E-F2D6-4058-A600-73AC8C5018A9}"/>
              </a:ext>
            </a:extLst>
          </p:cNvPr>
          <p:cNvCxnSpPr/>
          <p:nvPr/>
        </p:nvCxnSpPr>
        <p:spPr>
          <a:xfrm flipV="1">
            <a:off x="4782951" y="1886528"/>
            <a:ext cx="295863" cy="14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836341C6-9677-401F-87C0-4137BAB31512}"/>
              </a:ext>
            </a:extLst>
          </p:cNvPr>
          <p:cNvCxnSpPr/>
          <p:nvPr/>
        </p:nvCxnSpPr>
        <p:spPr>
          <a:xfrm flipV="1">
            <a:off x="4737819" y="2377138"/>
            <a:ext cx="295863" cy="14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Ellipse 82">
            <a:extLst>
              <a:ext uri="{FF2B5EF4-FFF2-40B4-BE49-F238E27FC236}">
                <a16:creationId xmlns:a16="http://schemas.microsoft.com/office/drawing/2014/main" id="{32341DFE-EE31-4575-990B-38D56521FEE5}"/>
              </a:ext>
            </a:extLst>
          </p:cNvPr>
          <p:cNvSpPr/>
          <p:nvPr/>
        </p:nvSpPr>
        <p:spPr>
          <a:xfrm>
            <a:off x="3882669" y="2295168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4E8EFCEA-31A5-45AA-8F96-5E1A80321CAE}"/>
              </a:ext>
            </a:extLst>
          </p:cNvPr>
          <p:cNvSpPr/>
          <p:nvPr/>
        </p:nvSpPr>
        <p:spPr>
          <a:xfrm>
            <a:off x="3915509" y="178911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9D48AEA2-B710-40DE-AD27-7AFEDFB47F2B}"/>
              </a:ext>
            </a:extLst>
          </p:cNvPr>
          <p:cNvSpPr/>
          <p:nvPr/>
        </p:nvSpPr>
        <p:spPr>
          <a:xfrm>
            <a:off x="3915509" y="1294905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16CC13DE-4605-4776-9F5E-B071DBEE0395}"/>
              </a:ext>
            </a:extLst>
          </p:cNvPr>
          <p:cNvCxnSpPr/>
          <p:nvPr/>
        </p:nvCxnSpPr>
        <p:spPr>
          <a:xfrm flipV="1">
            <a:off x="4105622" y="1373979"/>
            <a:ext cx="295863" cy="14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4105ED80-C419-4CA6-BB65-386C8C69B77E}"/>
              </a:ext>
            </a:extLst>
          </p:cNvPr>
          <p:cNvCxnSpPr/>
          <p:nvPr/>
        </p:nvCxnSpPr>
        <p:spPr>
          <a:xfrm flipV="1">
            <a:off x="4110422" y="1902045"/>
            <a:ext cx="295863" cy="14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E9A38FCA-479F-421B-A936-28560959D2B0}"/>
              </a:ext>
            </a:extLst>
          </p:cNvPr>
          <p:cNvCxnSpPr/>
          <p:nvPr/>
        </p:nvCxnSpPr>
        <p:spPr>
          <a:xfrm flipV="1">
            <a:off x="4065290" y="2392655"/>
            <a:ext cx="295863" cy="14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Ellipse 88">
            <a:extLst>
              <a:ext uri="{FF2B5EF4-FFF2-40B4-BE49-F238E27FC236}">
                <a16:creationId xmlns:a16="http://schemas.microsoft.com/office/drawing/2014/main" id="{1C1796E4-E1BD-4FAE-AC54-52019D040370}"/>
              </a:ext>
            </a:extLst>
          </p:cNvPr>
          <p:cNvSpPr/>
          <p:nvPr/>
        </p:nvSpPr>
        <p:spPr>
          <a:xfrm>
            <a:off x="3183001" y="2295168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9621648B-9805-4719-9737-DF584166B822}"/>
              </a:ext>
            </a:extLst>
          </p:cNvPr>
          <p:cNvSpPr/>
          <p:nvPr/>
        </p:nvSpPr>
        <p:spPr>
          <a:xfrm>
            <a:off x="3215841" y="1789116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EAB4BA65-3273-4E0A-A9B5-2A1B05ABD501}"/>
              </a:ext>
            </a:extLst>
          </p:cNvPr>
          <p:cNvSpPr/>
          <p:nvPr/>
        </p:nvSpPr>
        <p:spPr>
          <a:xfrm>
            <a:off x="3215841" y="1294905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0A02D740-B877-46F3-B4C5-8FC1F37A5FC9}"/>
              </a:ext>
            </a:extLst>
          </p:cNvPr>
          <p:cNvCxnSpPr/>
          <p:nvPr/>
        </p:nvCxnSpPr>
        <p:spPr>
          <a:xfrm flipV="1">
            <a:off x="3405954" y="1373979"/>
            <a:ext cx="295863" cy="14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B9699470-E347-4737-8C10-EFFA050566CA}"/>
              </a:ext>
            </a:extLst>
          </p:cNvPr>
          <p:cNvCxnSpPr/>
          <p:nvPr/>
        </p:nvCxnSpPr>
        <p:spPr>
          <a:xfrm flipV="1">
            <a:off x="3410754" y="1902045"/>
            <a:ext cx="295863" cy="14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4164BFDB-2001-40AE-9475-36CBA7ED0451}"/>
              </a:ext>
            </a:extLst>
          </p:cNvPr>
          <p:cNvCxnSpPr/>
          <p:nvPr/>
        </p:nvCxnSpPr>
        <p:spPr>
          <a:xfrm flipV="1">
            <a:off x="3365622" y="2392655"/>
            <a:ext cx="295863" cy="1494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feld 94">
            <a:extLst>
              <a:ext uri="{FF2B5EF4-FFF2-40B4-BE49-F238E27FC236}">
                <a16:creationId xmlns:a16="http://schemas.microsoft.com/office/drawing/2014/main" id="{5F74CD71-02C8-4DEA-97AB-0F7D813EA86C}"/>
              </a:ext>
            </a:extLst>
          </p:cNvPr>
          <p:cNvSpPr txBox="1"/>
          <p:nvPr/>
        </p:nvSpPr>
        <p:spPr>
          <a:xfrm>
            <a:off x="846028" y="2968778"/>
            <a:ext cx="10495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Fliesst ein E-Feld durch ein Metall mit Elektronen, so verspüren diese eine Kraft und bewegen sich in</a:t>
            </a:r>
          </a:p>
          <a:p>
            <a:r>
              <a:rPr lang="de-CH" dirty="0"/>
              <a:t>Richtung des E-Feldes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38CC101B-57A6-42F9-94FC-7D8C80F0D98C}"/>
                  </a:ext>
                </a:extLst>
              </p:cNvPr>
              <p:cNvSpPr txBox="1"/>
              <p:nvPr/>
            </p:nvSpPr>
            <p:spPr>
              <a:xfrm>
                <a:off x="5749760" y="3969139"/>
                <a:ext cx="91101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38CC101B-57A6-42F9-94FC-7D8C80F0D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760" y="3969139"/>
                <a:ext cx="911019" cy="310598"/>
              </a:xfrm>
              <a:prstGeom prst="rect">
                <a:avLst/>
              </a:prstGeom>
              <a:blipFill>
                <a:blip r:embed="rId2"/>
                <a:stretch>
                  <a:fillRect l="-7333" t="-41176" r="-4000" b="-2941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87B6D99A-F1CE-4F07-AA7B-7EF93A7EB335}"/>
              </a:ext>
            </a:extLst>
          </p:cNvPr>
          <p:cNvCxnSpPr>
            <a:cxnSpLocks/>
            <a:stCxn id="99" idx="0"/>
            <a:endCxn id="96" idx="2"/>
          </p:cNvCxnSpPr>
          <p:nvPr/>
        </p:nvCxnSpPr>
        <p:spPr>
          <a:xfrm flipV="1">
            <a:off x="6192764" y="4279737"/>
            <a:ext cx="12506" cy="206562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feld 98">
            <a:extLst>
              <a:ext uri="{FF2B5EF4-FFF2-40B4-BE49-F238E27FC236}">
                <a16:creationId xmlns:a16="http://schemas.microsoft.com/office/drawing/2014/main" id="{13F98810-1121-44F7-8826-FC3440D57684}"/>
              </a:ext>
            </a:extLst>
          </p:cNvPr>
          <p:cNvSpPr txBox="1"/>
          <p:nvPr/>
        </p:nvSpPr>
        <p:spPr>
          <a:xfrm>
            <a:off x="4920621" y="4486299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Abhängig vom Material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hteck 100">
                <a:extLst>
                  <a:ext uri="{FF2B5EF4-FFF2-40B4-BE49-F238E27FC236}">
                    <a16:creationId xmlns:a16="http://schemas.microsoft.com/office/drawing/2014/main" id="{84A7C689-65EF-4A83-BAF3-33EF6EFE0856}"/>
                  </a:ext>
                </a:extLst>
              </p:cNvPr>
              <p:cNvSpPr/>
              <p:nvPr/>
            </p:nvSpPr>
            <p:spPr>
              <a:xfrm>
                <a:off x="3937329" y="5115878"/>
                <a:ext cx="2963568" cy="949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solidFill>
                            <a:srgbClr val="72791C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e>
                      </m:nary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de-CH" b="0" i="1" smtClean="0">
                              <a:solidFill>
                                <a:srgbClr val="AC83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b="0" i="1" smtClean="0">
                              <a:solidFill>
                                <a:srgbClr val="AC83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de-CH" b="0" i="0" smtClean="0">
                          <a:solidFill>
                            <a:srgbClr val="AC83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CH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de-CH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de-CH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de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01" name="Rechteck 100">
                <a:extLst>
                  <a:ext uri="{FF2B5EF4-FFF2-40B4-BE49-F238E27FC236}">
                    <a16:creationId xmlns:a16="http://schemas.microsoft.com/office/drawing/2014/main" id="{84A7C689-65EF-4A83-BAF3-33EF6EFE0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329" y="5115878"/>
                <a:ext cx="2963568" cy="949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1830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9" grpId="0"/>
      <p:bldP spid="10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0344A4-06F6-488F-B5D8-EC295427B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1954"/>
            <a:ext cx="11537950" cy="1013969"/>
          </a:xfrm>
        </p:spPr>
        <p:txBody>
          <a:bodyPr/>
          <a:lstStyle/>
          <a:p>
            <a:r>
              <a:rPr lang="de-CH" dirty="0"/>
              <a:t>Widerstand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71BA241-E28E-435C-BF34-806D4616E2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4520FD-E275-43A1-B21D-4878E8F6B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868EF1-30F0-417B-9546-66E9662D1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D36AAA-3E30-49AA-914A-2721FE3D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19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3A74D8A-CE0C-48C8-92CF-21662878F381}"/>
                  </a:ext>
                </a:extLst>
              </p:cNvPr>
              <p:cNvSpPr txBox="1"/>
              <p:nvPr/>
            </p:nvSpPr>
            <p:spPr>
              <a:xfrm>
                <a:off x="2199025" y="1700808"/>
                <a:ext cx="2187522" cy="905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CH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  <m:e>
                              <m:acc>
                                <m:accPr>
                                  <m:chr m:val="⃗"/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nary>
                            <m:naryPr>
                              <m:chr m:val="∬"/>
                              <m:limLoc m:val="undOvr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  <m:acc>
                                <m:accPr>
                                  <m:chr m:val="⃗"/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nary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3A74D8A-CE0C-48C8-92CF-21662878F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025" y="1700808"/>
                <a:ext cx="2187522" cy="9056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FF866281-002D-4DA9-A4C3-DA979E5D6447}"/>
                  </a:ext>
                </a:extLst>
              </p:cNvPr>
              <p:cNvSpPr/>
              <p:nvPr/>
            </p:nvSpPr>
            <p:spPr>
              <a:xfrm>
                <a:off x="2161579" y="4359643"/>
                <a:ext cx="227543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𝜅</m:t>
                          </m:r>
                        </m:den>
                      </m:f>
                      <m:r>
                        <a:rPr lang="de-CH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FF866281-002D-4DA9-A4C3-DA979E5D6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579" y="4359643"/>
                <a:ext cx="2275430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6D781016-DBA0-4C01-B497-A7C4D75F6910}"/>
              </a:ext>
            </a:extLst>
          </p:cNvPr>
          <p:cNvSpPr txBox="1"/>
          <p:nvPr/>
        </p:nvSpPr>
        <p:spPr>
          <a:xfrm>
            <a:off x="727692" y="3169318"/>
            <a:ext cx="515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E Feld Konstant, Weg parallel, Fläche Senkrecht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CD602DC-FB22-4E3C-B6BA-CCD6CB79AB45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3292786" y="2606505"/>
            <a:ext cx="13016" cy="562813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7C7EA44B-5E61-45EB-9545-B037EBBAFDFC}"/>
              </a:ext>
            </a:extLst>
          </p:cNvPr>
          <p:cNvCxnSpPr>
            <a:stCxn id="10" idx="2"/>
            <a:endCxn id="9" idx="0"/>
          </p:cNvCxnSpPr>
          <p:nvPr/>
        </p:nvCxnSpPr>
        <p:spPr>
          <a:xfrm flipH="1">
            <a:off x="3299294" y="3538650"/>
            <a:ext cx="6508" cy="820993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FFCFF6F3-1D46-45F8-A330-FAF29F269AB7}"/>
              </a:ext>
            </a:extLst>
          </p:cNvPr>
          <p:cNvSpPr/>
          <p:nvPr/>
        </p:nvSpPr>
        <p:spPr>
          <a:xfrm>
            <a:off x="3783201" y="4359643"/>
            <a:ext cx="660316" cy="666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46C2D08-5274-467E-A70A-D30490912AFD}"/>
              </a:ext>
            </a:extLst>
          </p:cNvPr>
          <p:cNvSpPr/>
          <p:nvPr/>
        </p:nvSpPr>
        <p:spPr>
          <a:xfrm>
            <a:off x="2179122" y="4349684"/>
            <a:ext cx="530703" cy="666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0694648-5A91-4ACE-9C5A-5D9E84C30157}"/>
              </a:ext>
            </a:extLst>
          </p:cNvPr>
          <p:cNvCxnSpPr/>
          <p:nvPr/>
        </p:nvCxnSpPr>
        <p:spPr>
          <a:xfrm>
            <a:off x="3927217" y="4148116"/>
            <a:ext cx="0" cy="36004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FA061BCC-068B-44BE-B289-C5C36C2B0DFA}"/>
                  </a:ext>
                </a:extLst>
              </p:cNvPr>
              <p:cNvSpPr txBox="1"/>
              <p:nvPr/>
            </p:nvSpPr>
            <p:spPr>
              <a:xfrm>
                <a:off x="3787095" y="3688946"/>
                <a:ext cx="67268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den>
                      </m:f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FA061BCC-068B-44BE-B289-C5C36C2B0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095" y="3688946"/>
                <a:ext cx="672685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99010AD4-2FE0-473C-9DC1-23FC923365BC}"/>
              </a:ext>
            </a:extLst>
          </p:cNvPr>
          <p:cNvCxnSpPr>
            <a:cxnSpLocks/>
          </p:cNvCxnSpPr>
          <p:nvPr/>
        </p:nvCxnSpPr>
        <p:spPr>
          <a:xfrm>
            <a:off x="6781666" y="4209345"/>
            <a:ext cx="38972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0B28A768-594F-463B-AE4B-B86321FDD100}"/>
              </a:ext>
            </a:extLst>
          </p:cNvPr>
          <p:cNvCxnSpPr>
            <a:cxnSpLocks/>
          </p:cNvCxnSpPr>
          <p:nvPr/>
        </p:nvCxnSpPr>
        <p:spPr>
          <a:xfrm>
            <a:off x="7113251" y="4209345"/>
            <a:ext cx="22011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15AE4FD-150D-46AA-A675-9ECB3FB2EE0E}"/>
              </a:ext>
            </a:extLst>
          </p:cNvPr>
          <p:cNvCxnSpPr>
            <a:cxnSpLocks/>
          </p:cNvCxnSpPr>
          <p:nvPr/>
        </p:nvCxnSpPr>
        <p:spPr>
          <a:xfrm flipV="1">
            <a:off x="9314436" y="3933409"/>
            <a:ext cx="0" cy="2759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108829D-5DB5-46B3-8107-0314CCBC9FDF}"/>
              </a:ext>
            </a:extLst>
          </p:cNvPr>
          <p:cNvCxnSpPr>
            <a:cxnSpLocks/>
          </p:cNvCxnSpPr>
          <p:nvPr/>
        </p:nvCxnSpPr>
        <p:spPr>
          <a:xfrm flipV="1">
            <a:off x="6781665" y="1707210"/>
            <a:ext cx="2532771" cy="67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DB66D7CC-72AB-4115-A1AB-DBE15EC02432}"/>
              </a:ext>
            </a:extLst>
          </p:cNvPr>
          <p:cNvCxnSpPr>
            <a:cxnSpLocks/>
          </p:cNvCxnSpPr>
          <p:nvPr/>
        </p:nvCxnSpPr>
        <p:spPr>
          <a:xfrm flipV="1">
            <a:off x="9314436" y="1713981"/>
            <a:ext cx="0" cy="24953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59833FFC-2A45-4AA1-94A0-0243A7DD30FF}"/>
              </a:ext>
            </a:extLst>
          </p:cNvPr>
          <p:cNvSpPr/>
          <p:nvPr/>
        </p:nvSpPr>
        <p:spPr>
          <a:xfrm>
            <a:off x="9102257" y="2297641"/>
            <a:ext cx="424357" cy="12744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C426768B-B313-4C07-90E1-710F2DB4DA74}"/>
                  </a:ext>
                </a:extLst>
              </p:cNvPr>
              <p:cNvSpPr/>
              <p:nvPr/>
            </p:nvSpPr>
            <p:spPr>
              <a:xfrm>
                <a:off x="9235798" y="2750210"/>
                <a:ext cx="9822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C426768B-B313-4C07-90E1-710F2DB4D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5798" y="2750210"/>
                <a:ext cx="98228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1A14AE2B-7528-4CC2-A10D-20F3B7A23899}"/>
              </a:ext>
            </a:extLst>
          </p:cNvPr>
          <p:cNvCxnSpPr/>
          <p:nvPr/>
        </p:nvCxnSpPr>
        <p:spPr>
          <a:xfrm>
            <a:off x="8901931" y="2071786"/>
            <a:ext cx="0" cy="1779753"/>
          </a:xfrm>
          <a:prstGeom prst="straightConnector1">
            <a:avLst/>
          </a:prstGeom>
          <a:ln w="28575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F53B51AC-80CF-4C7B-9E56-9DD6A5B2640B}"/>
                  </a:ext>
                </a:extLst>
              </p:cNvPr>
              <p:cNvSpPr txBox="1"/>
              <p:nvPr/>
            </p:nvSpPr>
            <p:spPr>
              <a:xfrm>
                <a:off x="8621673" y="2789214"/>
                <a:ext cx="2273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e-CH" dirty="0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F53B51AC-80CF-4C7B-9E56-9DD6A5B26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673" y="2789214"/>
                <a:ext cx="227305" cy="276999"/>
              </a:xfrm>
              <a:prstGeom prst="rect">
                <a:avLst/>
              </a:prstGeom>
              <a:blipFill>
                <a:blip r:embed="rId6"/>
                <a:stretch>
                  <a:fillRect l="-21053" r="-18421" b="-8889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0811F96C-66E4-4BE4-A1B0-BB46DE6C731F}"/>
                  </a:ext>
                </a:extLst>
              </p:cNvPr>
              <p:cNvSpPr/>
              <p:nvPr/>
            </p:nvSpPr>
            <p:spPr>
              <a:xfrm>
                <a:off x="9017248" y="1703051"/>
                <a:ext cx="98228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0811F96C-66E4-4BE4-A1B0-BB46DE6C7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248" y="1703051"/>
                <a:ext cx="98228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8AA8AA44-7C4C-4F86-8B0E-EFD1D5E99877}"/>
              </a:ext>
            </a:extLst>
          </p:cNvPr>
          <p:cNvCxnSpPr>
            <a:endCxn id="29" idx="0"/>
          </p:cNvCxnSpPr>
          <p:nvPr/>
        </p:nvCxnSpPr>
        <p:spPr>
          <a:xfrm>
            <a:off x="9314436" y="2071786"/>
            <a:ext cx="0" cy="225855"/>
          </a:xfrm>
          <a:prstGeom prst="straightConnector1">
            <a:avLst/>
          </a:prstGeom>
          <a:ln w="28575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7C5645D-EA43-44ED-A615-BAD278B494AE}"/>
              </a:ext>
            </a:extLst>
          </p:cNvPr>
          <p:cNvCxnSpPr/>
          <p:nvPr/>
        </p:nvCxnSpPr>
        <p:spPr>
          <a:xfrm>
            <a:off x="9301992" y="3800475"/>
            <a:ext cx="0" cy="225855"/>
          </a:xfrm>
          <a:prstGeom prst="straightConnector1">
            <a:avLst/>
          </a:prstGeom>
          <a:ln w="28575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8498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8" grpId="0" animBg="1"/>
      <p:bldP spid="19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F0C5D-FA8B-4D70-8F8C-3580C3BA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Ladungsdichten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83CC82-9E3C-432C-AC80-3FC2605DB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0D831-9B24-476B-BD95-03A1B9D4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2623FA-3E4D-4C84-84B9-DACA7113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F5403E-D882-4E91-9B92-9AC50C28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F0855F58-174D-49F7-B724-1CE86ED0B04D}"/>
                  </a:ext>
                </a:extLst>
              </p:cNvPr>
              <p:cNvSpPr txBox="1"/>
              <p:nvPr/>
            </p:nvSpPr>
            <p:spPr>
              <a:xfrm>
                <a:off x="404986" y="1293556"/>
                <a:ext cx="11456813" cy="3914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/>
                  <a:t>Wie viel Ladung befindet sich pro: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dirty="0"/>
                  <a:t>Länge </a:t>
                </a:r>
                <a:br>
                  <a:rPr lang="de-CH" dirty="0"/>
                </a:br>
                <a:r>
                  <a:rPr lang="de-CH" dirty="0"/>
                  <a:t>			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𝑑𝑄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𝑑𝑙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)⋅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limLow>
                      <m:limLow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groupChr>
                      </m:e>
                      <m:li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𝑘𝑜𝑛𝑠𝑡𝑎𝑛𝑡</m:t>
                        </m:r>
                      </m:lim>
                    </m:limLow>
                    <m:r>
                      <a:rPr lang="de-CH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de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dirty="0"/>
                  <a:t>Fläche </a:t>
                </a:r>
                <a:br>
                  <a:rPr lang="de-CH" dirty="0"/>
                </a:br>
                <a:r>
                  <a:rPr lang="de-CH" dirty="0"/>
                  <a:t>			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i="1">
                            <a:latin typeface="Cambria Math" panose="02040503050406030204" pitchFamily="18" charset="0"/>
                          </a:rPr>
                          <m:t>𝑑𝑄</m:t>
                        </m:r>
                      </m:num>
                      <m:den>
                        <m:r>
                          <a:rPr lang="de-CH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𝑥𝑑𝑦</m:t>
                        </m:r>
                      </m:den>
                    </m:f>
                    <m:r>
                      <a:rPr lang="de-CH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supHide m:val="on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𝑑𝑥𝑑𝑦</m:t>
                        </m:r>
                      </m:e>
                    </m:nary>
                    <m:limLow>
                      <m:limLow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groupChr>
                      </m:e>
                      <m:li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𝑘𝑜𝑛𝑠𝑡𝑎𝑛𝑡</m:t>
                        </m:r>
                      </m:lim>
                    </m:limLow>
                    <m:r>
                      <a:rPr lang="de-CH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dirty="0"/>
                  <a:t>Volumen </a:t>
                </a:r>
                <a:br>
                  <a:rPr lang="de-CH" dirty="0"/>
                </a:br>
                <a:r>
                  <a:rPr lang="de-CH" dirty="0"/>
                  <a:t>			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i="1">
                            <a:latin typeface="Cambria Math" panose="02040503050406030204" pitchFamily="18" charset="0"/>
                          </a:rPr>
                          <m:t>𝑑𝑄</m:t>
                        </m:r>
                      </m:num>
                      <m:den>
                        <m:r>
                          <a:rPr lang="de-CH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𝑥𝑑𝑦𝑑𝑧</m:t>
                        </m:r>
                      </m:den>
                    </m:f>
                    <m:r>
                      <a:rPr lang="de-CH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supHide m:val="on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𝑑𝑥𝑑𝑦𝑑𝑧</m:t>
                        </m:r>
                      </m:e>
                    </m:nary>
                    <m:limLow>
                      <m:limLow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groupChr>
                      </m:e>
                      <m:li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𝑘𝑜𝑛𝑠𝑡𝑎𝑛𝑡</m:t>
                        </m:r>
                      </m:lim>
                    </m:limLow>
                    <m:r>
                      <a:rPr lang="de-CH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de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F0855F58-174D-49F7-B724-1CE86ED0B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86" y="1293556"/>
                <a:ext cx="11456813" cy="3914918"/>
              </a:xfrm>
              <a:prstGeom prst="rect">
                <a:avLst/>
              </a:prstGeom>
              <a:blipFill>
                <a:blip r:embed="rId2"/>
                <a:stretch>
                  <a:fillRect l="-426" t="-779" b="-85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723D5138-324A-44E2-A445-2A48DCD79912}"/>
              </a:ext>
            </a:extLst>
          </p:cNvPr>
          <p:cNvSpPr/>
          <p:nvPr/>
        </p:nvSpPr>
        <p:spPr>
          <a:xfrm>
            <a:off x="3213299" y="1844824"/>
            <a:ext cx="4392488" cy="648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85FDC90-A7C8-4612-86C5-2731E8F8BFD8}"/>
              </a:ext>
            </a:extLst>
          </p:cNvPr>
          <p:cNvSpPr/>
          <p:nvPr/>
        </p:nvSpPr>
        <p:spPr>
          <a:xfrm>
            <a:off x="3216389" y="2922540"/>
            <a:ext cx="5469518" cy="648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EFFC538-9C01-4FF2-8F08-CCCE8396B8F7}"/>
              </a:ext>
            </a:extLst>
          </p:cNvPr>
          <p:cNvSpPr/>
          <p:nvPr/>
        </p:nvSpPr>
        <p:spPr>
          <a:xfrm>
            <a:off x="3145059" y="4272085"/>
            <a:ext cx="6404944" cy="648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72477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261E7AD0-A430-4910-9288-E18883D3FC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9EBC4E-FE74-4686-856B-8DE43F1CA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4A6F02-0527-4AD9-AF29-7725C96F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7E1AE7-FA6A-4FED-962B-A0F501D2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20</a:t>
            </a:fld>
            <a:endParaRPr lang="de-CH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E3C58005-7B67-4ACA-BDF4-36C1E80672CA}"/>
              </a:ext>
            </a:extLst>
          </p:cNvPr>
          <p:cNvSpPr txBox="1">
            <a:spLocks/>
          </p:cNvSpPr>
          <p:nvPr/>
        </p:nvSpPr>
        <p:spPr bwMode="gray">
          <a:xfrm>
            <a:off x="366776" y="582125"/>
            <a:ext cx="10515600" cy="562533"/>
          </a:xfrm>
          <a:prstGeom prst="rect">
            <a:avLst/>
          </a:prstGeom>
          <a:noFill/>
        </p:spPr>
        <p:txBody>
          <a:bodyPr vert="horz" wrap="square" lIns="144000" tIns="108000" rIns="14400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/>
              <a:t>Widerstände</a:t>
            </a:r>
            <a:endParaRPr lang="de-CH" dirty="0"/>
          </a:p>
        </p:txBody>
      </p:sp>
      <p:sp>
        <p:nvSpPr>
          <p:cNvPr id="16" name="Fußzeilenplatzhalter 3">
            <a:extLst>
              <a:ext uri="{FF2B5EF4-FFF2-40B4-BE49-F238E27FC236}">
                <a16:creationId xmlns:a16="http://schemas.microsoft.com/office/drawing/2014/main" id="{91882543-4486-465F-9C4C-5873CEA16BB7}"/>
              </a:ext>
            </a:extLst>
          </p:cNvPr>
          <p:cNvSpPr txBox="1">
            <a:spLocks/>
          </p:cNvSpPr>
          <p:nvPr/>
        </p:nvSpPr>
        <p:spPr>
          <a:xfrm>
            <a:off x="913775" y="6492875"/>
            <a:ext cx="6672887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/>
              <a:t>PVK ET1 | FS 2018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CFC894B-7C47-4252-A9EA-6C1DAF0688B0}"/>
              </a:ext>
            </a:extLst>
          </p:cNvPr>
          <p:cNvGrpSpPr/>
          <p:nvPr/>
        </p:nvGrpSpPr>
        <p:grpSpPr>
          <a:xfrm>
            <a:off x="5050583" y="3934138"/>
            <a:ext cx="1751184" cy="1672054"/>
            <a:chOff x="4846466" y="3936323"/>
            <a:chExt cx="1751184" cy="1672054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2A7A8EE-AF2B-432F-8B5F-827B8AC4F03A}"/>
                </a:ext>
              </a:extLst>
            </p:cNvPr>
            <p:cNvCxnSpPr>
              <a:cxnSpLocks/>
            </p:cNvCxnSpPr>
            <p:nvPr/>
          </p:nvCxnSpPr>
          <p:spPr>
            <a:xfrm>
              <a:off x="4846467" y="5608377"/>
              <a:ext cx="26945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45D8038-DEE5-4506-9CBC-517EDD3C5E3C}"/>
                </a:ext>
              </a:extLst>
            </p:cNvPr>
            <p:cNvCxnSpPr>
              <a:cxnSpLocks/>
            </p:cNvCxnSpPr>
            <p:nvPr/>
          </p:nvCxnSpPr>
          <p:spPr>
            <a:xfrm>
              <a:off x="5075728" y="5608377"/>
              <a:ext cx="152192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71443F83-8416-48A3-BC20-666E76F2F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7650" y="5434439"/>
              <a:ext cx="0" cy="17393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953CF81E-D0FF-4318-B4FD-0557B97589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6466" y="4031140"/>
              <a:ext cx="1751184" cy="42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8BACAC35-596A-4C72-8688-CBC98C1C36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7650" y="4035408"/>
              <a:ext cx="0" cy="15729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B71F8268-C152-4C4A-A9A0-8C300B120816}"/>
                </a:ext>
              </a:extLst>
            </p:cNvPr>
            <p:cNvSpPr/>
            <p:nvPr/>
          </p:nvSpPr>
          <p:spPr>
            <a:xfrm>
              <a:off x="5552369" y="3936323"/>
              <a:ext cx="437395" cy="1691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70E39824-87A7-4116-A20C-6E9F729A5537}"/>
              </a:ext>
            </a:extLst>
          </p:cNvPr>
          <p:cNvSpPr/>
          <p:nvPr/>
        </p:nvSpPr>
        <p:spPr>
          <a:xfrm rot="1713770">
            <a:off x="3400026" y="3505140"/>
            <a:ext cx="774234" cy="514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" name="Pfeil: nach rechts 29">
            <a:extLst>
              <a:ext uri="{FF2B5EF4-FFF2-40B4-BE49-F238E27FC236}">
                <a16:creationId xmlns:a16="http://schemas.microsoft.com/office/drawing/2014/main" id="{164B986B-D9B6-41EA-9095-B0299B62748C}"/>
              </a:ext>
            </a:extLst>
          </p:cNvPr>
          <p:cNvSpPr/>
          <p:nvPr/>
        </p:nvSpPr>
        <p:spPr>
          <a:xfrm rot="9112473">
            <a:off x="7402314" y="3503471"/>
            <a:ext cx="774234" cy="514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4E3B752-2789-4E2C-A9CB-DB074D614C2D}"/>
                  </a:ext>
                </a:extLst>
              </p:cNvPr>
              <p:cNvSpPr txBox="1"/>
              <p:nvPr/>
            </p:nvSpPr>
            <p:spPr>
              <a:xfrm>
                <a:off x="2940828" y="2077114"/>
                <a:ext cx="1358449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34E3B752-2789-4E2C-A9CB-DB074D614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828" y="2077114"/>
                <a:ext cx="1358449" cy="6722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4A1500C-B556-453A-97BC-0B4B63DFFF5A}"/>
                  </a:ext>
                </a:extLst>
              </p:cNvPr>
              <p:cNvSpPr txBox="1"/>
              <p:nvPr/>
            </p:nvSpPr>
            <p:spPr>
              <a:xfrm>
                <a:off x="6575548" y="1726372"/>
                <a:ext cx="3318199" cy="19224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||…|</m:t>
                      </m:r>
                      <m:d>
                        <m:dPr>
                          <m:begChr m:val="|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f>
                                        <m:f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de-CH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CH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de-CH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  <m:sub/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</m:t>
                      </m:r>
                    </m:oMath>
                  </m:oMathPara>
                </a14:m>
                <a:endParaRPr lang="de-CH" b="0" dirty="0"/>
              </a:p>
              <a:p>
                <a:r>
                  <a:rPr lang="de-CH" dirty="0"/>
                  <a:t> </a:t>
                </a:r>
                <a:br>
                  <a:rPr lang="de-CH" dirty="0"/>
                </a:br>
                <a:endParaRPr lang="de-CH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4A1500C-B556-453A-97BC-0B4B63DFF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548" y="1726372"/>
                <a:ext cx="3318199" cy="1922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42F8AC38-1812-4122-8069-02885F49D352}"/>
              </a:ext>
            </a:extLst>
          </p:cNvPr>
          <p:cNvCxnSpPr>
            <a:cxnSpLocks/>
          </p:cNvCxnSpPr>
          <p:nvPr/>
        </p:nvCxnSpPr>
        <p:spPr>
          <a:xfrm>
            <a:off x="887290" y="3237918"/>
            <a:ext cx="2694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12114B31-D538-4C5E-90B4-E761A673B6E1}"/>
              </a:ext>
            </a:extLst>
          </p:cNvPr>
          <p:cNvCxnSpPr>
            <a:cxnSpLocks/>
          </p:cNvCxnSpPr>
          <p:nvPr/>
        </p:nvCxnSpPr>
        <p:spPr>
          <a:xfrm>
            <a:off x="1116551" y="3237918"/>
            <a:ext cx="15219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BA5719C7-C6AF-4FF7-A353-299A783188A6}"/>
              </a:ext>
            </a:extLst>
          </p:cNvPr>
          <p:cNvCxnSpPr>
            <a:cxnSpLocks/>
          </p:cNvCxnSpPr>
          <p:nvPr/>
        </p:nvCxnSpPr>
        <p:spPr>
          <a:xfrm flipV="1">
            <a:off x="2638473" y="3063980"/>
            <a:ext cx="0" cy="1739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7DB368AD-912E-4C4D-9979-833345930383}"/>
              </a:ext>
            </a:extLst>
          </p:cNvPr>
          <p:cNvCxnSpPr>
            <a:cxnSpLocks/>
            <a:endCxn id="50" idx="3"/>
          </p:cNvCxnSpPr>
          <p:nvPr/>
        </p:nvCxnSpPr>
        <p:spPr>
          <a:xfrm flipV="1">
            <a:off x="887289" y="1663842"/>
            <a:ext cx="940208" cy="11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2BD00E67-1958-4DBC-ADA0-250C1A856B94}"/>
              </a:ext>
            </a:extLst>
          </p:cNvPr>
          <p:cNvCxnSpPr>
            <a:cxnSpLocks/>
          </p:cNvCxnSpPr>
          <p:nvPr/>
        </p:nvCxnSpPr>
        <p:spPr>
          <a:xfrm flipV="1">
            <a:off x="2638473" y="1664949"/>
            <a:ext cx="0" cy="15729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CFD0538F-2A4B-4DE5-B8AF-35E79E0D0B42}"/>
              </a:ext>
            </a:extLst>
          </p:cNvPr>
          <p:cNvSpPr/>
          <p:nvPr/>
        </p:nvSpPr>
        <p:spPr>
          <a:xfrm>
            <a:off x="1022018" y="1580393"/>
            <a:ext cx="339376" cy="16911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6AC1ACB9-C020-4CF0-A3A5-9869BE18FB26}"/>
              </a:ext>
            </a:extLst>
          </p:cNvPr>
          <p:cNvSpPr/>
          <p:nvPr/>
        </p:nvSpPr>
        <p:spPr>
          <a:xfrm>
            <a:off x="1488121" y="1579286"/>
            <a:ext cx="339376" cy="16911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6177B3B1-BB78-4AAB-B9A1-58FB1B10E56E}"/>
              </a:ext>
            </a:extLst>
          </p:cNvPr>
          <p:cNvCxnSpPr>
            <a:cxnSpLocks/>
            <a:stCxn id="52" idx="1"/>
          </p:cNvCxnSpPr>
          <p:nvPr/>
        </p:nvCxnSpPr>
        <p:spPr>
          <a:xfrm>
            <a:off x="2172370" y="1666036"/>
            <a:ext cx="4661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A8DE3162-9D1E-41D6-867B-146309050DF6}"/>
              </a:ext>
            </a:extLst>
          </p:cNvPr>
          <p:cNvSpPr/>
          <p:nvPr/>
        </p:nvSpPr>
        <p:spPr>
          <a:xfrm>
            <a:off x="2172370" y="1581480"/>
            <a:ext cx="339376" cy="16911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4BFADC91-C0DF-42BA-8457-D6DBDAB94C79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827497" y="1663841"/>
            <a:ext cx="344873" cy="2195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73E6A60A-51C0-47B5-A064-64A920E0E3B9}"/>
                  </a:ext>
                </a:extLst>
              </p:cNvPr>
              <p:cNvSpPr txBox="1"/>
              <p:nvPr/>
            </p:nvSpPr>
            <p:spPr>
              <a:xfrm>
                <a:off x="1036888" y="1236070"/>
                <a:ext cx="309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73E6A60A-51C0-47B5-A064-64A920E0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888" y="1236070"/>
                <a:ext cx="309636" cy="276999"/>
              </a:xfrm>
              <a:prstGeom prst="rect">
                <a:avLst/>
              </a:prstGeom>
              <a:blipFill>
                <a:blip r:embed="rId4"/>
                <a:stretch>
                  <a:fillRect l="-15686" r="-3922" b="-1777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DDF62E13-AFAB-4AF4-836F-6B21F870ECC9}"/>
                  </a:ext>
                </a:extLst>
              </p:cNvPr>
              <p:cNvSpPr txBox="1"/>
              <p:nvPr/>
            </p:nvSpPr>
            <p:spPr>
              <a:xfrm>
                <a:off x="1519698" y="1243447"/>
                <a:ext cx="3149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DDF62E13-AFAB-4AF4-836F-6B21F870E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698" y="1243447"/>
                <a:ext cx="314958" cy="276999"/>
              </a:xfrm>
              <a:prstGeom prst="rect">
                <a:avLst/>
              </a:prstGeom>
              <a:blipFill>
                <a:blip r:embed="rId5"/>
                <a:stretch>
                  <a:fillRect l="-15385" r="-3846" b="-1777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A4FA7183-4F9C-4276-8603-24856EF45E35}"/>
                  </a:ext>
                </a:extLst>
              </p:cNvPr>
              <p:cNvSpPr txBox="1"/>
              <p:nvPr/>
            </p:nvSpPr>
            <p:spPr>
              <a:xfrm>
                <a:off x="2187240" y="1253976"/>
                <a:ext cx="3290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A4FA7183-4F9C-4276-8603-24856EF45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240" y="1253976"/>
                <a:ext cx="329064" cy="276999"/>
              </a:xfrm>
              <a:prstGeom prst="rect">
                <a:avLst/>
              </a:prstGeom>
              <a:blipFill>
                <a:blip r:embed="rId6"/>
                <a:stretch>
                  <a:fillRect l="-16667" b="-13333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5B5DAF1A-B502-45B1-BF37-AD0F924DCA0B}"/>
              </a:ext>
            </a:extLst>
          </p:cNvPr>
          <p:cNvGrpSpPr/>
          <p:nvPr/>
        </p:nvGrpSpPr>
        <p:grpSpPr>
          <a:xfrm>
            <a:off x="9665422" y="1664950"/>
            <a:ext cx="1770610" cy="1603134"/>
            <a:chOff x="8610859" y="1625650"/>
            <a:chExt cx="1770610" cy="1603134"/>
          </a:xfrm>
        </p:grpSpPr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D3786623-AF4F-453F-B362-874CB8E075D2}"/>
                </a:ext>
              </a:extLst>
            </p:cNvPr>
            <p:cNvGrpSpPr/>
            <p:nvPr/>
          </p:nvGrpSpPr>
          <p:grpSpPr>
            <a:xfrm>
              <a:off x="8610859" y="1625650"/>
              <a:ext cx="1412181" cy="1603134"/>
              <a:chOff x="8610859" y="1452481"/>
              <a:chExt cx="1412181" cy="1603134"/>
            </a:xfrm>
          </p:grpSpPr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96CC9DAE-EB81-4951-B8C0-353566C75C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0859" y="3046500"/>
                <a:ext cx="26945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6887C399-C941-46EC-BB30-08E16A7F7E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0120" y="3046500"/>
                <a:ext cx="59146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A48438DA-A29A-4F37-BC5F-11BA08767CE1}"/>
                  </a:ext>
                </a:extLst>
              </p:cNvPr>
              <p:cNvSpPr/>
              <p:nvPr/>
            </p:nvSpPr>
            <p:spPr>
              <a:xfrm>
                <a:off x="9065217" y="1699466"/>
                <a:ext cx="165915" cy="3983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4850DDD0-D77F-4F44-8618-B0248BE0ADAB}"/>
                  </a:ext>
                </a:extLst>
              </p:cNvPr>
              <p:cNvSpPr/>
              <p:nvPr/>
            </p:nvSpPr>
            <p:spPr>
              <a:xfrm>
                <a:off x="9352209" y="1699466"/>
                <a:ext cx="165915" cy="3983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7662F13C-97EA-4F68-AACB-91B28246EC90}"/>
                  </a:ext>
                </a:extLst>
              </p:cNvPr>
              <p:cNvSpPr/>
              <p:nvPr/>
            </p:nvSpPr>
            <p:spPr>
              <a:xfrm>
                <a:off x="9857125" y="1699465"/>
                <a:ext cx="165915" cy="3983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0D04C36B-4964-4D3C-810E-CDD2FA1916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17478" y="1464415"/>
                <a:ext cx="81768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27CFDD6C-C19F-4703-8B67-933F0300C4F8}"/>
                  </a:ext>
                </a:extLst>
              </p:cNvPr>
              <p:cNvCxnSpPr>
                <a:cxnSpLocks/>
                <a:endCxn id="68" idx="2"/>
              </p:cNvCxnSpPr>
              <p:nvPr/>
            </p:nvCxnSpPr>
            <p:spPr>
              <a:xfrm flipV="1">
                <a:off x="9940083" y="2097850"/>
                <a:ext cx="0" cy="95776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>
                <a:extLst>
                  <a:ext uri="{FF2B5EF4-FFF2-40B4-BE49-F238E27FC236}">
                    <a16:creationId xmlns:a16="http://schemas.microsoft.com/office/drawing/2014/main" id="{EA8D2197-BDA9-4DB9-B652-809B125DB7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35166" y="2097850"/>
                <a:ext cx="0" cy="95776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F93E0444-A03B-4E3E-86AC-967D73CE09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48174" y="2097850"/>
                <a:ext cx="0" cy="95776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r Verbinder 72">
                <a:extLst>
                  <a:ext uri="{FF2B5EF4-FFF2-40B4-BE49-F238E27FC236}">
                    <a16:creationId xmlns:a16="http://schemas.microsoft.com/office/drawing/2014/main" id="{EA69A77B-ACC4-4D11-A83C-A54C52C61307}"/>
                  </a:ext>
                </a:extLst>
              </p:cNvPr>
              <p:cNvCxnSpPr>
                <a:cxnSpLocks/>
                <a:endCxn id="68" idx="0"/>
              </p:cNvCxnSpPr>
              <p:nvPr/>
            </p:nvCxnSpPr>
            <p:spPr>
              <a:xfrm>
                <a:off x="9934959" y="1455300"/>
                <a:ext cx="5124" cy="24416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r Verbinder 73">
                <a:extLst>
                  <a:ext uri="{FF2B5EF4-FFF2-40B4-BE49-F238E27FC236}">
                    <a16:creationId xmlns:a16="http://schemas.microsoft.com/office/drawing/2014/main" id="{0466AF62-CC82-4A41-8F03-82795C64A5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7564" y="1463675"/>
                <a:ext cx="0" cy="23579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29511EF0-3A92-484C-BEF4-E86F30C67B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4613" y="1452481"/>
                <a:ext cx="5124" cy="24416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r Verbinder 75">
                <a:extLst>
                  <a:ext uri="{FF2B5EF4-FFF2-40B4-BE49-F238E27FC236}">
                    <a16:creationId xmlns:a16="http://schemas.microsoft.com/office/drawing/2014/main" id="{C12E32FF-4C77-4B17-BDD1-4B820276C8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8070" y="1459858"/>
                <a:ext cx="554231" cy="381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r Verbinder 76">
                <a:extLst>
                  <a:ext uri="{FF2B5EF4-FFF2-40B4-BE49-F238E27FC236}">
                    <a16:creationId xmlns:a16="http://schemas.microsoft.com/office/drawing/2014/main" id="{C7C9D2A5-F859-4770-9A2A-5F7A6C887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4281" y="3048220"/>
                <a:ext cx="554231" cy="381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feld 55">
                  <a:extLst>
                    <a:ext uri="{FF2B5EF4-FFF2-40B4-BE49-F238E27FC236}">
                      <a16:creationId xmlns:a16="http://schemas.microsoft.com/office/drawing/2014/main" id="{EBE60F50-E66D-454F-BE62-2D2B829E2051}"/>
                    </a:ext>
                  </a:extLst>
                </p:cNvPr>
                <p:cNvSpPr txBox="1"/>
                <p:nvPr/>
              </p:nvSpPr>
              <p:spPr>
                <a:xfrm>
                  <a:off x="8778284" y="1915807"/>
                  <a:ext cx="3096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124" name="Textfeld 123">
                  <a:extLst>
                    <a:ext uri="{FF2B5EF4-FFF2-40B4-BE49-F238E27FC236}">
                      <a16:creationId xmlns:a16="http://schemas.microsoft.com/office/drawing/2014/main" id="{6177C4C1-9866-423E-8EEC-8E633562B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8284" y="1915807"/>
                  <a:ext cx="30963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5686" r="-1961" b="-15556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feld 56">
                  <a:extLst>
                    <a:ext uri="{FF2B5EF4-FFF2-40B4-BE49-F238E27FC236}">
                      <a16:creationId xmlns:a16="http://schemas.microsoft.com/office/drawing/2014/main" id="{B7CE4A65-9A7C-4131-BDDE-325306913D92}"/>
                    </a:ext>
                  </a:extLst>
                </p:cNvPr>
                <p:cNvSpPr txBox="1"/>
                <p:nvPr/>
              </p:nvSpPr>
              <p:spPr>
                <a:xfrm>
                  <a:off x="9512855" y="1914398"/>
                  <a:ext cx="3149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DB2CCA47-AE40-4CFE-828D-812AF11304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2855" y="1914398"/>
                  <a:ext cx="31495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7647" r="-3922" b="-1521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feld 57">
                  <a:extLst>
                    <a:ext uri="{FF2B5EF4-FFF2-40B4-BE49-F238E27FC236}">
                      <a16:creationId xmlns:a16="http://schemas.microsoft.com/office/drawing/2014/main" id="{2CE6745C-2513-4225-8627-30056FAB876C}"/>
                    </a:ext>
                  </a:extLst>
                </p:cNvPr>
                <p:cNvSpPr txBox="1"/>
                <p:nvPr/>
              </p:nvSpPr>
              <p:spPr>
                <a:xfrm>
                  <a:off x="10052405" y="1927361"/>
                  <a:ext cx="3290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126" name="Textfeld 125">
                  <a:extLst>
                    <a:ext uri="{FF2B5EF4-FFF2-40B4-BE49-F238E27FC236}">
                      <a16:creationId xmlns:a16="http://schemas.microsoft.com/office/drawing/2014/main" id="{180BE97C-19C1-4625-A390-9A82F13185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2405" y="1927361"/>
                  <a:ext cx="32906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4815" b="-11111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592B1C2D-F70A-4C99-A16D-CF8F2D19B370}"/>
                  </a:ext>
                </a:extLst>
              </p:cNvPr>
              <p:cNvSpPr txBox="1"/>
              <p:nvPr/>
            </p:nvSpPr>
            <p:spPr>
              <a:xfrm>
                <a:off x="631417" y="3396522"/>
                <a:ext cx="2337883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≥ </m:t>
                      </m:r>
                      <m:func>
                        <m:func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CH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592B1C2D-F70A-4C99-A16D-CF8F2D19B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17" y="3396522"/>
                <a:ext cx="2337883" cy="299569"/>
              </a:xfrm>
              <a:prstGeom prst="rect">
                <a:avLst/>
              </a:prstGeom>
              <a:blipFill>
                <a:blip r:embed="rId10"/>
                <a:stretch>
                  <a:fillRect l="-1828" b="-2449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C5E786DC-5EF3-4B6B-AF94-1F72DB90E7A6}"/>
                  </a:ext>
                </a:extLst>
              </p:cNvPr>
              <p:cNvSpPr txBox="1"/>
              <p:nvPr/>
            </p:nvSpPr>
            <p:spPr>
              <a:xfrm>
                <a:off x="9149230" y="3396522"/>
                <a:ext cx="2324226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CH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C5E786DC-5EF3-4B6B-AF94-1F72DB90E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230" y="3396522"/>
                <a:ext cx="2324226" cy="299569"/>
              </a:xfrm>
              <a:prstGeom prst="rect">
                <a:avLst/>
              </a:prstGeom>
              <a:blipFill>
                <a:blip r:embed="rId11"/>
                <a:stretch>
                  <a:fillRect l="-787" b="-2449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90B24033-EC31-4A0C-A43C-A677020F6D66}"/>
                  </a:ext>
                </a:extLst>
              </p:cNvPr>
              <p:cNvSpPr/>
              <p:nvPr/>
            </p:nvSpPr>
            <p:spPr>
              <a:xfrm>
                <a:off x="5635603" y="3488175"/>
                <a:ext cx="679160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90B24033-EC31-4A0C-A43C-A677020F6D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603" y="3488175"/>
                <a:ext cx="679160" cy="391902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12398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liennummernplatzhalter 4">
            <a:extLst>
              <a:ext uri="{FF2B5EF4-FFF2-40B4-BE49-F238E27FC236}">
                <a16:creationId xmlns:a16="http://schemas.microsoft.com/office/drawing/2014/main" id="{0F6D3029-FCE0-4075-A05D-F5990AFD18BD}"/>
              </a:ext>
            </a:extLst>
          </p:cNvPr>
          <p:cNvSpPr txBox="1">
            <a:spLocks/>
          </p:cNvSpPr>
          <p:nvPr/>
        </p:nvSpPr>
        <p:spPr>
          <a:xfrm>
            <a:off x="8074819" y="6356351"/>
            <a:ext cx="1043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lang="de-CH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/>
              <a:pPr/>
              <a:t>21</a:t>
            </a:fld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7B2D9B2-2E7D-461A-AF25-185214D0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21</a:t>
            </a:fld>
            <a:endParaRPr lang="de-CH" dirty="0"/>
          </a:p>
        </p:txBody>
      </p:sp>
      <p:sp>
        <p:nvSpPr>
          <p:cNvPr id="14" name="Titel 5">
            <a:extLst>
              <a:ext uri="{FF2B5EF4-FFF2-40B4-BE49-F238E27FC236}">
                <a16:creationId xmlns:a16="http://schemas.microsoft.com/office/drawing/2014/main" id="{1551909C-791C-4584-8B3B-E3003505D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Maschenregel</a:t>
            </a:r>
          </a:p>
        </p:txBody>
      </p:sp>
      <p:pic>
        <p:nvPicPr>
          <p:cNvPr id="29" name="Grafik 28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9599" y="2369673"/>
            <a:ext cx="2123083" cy="1804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/>
              <p:cNvSpPr txBox="1"/>
              <p:nvPr/>
            </p:nvSpPr>
            <p:spPr>
              <a:xfrm>
                <a:off x="1768221" y="4292361"/>
                <a:ext cx="1296445" cy="62446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351" i="1">
                          <a:latin typeface="Cambria Math" panose="02040503050406030204" pitchFamily="18" charset="0"/>
                        </a:rPr>
                        <m:t>0=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CH" sz="135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  <m:brk m:alnAt="7"/>
                            </m:rPr>
                            <a:rPr lang="de-CH" sz="1351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de-CH" sz="1351">
                              <a:latin typeface="Cambria Math" panose="02040503050406030204" pitchFamily="18" charset="0"/>
                            </a:rPr>
                            <m:t>asche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CH" sz="135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351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CH" sz="1351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CH" sz="1351" dirty="0"/>
              </a:p>
            </p:txBody>
          </p:sp>
        </mc:Choice>
        <mc:Fallback xmlns="">
          <p:sp>
            <p:nvSpPr>
              <p:cNvPr id="30" name="Textfeld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221" y="4292361"/>
                <a:ext cx="1296445" cy="6244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feld 30"/>
          <p:cNvSpPr txBox="1"/>
          <p:nvPr/>
        </p:nvSpPr>
        <p:spPr>
          <a:xfrm>
            <a:off x="1152125" y="5009099"/>
            <a:ext cx="2527443" cy="71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351" dirty="0"/>
              <a:t>Entlang einer Masche addieren </a:t>
            </a:r>
            <a:br>
              <a:rPr lang="de-CH" sz="1351" dirty="0"/>
            </a:br>
            <a:r>
              <a:rPr lang="de-CH" sz="1351" dirty="0"/>
              <a:t>sich alle Spannungen zu Null!</a:t>
            </a:r>
          </a:p>
        </p:txBody>
      </p:sp>
      <p:sp>
        <p:nvSpPr>
          <p:cNvPr id="3" name="Pfeil: nach unten 2">
            <a:extLst>
              <a:ext uri="{FF2B5EF4-FFF2-40B4-BE49-F238E27FC236}">
                <a16:creationId xmlns:a16="http://schemas.microsoft.com/office/drawing/2014/main" id="{D50834D6-0F39-498D-BEE0-0D078B54DDD4}"/>
              </a:ext>
            </a:extLst>
          </p:cNvPr>
          <p:cNvSpPr/>
          <p:nvPr/>
        </p:nvSpPr>
        <p:spPr>
          <a:xfrm rot="16200000">
            <a:off x="4808714" y="3122628"/>
            <a:ext cx="792088" cy="86409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9325ED2-6A1B-45B6-8539-1FA40168D0AE}"/>
              </a:ext>
            </a:extLst>
          </p:cNvPr>
          <p:cNvGrpSpPr/>
          <p:nvPr/>
        </p:nvGrpSpPr>
        <p:grpSpPr>
          <a:xfrm>
            <a:off x="7672047" y="3248368"/>
            <a:ext cx="148625" cy="702352"/>
            <a:chOff x="2122747" y="3356992"/>
            <a:chExt cx="198089" cy="936104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5A604FAB-B86B-4264-8DBD-0C2408C08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1793" y="3356992"/>
              <a:ext cx="0" cy="936104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9F6A5EF-21AF-4B23-93D8-90D996B4460D}"/>
                </a:ext>
              </a:extLst>
            </p:cNvPr>
            <p:cNvSpPr/>
            <p:nvPr/>
          </p:nvSpPr>
          <p:spPr>
            <a:xfrm rot="16200000">
              <a:off x="1945583" y="3701818"/>
              <a:ext cx="552418" cy="198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418C4CBE-2869-42F0-968B-64250CF5EE62}"/>
              </a:ext>
            </a:extLst>
          </p:cNvPr>
          <p:cNvGrpSpPr/>
          <p:nvPr/>
        </p:nvGrpSpPr>
        <p:grpSpPr>
          <a:xfrm>
            <a:off x="8253859" y="3248368"/>
            <a:ext cx="148625" cy="702352"/>
            <a:chOff x="2122747" y="3356992"/>
            <a:chExt cx="198089" cy="936104"/>
          </a:xfrm>
        </p:grpSpPr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20EE1823-2655-40B3-98E2-96EA75085D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1793" y="3356992"/>
              <a:ext cx="0" cy="936104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5FDD062-9148-4FE2-9F3D-57B007ABD600}"/>
                </a:ext>
              </a:extLst>
            </p:cNvPr>
            <p:cNvSpPr/>
            <p:nvPr/>
          </p:nvSpPr>
          <p:spPr>
            <a:xfrm rot="16200000">
              <a:off x="1945583" y="3701818"/>
              <a:ext cx="552418" cy="198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</p:grp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E2D0738-E2A3-4607-98D9-AC7F9E73B86F}"/>
              </a:ext>
            </a:extLst>
          </p:cNvPr>
          <p:cNvCxnSpPr/>
          <p:nvPr/>
        </p:nvCxnSpPr>
        <p:spPr>
          <a:xfrm>
            <a:off x="7746360" y="3248368"/>
            <a:ext cx="581812" cy="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6FF78657-C573-4EF8-B989-42EA6F2261B2}"/>
              </a:ext>
            </a:extLst>
          </p:cNvPr>
          <p:cNvCxnSpPr/>
          <p:nvPr/>
        </p:nvCxnSpPr>
        <p:spPr>
          <a:xfrm>
            <a:off x="7746360" y="3950721"/>
            <a:ext cx="581812" cy="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78E5C92-BD53-4076-9599-5CBD38968DA8}"/>
              </a:ext>
            </a:extLst>
          </p:cNvPr>
          <p:cNvCxnSpPr>
            <a:cxnSpLocks/>
          </p:cNvCxnSpPr>
          <p:nvPr/>
        </p:nvCxnSpPr>
        <p:spPr>
          <a:xfrm>
            <a:off x="8054167" y="3950721"/>
            <a:ext cx="0" cy="958679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C8F90CE7-AD2A-44B2-AE69-48D173350B46}"/>
              </a:ext>
            </a:extLst>
          </p:cNvPr>
          <p:cNvCxnSpPr>
            <a:cxnSpLocks/>
          </p:cNvCxnSpPr>
          <p:nvPr/>
        </p:nvCxnSpPr>
        <p:spPr>
          <a:xfrm>
            <a:off x="9174848" y="2289689"/>
            <a:ext cx="15115" cy="261971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DF94406A-E81D-4C0C-82C3-A15180A395B7}"/>
              </a:ext>
            </a:extLst>
          </p:cNvPr>
          <p:cNvSpPr/>
          <p:nvPr/>
        </p:nvSpPr>
        <p:spPr>
          <a:xfrm rot="16200000">
            <a:off x="8985030" y="3696851"/>
            <a:ext cx="414475" cy="1486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1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9B7983C-2899-452D-AAE4-57F87158D6E4}"/>
              </a:ext>
            </a:extLst>
          </p:cNvPr>
          <p:cNvSpPr/>
          <p:nvPr/>
        </p:nvSpPr>
        <p:spPr>
          <a:xfrm rot="16200000">
            <a:off x="8967611" y="2900637"/>
            <a:ext cx="414475" cy="1486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1"/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C0B5F2D9-D90D-4FCB-A3FF-26D60447E860}"/>
              </a:ext>
            </a:extLst>
          </p:cNvPr>
          <p:cNvCxnSpPr>
            <a:cxnSpLocks/>
          </p:cNvCxnSpPr>
          <p:nvPr/>
        </p:nvCxnSpPr>
        <p:spPr>
          <a:xfrm>
            <a:off x="8037266" y="2289689"/>
            <a:ext cx="0" cy="958679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E712A3FF-23C2-4F3D-BD40-87E280975A36}"/>
              </a:ext>
            </a:extLst>
          </p:cNvPr>
          <p:cNvCxnSpPr>
            <a:cxnSpLocks/>
          </p:cNvCxnSpPr>
          <p:nvPr/>
        </p:nvCxnSpPr>
        <p:spPr>
          <a:xfrm>
            <a:off x="7101731" y="2289689"/>
            <a:ext cx="2073117" cy="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06BF336-B684-4A2B-87A3-0D0E6753F88C}"/>
              </a:ext>
            </a:extLst>
          </p:cNvPr>
          <p:cNvCxnSpPr>
            <a:cxnSpLocks/>
          </p:cNvCxnSpPr>
          <p:nvPr/>
        </p:nvCxnSpPr>
        <p:spPr>
          <a:xfrm>
            <a:off x="7101731" y="4941168"/>
            <a:ext cx="2073117" cy="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0430BB51-AA45-444A-B5C4-7C4E9ADC8EAF}"/>
              </a:ext>
            </a:extLst>
          </p:cNvPr>
          <p:cNvCxnSpPr>
            <a:cxnSpLocks/>
          </p:cNvCxnSpPr>
          <p:nvPr/>
        </p:nvCxnSpPr>
        <p:spPr>
          <a:xfrm>
            <a:off x="6738196" y="2319854"/>
            <a:ext cx="0" cy="2622147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A4A120D4-4D2E-412E-9376-D884545ADCB1}"/>
                  </a:ext>
                </a:extLst>
              </p:cNvPr>
              <p:cNvSpPr txBox="1"/>
              <p:nvPr/>
            </p:nvSpPr>
            <p:spPr>
              <a:xfrm>
                <a:off x="6057945" y="3273382"/>
                <a:ext cx="68025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A4A120D4-4D2E-412E-9376-D884545AD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45" y="3273382"/>
                <a:ext cx="680251" cy="391902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EF55E95F-FB69-4108-B90C-6550E3CA714A}"/>
              </a:ext>
            </a:extLst>
          </p:cNvPr>
          <p:cNvCxnSpPr>
            <a:cxnSpLocks/>
          </p:cNvCxnSpPr>
          <p:nvPr/>
        </p:nvCxnSpPr>
        <p:spPr>
          <a:xfrm>
            <a:off x="7580476" y="3175963"/>
            <a:ext cx="0" cy="955845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A2635E21-5D22-421E-B8E9-246A08F82882}"/>
                  </a:ext>
                </a:extLst>
              </p:cNvPr>
              <p:cNvSpPr txBox="1"/>
              <p:nvPr/>
            </p:nvSpPr>
            <p:spPr>
              <a:xfrm>
                <a:off x="6874342" y="3385449"/>
                <a:ext cx="680251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A2635E21-5D22-421E-B8E9-246A08F8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342" y="3385449"/>
                <a:ext cx="680251" cy="391902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B48F5FEA-5813-4247-AE72-1E6AC9974427}"/>
                  </a:ext>
                </a:extLst>
              </p:cNvPr>
              <p:cNvSpPr txBox="1"/>
              <p:nvPr/>
            </p:nvSpPr>
            <p:spPr>
              <a:xfrm>
                <a:off x="8485695" y="3374162"/>
                <a:ext cx="680251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B48F5FEA-5813-4247-AE72-1E6AC9974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695" y="3374162"/>
                <a:ext cx="680251" cy="391902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3EDD3667-0E22-46D5-B82F-D7E93EC27044}"/>
              </a:ext>
            </a:extLst>
          </p:cNvPr>
          <p:cNvCxnSpPr>
            <a:cxnSpLocks/>
          </p:cNvCxnSpPr>
          <p:nvPr/>
        </p:nvCxnSpPr>
        <p:spPr>
          <a:xfrm>
            <a:off x="8515182" y="3218448"/>
            <a:ext cx="0" cy="955845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49E1C2A2-7DA9-4081-8248-01F2735CFFE2}"/>
              </a:ext>
            </a:extLst>
          </p:cNvPr>
          <p:cNvCxnSpPr>
            <a:cxnSpLocks/>
          </p:cNvCxnSpPr>
          <p:nvPr/>
        </p:nvCxnSpPr>
        <p:spPr>
          <a:xfrm>
            <a:off x="9405987" y="2698040"/>
            <a:ext cx="0" cy="1594321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18E2A2D0-9684-4AD0-BBAA-0400EF8084B8}"/>
                  </a:ext>
                </a:extLst>
              </p:cNvPr>
              <p:cNvSpPr txBox="1"/>
              <p:nvPr/>
            </p:nvSpPr>
            <p:spPr>
              <a:xfrm>
                <a:off x="9445266" y="3243685"/>
                <a:ext cx="68025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18E2A2D0-9684-4AD0-BBAA-0400EF808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5266" y="3243685"/>
                <a:ext cx="680251" cy="391902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feld 52">
            <a:extLst>
              <a:ext uri="{FF2B5EF4-FFF2-40B4-BE49-F238E27FC236}">
                <a16:creationId xmlns:a16="http://schemas.microsoft.com/office/drawing/2014/main" id="{9C38E934-9475-40F6-9968-4E7BE0263F3B}"/>
              </a:ext>
            </a:extLst>
          </p:cNvPr>
          <p:cNvSpPr txBox="1"/>
          <p:nvPr/>
        </p:nvSpPr>
        <p:spPr>
          <a:xfrm>
            <a:off x="6398070" y="5216976"/>
            <a:ext cx="3137397" cy="508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351" dirty="0"/>
              <a:t>Spannungen über parallelen Elemente</a:t>
            </a:r>
          </a:p>
          <a:p>
            <a:r>
              <a:rPr lang="de-DE" sz="1351" dirty="0"/>
              <a:t>Ist gleich </a:t>
            </a:r>
            <a:r>
              <a:rPr lang="de-DE" sz="1351" dirty="0" err="1"/>
              <a:t>Gross</a:t>
            </a:r>
            <a:endParaRPr lang="de-CH" sz="1351" dirty="0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AB69F6DE-9B5A-4C41-A11A-B8D325815F2E}"/>
              </a:ext>
            </a:extLst>
          </p:cNvPr>
          <p:cNvSpPr/>
          <p:nvPr/>
        </p:nvSpPr>
        <p:spPr>
          <a:xfrm>
            <a:off x="7687033" y="3375607"/>
            <a:ext cx="140071" cy="41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09F9F70-0FE7-4211-A405-0E7545D0F46A}"/>
              </a:ext>
            </a:extLst>
          </p:cNvPr>
          <p:cNvSpPr/>
          <p:nvPr/>
        </p:nvSpPr>
        <p:spPr>
          <a:xfrm>
            <a:off x="8262413" y="3385449"/>
            <a:ext cx="140071" cy="41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A674806D-0399-4BDC-B410-8EE9D100C812}"/>
              </a:ext>
            </a:extLst>
          </p:cNvPr>
          <p:cNvSpPr/>
          <p:nvPr/>
        </p:nvSpPr>
        <p:spPr>
          <a:xfrm>
            <a:off x="9116409" y="2774780"/>
            <a:ext cx="140071" cy="41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D6C5C80-F324-4756-B703-A428BC7CF2C7}"/>
              </a:ext>
            </a:extLst>
          </p:cNvPr>
          <p:cNvSpPr/>
          <p:nvPr/>
        </p:nvSpPr>
        <p:spPr>
          <a:xfrm>
            <a:off x="9135012" y="3561898"/>
            <a:ext cx="140071" cy="41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90625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6" grpId="0" animBg="1"/>
      <p:bldP spid="37" grpId="0" animBg="1"/>
      <p:bldP spid="44" grpId="0"/>
      <p:bldP spid="46" grpId="0"/>
      <p:bldP spid="49" grpId="0"/>
      <p:bldP spid="52" grpId="0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5">
            <a:extLst>
              <a:ext uri="{FF2B5EF4-FFF2-40B4-BE49-F238E27FC236}">
                <a16:creationId xmlns:a16="http://schemas.microsoft.com/office/drawing/2014/main" id="{FA56F32B-2DCC-41A8-A311-33D785DCD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DE" dirty="0"/>
              <a:t>K</a:t>
            </a:r>
            <a:r>
              <a:rPr lang="de-CH" dirty="0" err="1"/>
              <a:t>notenregel</a:t>
            </a:r>
            <a:endParaRPr lang="de-CH" dirty="0"/>
          </a:p>
        </p:txBody>
      </p:sp>
      <p:pic>
        <p:nvPicPr>
          <p:cNvPr id="33" name="Grafik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571" y="2029670"/>
            <a:ext cx="1048358" cy="1048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/>
              <p:cNvSpPr txBox="1"/>
              <p:nvPr/>
            </p:nvSpPr>
            <p:spPr>
              <a:xfrm>
                <a:off x="5689299" y="3481929"/>
                <a:ext cx="1221553" cy="61888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351" i="1">
                          <a:latin typeface="Cambria Math" panose="02040503050406030204" pitchFamily="18" charset="0"/>
                        </a:rPr>
                        <m:t>0=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CH" sz="135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  <m:brk m:alnAt="7"/>
                            </m:rPr>
                            <a:rPr lang="de-CH" sz="1351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de-CH" sz="1351">
                              <a:latin typeface="Cambria Math" panose="02040503050406030204" pitchFamily="18" charset="0"/>
                            </a:rPr>
                            <m:t>noten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CH" sz="135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351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de-CH" sz="1351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CH" sz="1351" dirty="0"/>
              </a:p>
            </p:txBody>
          </p:sp>
        </mc:Choice>
        <mc:Fallback xmlns="">
          <p:sp>
            <p:nvSpPr>
              <p:cNvPr id="34" name="Textfeld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299" y="3481929"/>
                <a:ext cx="1221553" cy="618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feld 34"/>
          <p:cNvSpPr txBox="1"/>
          <p:nvPr/>
        </p:nvSpPr>
        <p:spPr>
          <a:xfrm>
            <a:off x="5146209" y="4155072"/>
            <a:ext cx="2272448" cy="71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351" dirty="0"/>
              <a:t>In einen Knoten muss gleich viel Strom rein wie raus fliessen!</a:t>
            </a:r>
          </a:p>
        </p:txBody>
      </p:sp>
      <p:sp>
        <p:nvSpPr>
          <p:cNvPr id="47" name="Textfeld 46"/>
          <p:cNvSpPr txBox="1"/>
          <p:nvPr/>
        </p:nvSpPr>
        <p:spPr>
          <a:xfrm>
            <a:off x="2297617" y="4330645"/>
            <a:ext cx="1973617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351" dirty="0">
                <a:solidFill>
                  <a:srgbClr val="FF0000"/>
                </a:solidFill>
              </a:rPr>
              <a:t>Ladungserhaltungssatz</a:t>
            </a:r>
          </a:p>
        </p:txBody>
      </p:sp>
      <p:cxnSp>
        <p:nvCxnSpPr>
          <p:cNvPr id="48" name="Gerade Verbindung mit Pfeil 47"/>
          <p:cNvCxnSpPr>
            <a:cxnSpLocks/>
            <a:stCxn id="47" idx="3"/>
          </p:cNvCxnSpPr>
          <p:nvPr/>
        </p:nvCxnSpPr>
        <p:spPr>
          <a:xfrm flipV="1">
            <a:off x="4271233" y="3849368"/>
            <a:ext cx="1282284" cy="631382"/>
          </a:xfrm>
          <a:prstGeom prst="straightConnector1">
            <a:avLst/>
          </a:prstGeom>
          <a:ln w="1270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liennummernplatzhalter 4">
            <a:extLst>
              <a:ext uri="{FF2B5EF4-FFF2-40B4-BE49-F238E27FC236}">
                <a16:creationId xmlns:a16="http://schemas.microsoft.com/office/drawing/2014/main" id="{0F6D3029-FCE0-4075-A05D-F5990AFD18BD}"/>
              </a:ext>
            </a:extLst>
          </p:cNvPr>
          <p:cNvSpPr txBox="1">
            <a:spLocks/>
          </p:cNvSpPr>
          <p:nvPr/>
        </p:nvSpPr>
        <p:spPr>
          <a:xfrm>
            <a:off x="8074819" y="6356351"/>
            <a:ext cx="10431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lang="de-CH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/>
              <a:pPr/>
              <a:t>22</a:t>
            </a:fld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7B2D9B2-2E7D-461A-AF25-185214D0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25552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4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23</a:t>
            </a:fld>
            <a:endParaRPr lang="de-CH" dirty="0"/>
          </a:p>
        </p:txBody>
      </p:sp>
      <p:sp>
        <p:nvSpPr>
          <p:cNvPr id="7" name="Textfeld 6"/>
          <p:cNvSpPr txBox="1"/>
          <p:nvPr/>
        </p:nvSpPr>
        <p:spPr>
          <a:xfrm>
            <a:off x="2141620" y="1757650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000" dirty="0"/>
              <a:t>Serienschaltung</a:t>
            </a:r>
          </a:p>
        </p:txBody>
      </p:sp>
      <p:grpSp>
        <p:nvGrpSpPr>
          <p:cNvPr id="12" name="Gruppieren 11"/>
          <p:cNvGrpSpPr/>
          <p:nvPr/>
        </p:nvGrpSpPr>
        <p:grpSpPr>
          <a:xfrm>
            <a:off x="2417415" y="2499386"/>
            <a:ext cx="148625" cy="702352"/>
            <a:chOff x="2122747" y="3356992"/>
            <a:chExt cx="198089" cy="936104"/>
          </a:xfrm>
        </p:grpSpPr>
        <p:cxnSp>
          <p:nvCxnSpPr>
            <p:cNvPr id="8" name="Gerader Verbinder 7"/>
            <p:cNvCxnSpPr>
              <a:cxnSpLocks/>
            </p:cNvCxnSpPr>
            <p:nvPr/>
          </p:nvCxnSpPr>
          <p:spPr>
            <a:xfrm flipV="1">
              <a:off x="2221793" y="3356992"/>
              <a:ext cx="0" cy="936104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hteck 8"/>
            <p:cNvSpPr/>
            <p:nvPr/>
          </p:nvSpPr>
          <p:spPr>
            <a:xfrm rot="16200000">
              <a:off x="1945583" y="3701818"/>
              <a:ext cx="552418" cy="198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2417415" y="3195742"/>
            <a:ext cx="148625" cy="702352"/>
            <a:chOff x="2122747" y="3356992"/>
            <a:chExt cx="198089" cy="936104"/>
          </a:xfrm>
        </p:grpSpPr>
        <p:cxnSp>
          <p:nvCxnSpPr>
            <p:cNvPr id="14" name="Gerader Verbinder 13"/>
            <p:cNvCxnSpPr>
              <a:cxnSpLocks/>
            </p:cNvCxnSpPr>
            <p:nvPr/>
          </p:nvCxnSpPr>
          <p:spPr>
            <a:xfrm flipV="1">
              <a:off x="2221793" y="3356992"/>
              <a:ext cx="0" cy="936104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hteck 14"/>
            <p:cNvSpPr/>
            <p:nvPr/>
          </p:nvSpPr>
          <p:spPr>
            <a:xfrm rot="16200000">
              <a:off x="1945583" y="3701818"/>
              <a:ext cx="552418" cy="198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/>
              <p:cNvSpPr txBox="1"/>
              <p:nvPr/>
            </p:nvSpPr>
            <p:spPr>
              <a:xfrm>
                <a:off x="2689848" y="2723668"/>
                <a:ext cx="232628" cy="207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35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351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sz="1351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sz="1351" dirty="0"/>
              </a:p>
            </p:txBody>
          </p:sp>
        </mc:Choice>
        <mc:Fallback xmlns="">
          <p:sp>
            <p:nvSpPr>
              <p:cNvPr id="16" name="Textfeld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9848" y="2723668"/>
                <a:ext cx="232628" cy="207877"/>
              </a:xfrm>
              <a:prstGeom prst="rect">
                <a:avLst/>
              </a:prstGeom>
              <a:blipFill>
                <a:blip r:embed="rId2"/>
                <a:stretch>
                  <a:fillRect l="-15789" r="-5263" b="-1764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/>
              <p:cNvSpPr txBox="1"/>
              <p:nvPr/>
            </p:nvSpPr>
            <p:spPr>
              <a:xfrm>
                <a:off x="2698127" y="3424860"/>
                <a:ext cx="236667" cy="207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35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351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sz="1351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sz="1351" dirty="0"/>
              </a:p>
            </p:txBody>
          </p:sp>
        </mc:Choice>
        <mc:Fallback xmlns="">
          <p:sp>
            <p:nvSpPr>
              <p:cNvPr id="17" name="Textfeld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127" y="3424860"/>
                <a:ext cx="236667" cy="207877"/>
              </a:xfrm>
              <a:prstGeom prst="rect">
                <a:avLst/>
              </a:prstGeom>
              <a:blipFill>
                <a:blip r:embed="rId3"/>
                <a:stretch>
                  <a:fillRect l="-15789" r="-7895" b="-1764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Pfeil: nach rechts 17"/>
          <p:cNvSpPr/>
          <p:nvPr/>
        </p:nvSpPr>
        <p:spPr>
          <a:xfrm>
            <a:off x="2910558" y="3002057"/>
            <a:ext cx="311604" cy="281880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351"/>
          </a:p>
        </p:txBody>
      </p:sp>
      <p:grpSp>
        <p:nvGrpSpPr>
          <p:cNvPr id="19" name="Gruppieren 18"/>
          <p:cNvGrpSpPr/>
          <p:nvPr/>
        </p:nvGrpSpPr>
        <p:grpSpPr>
          <a:xfrm>
            <a:off x="3418057" y="2844565"/>
            <a:ext cx="148625" cy="702352"/>
            <a:chOff x="2122747" y="3356992"/>
            <a:chExt cx="198089" cy="936104"/>
          </a:xfrm>
        </p:grpSpPr>
        <p:cxnSp>
          <p:nvCxnSpPr>
            <p:cNvPr id="20" name="Gerader Verbinder 19"/>
            <p:cNvCxnSpPr>
              <a:cxnSpLocks/>
            </p:cNvCxnSpPr>
            <p:nvPr/>
          </p:nvCxnSpPr>
          <p:spPr>
            <a:xfrm flipV="1">
              <a:off x="2221793" y="3356992"/>
              <a:ext cx="0" cy="936104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hteck 20"/>
            <p:cNvSpPr/>
            <p:nvPr/>
          </p:nvSpPr>
          <p:spPr>
            <a:xfrm rot="16200000">
              <a:off x="1945583" y="3701818"/>
              <a:ext cx="552418" cy="198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/>
              <p:cNvSpPr txBox="1"/>
              <p:nvPr/>
            </p:nvSpPr>
            <p:spPr>
              <a:xfrm>
                <a:off x="3690492" y="3068848"/>
                <a:ext cx="236667" cy="207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CH" sz="135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1351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CH" sz="1351" i="1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de-CH" sz="1351" dirty="0"/>
              </a:p>
            </p:txBody>
          </p:sp>
        </mc:Choice>
        <mc:Fallback xmlns=""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492" y="3068848"/>
                <a:ext cx="236667" cy="207877"/>
              </a:xfrm>
              <a:prstGeom prst="rect">
                <a:avLst/>
              </a:prstGeom>
              <a:blipFill>
                <a:blip r:embed="rId4"/>
                <a:stretch>
                  <a:fillRect l="-15385" b="-571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/>
              <p:cNvSpPr txBox="1"/>
              <p:nvPr/>
            </p:nvSpPr>
            <p:spPr>
              <a:xfrm>
                <a:off x="2468467" y="4235099"/>
                <a:ext cx="1060290" cy="59676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CH" sz="135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1351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CH" sz="1351" i="1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de-CH" sz="135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CH" sz="135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CH" sz="1351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CH" sz="135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351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sz="1351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de-CH" sz="1351" dirty="0"/>
              </a:p>
            </p:txBody>
          </p:sp>
        </mc:Choice>
        <mc:Fallback xmlns="">
          <p:sp>
            <p:nvSpPr>
              <p:cNvPr id="28" name="Textfeld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467" y="4235099"/>
                <a:ext cx="1060290" cy="5967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feld 28"/>
          <p:cNvSpPr txBox="1"/>
          <p:nvPr/>
        </p:nvSpPr>
        <p:spPr>
          <a:xfrm>
            <a:off x="5507985" y="1780018"/>
            <a:ext cx="2140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000" dirty="0"/>
              <a:t>Parallelschaltung</a:t>
            </a:r>
          </a:p>
        </p:txBody>
      </p:sp>
      <p:grpSp>
        <p:nvGrpSpPr>
          <p:cNvPr id="30" name="Gruppieren 29"/>
          <p:cNvGrpSpPr/>
          <p:nvPr/>
        </p:nvGrpSpPr>
        <p:grpSpPr>
          <a:xfrm>
            <a:off x="5673007" y="2833805"/>
            <a:ext cx="148625" cy="702352"/>
            <a:chOff x="2122747" y="3356992"/>
            <a:chExt cx="198089" cy="936104"/>
          </a:xfrm>
        </p:grpSpPr>
        <p:cxnSp>
          <p:nvCxnSpPr>
            <p:cNvPr id="31" name="Gerader Verbinder 30"/>
            <p:cNvCxnSpPr>
              <a:cxnSpLocks/>
            </p:cNvCxnSpPr>
            <p:nvPr/>
          </p:nvCxnSpPr>
          <p:spPr>
            <a:xfrm flipV="1">
              <a:off x="2221793" y="3356992"/>
              <a:ext cx="0" cy="936104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hteck 31"/>
            <p:cNvSpPr/>
            <p:nvPr/>
          </p:nvSpPr>
          <p:spPr>
            <a:xfrm rot="16200000">
              <a:off x="1945583" y="3701818"/>
              <a:ext cx="552418" cy="198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6254819" y="2833805"/>
            <a:ext cx="148625" cy="702352"/>
            <a:chOff x="2122747" y="3356992"/>
            <a:chExt cx="198089" cy="936104"/>
          </a:xfrm>
        </p:grpSpPr>
        <p:cxnSp>
          <p:nvCxnSpPr>
            <p:cNvPr id="34" name="Gerader Verbinder 33"/>
            <p:cNvCxnSpPr>
              <a:cxnSpLocks/>
            </p:cNvCxnSpPr>
            <p:nvPr/>
          </p:nvCxnSpPr>
          <p:spPr>
            <a:xfrm flipV="1">
              <a:off x="2221793" y="3356992"/>
              <a:ext cx="0" cy="936104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hteck 34"/>
            <p:cNvSpPr/>
            <p:nvPr/>
          </p:nvSpPr>
          <p:spPr>
            <a:xfrm rot="16200000">
              <a:off x="1945583" y="3701818"/>
              <a:ext cx="552418" cy="198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/>
              <p:cNvSpPr txBox="1"/>
              <p:nvPr/>
            </p:nvSpPr>
            <p:spPr>
              <a:xfrm>
                <a:off x="5886798" y="3054468"/>
                <a:ext cx="232628" cy="207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35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351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sz="1351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sz="1351" dirty="0"/>
              </a:p>
            </p:txBody>
          </p:sp>
        </mc:Choice>
        <mc:Fallback xmlns="">
          <p:sp>
            <p:nvSpPr>
              <p:cNvPr id="36" name="Textfeld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798" y="3054468"/>
                <a:ext cx="232628" cy="207877"/>
              </a:xfrm>
              <a:prstGeom prst="rect">
                <a:avLst/>
              </a:prstGeom>
              <a:blipFill>
                <a:blip r:embed="rId2"/>
                <a:stretch>
                  <a:fillRect l="-15789" r="-5263" b="-1764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/>
              <p:cNvSpPr txBox="1"/>
              <p:nvPr/>
            </p:nvSpPr>
            <p:spPr>
              <a:xfrm>
                <a:off x="6453626" y="3056573"/>
                <a:ext cx="236667" cy="207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35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351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sz="1351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sz="1351" dirty="0"/>
              </a:p>
            </p:txBody>
          </p:sp>
        </mc:Choice>
        <mc:Fallback xmlns="">
          <p:sp>
            <p:nvSpPr>
              <p:cNvPr id="37" name="Textfeld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626" y="3056573"/>
                <a:ext cx="236667" cy="207877"/>
              </a:xfrm>
              <a:prstGeom prst="rect">
                <a:avLst/>
              </a:prstGeom>
              <a:blipFill>
                <a:blip r:embed="rId3"/>
                <a:stretch>
                  <a:fillRect l="-15789" r="-7895" b="-1428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Pfeil: nach rechts 37"/>
          <p:cNvSpPr/>
          <p:nvPr/>
        </p:nvSpPr>
        <p:spPr>
          <a:xfrm>
            <a:off x="6921652" y="2990858"/>
            <a:ext cx="311604" cy="281880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351"/>
          </a:p>
        </p:txBody>
      </p:sp>
      <p:grpSp>
        <p:nvGrpSpPr>
          <p:cNvPr id="39" name="Gruppieren 38"/>
          <p:cNvGrpSpPr/>
          <p:nvPr/>
        </p:nvGrpSpPr>
        <p:grpSpPr>
          <a:xfrm>
            <a:off x="7677152" y="2833805"/>
            <a:ext cx="148625" cy="702352"/>
            <a:chOff x="2122747" y="3356992"/>
            <a:chExt cx="198089" cy="936104"/>
          </a:xfrm>
        </p:grpSpPr>
        <p:cxnSp>
          <p:nvCxnSpPr>
            <p:cNvPr id="40" name="Gerader Verbinder 39"/>
            <p:cNvCxnSpPr>
              <a:cxnSpLocks/>
            </p:cNvCxnSpPr>
            <p:nvPr/>
          </p:nvCxnSpPr>
          <p:spPr>
            <a:xfrm flipV="1">
              <a:off x="2221793" y="3356992"/>
              <a:ext cx="0" cy="936104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hteck 40"/>
            <p:cNvSpPr/>
            <p:nvPr/>
          </p:nvSpPr>
          <p:spPr>
            <a:xfrm rot="16200000">
              <a:off x="1945583" y="3701818"/>
              <a:ext cx="552418" cy="198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/>
              <p:cNvSpPr txBox="1"/>
              <p:nvPr/>
            </p:nvSpPr>
            <p:spPr>
              <a:xfrm>
                <a:off x="7900091" y="3056783"/>
                <a:ext cx="236667" cy="207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CH" sz="135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1351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CH" sz="1351" i="1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de-CH" sz="1351" dirty="0"/>
              </a:p>
            </p:txBody>
          </p:sp>
        </mc:Choice>
        <mc:Fallback xmlns="">
          <p:sp>
            <p:nvSpPr>
              <p:cNvPr id="42" name="Textfeld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091" y="3056783"/>
                <a:ext cx="236667" cy="207877"/>
              </a:xfrm>
              <a:prstGeom prst="rect">
                <a:avLst/>
              </a:prstGeom>
              <a:blipFill>
                <a:blip r:embed="rId4"/>
                <a:stretch>
                  <a:fillRect l="-15385" b="-571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/>
              <p:cNvSpPr txBox="1"/>
              <p:nvPr/>
            </p:nvSpPr>
            <p:spPr>
              <a:xfrm>
                <a:off x="5673006" y="4270522"/>
                <a:ext cx="1060290" cy="5967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CH" sz="135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1351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de-CH" sz="135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1351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de-CH" sz="1351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</m:den>
                      </m:f>
                      <m:r>
                        <a:rPr lang="de-CH" sz="135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CH" sz="135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CH" sz="1351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CH" sz="135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sz="1351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e-CH" sz="135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1351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CH" sz="1351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de-CH" sz="1351" dirty="0"/>
              </a:p>
            </p:txBody>
          </p:sp>
        </mc:Choice>
        <mc:Fallback xmlns="">
          <p:sp>
            <p:nvSpPr>
              <p:cNvPr id="43" name="Textfeld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006" y="4270522"/>
                <a:ext cx="1060290" cy="596766"/>
              </a:xfrm>
              <a:prstGeom prst="rect">
                <a:avLst/>
              </a:prstGeom>
              <a:blipFill>
                <a:blip r:embed="rId6"/>
                <a:stretch>
                  <a:fillRect l="-13218" t="-120619" r="-91954" b="-17010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Gerader Verbinder 44"/>
          <p:cNvCxnSpPr/>
          <p:nvPr/>
        </p:nvCxnSpPr>
        <p:spPr>
          <a:xfrm>
            <a:off x="5747320" y="2833805"/>
            <a:ext cx="581812" cy="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/>
          <p:cNvCxnSpPr/>
          <p:nvPr/>
        </p:nvCxnSpPr>
        <p:spPr>
          <a:xfrm>
            <a:off x="5747320" y="3536158"/>
            <a:ext cx="581812" cy="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cxnSpLocks/>
          </p:cNvCxnSpPr>
          <p:nvPr/>
        </p:nvCxnSpPr>
        <p:spPr>
          <a:xfrm>
            <a:off x="6055127" y="3547181"/>
            <a:ext cx="0" cy="9733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r Verbinder 48"/>
          <p:cNvCxnSpPr>
            <a:cxnSpLocks/>
          </p:cNvCxnSpPr>
          <p:nvPr/>
        </p:nvCxnSpPr>
        <p:spPr>
          <a:xfrm>
            <a:off x="6055127" y="2725030"/>
            <a:ext cx="0" cy="9733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/>
              <p:cNvSpPr txBox="1"/>
              <p:nvPr/>
            </p:nvSpPr>
            <p:spPr>
              <a:xfrm>
                <a:off x="7166205" y="4314488"/>
                <a:ext cx="1217641" cy="51533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CH" sz="135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1351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CH" sz="1351" i="1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de-CH" sz="135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35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135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351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sz="1351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CH" sz="135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351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sz="1351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sz="135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351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sz="1351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CH" sz="135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CH" sz="135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351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sz="1351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sz="1351" dirty="0"/>
              </a:p>
            </p:txBody>
          </p:sp>
        </mc:Choice>
        <mc:Fallback xmlns="">
          <p:sp>
            <p:nvSpPr>
              <p:cNvPr id="50" name="Textfeld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205" y="4314488"/>
                <a:ext cx="1217641" cy="5153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feld 50"/>
          <p:cNvSpPr txBox="1"/>
          <p:nvPr/>
        </p:nvSpPr>
        <p:spPr>
          <a:xfrm>
            <a:off x="7335168" y="4833740"/>
            <a:ext cx="28007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350" dirty="0"/>
              <a:t>(Spezialfall für </a:t>
            </a:r>
            <a:r>
              <a:rPr lang="de-CH" sz="1350" u="sng" dirty="0"/>
              <a:t>zwei</a:t>
            </a:r>
            <a:r>
              <a:rPr lang="de-CH" sz="1350" dirty="0"/>
              <a:t> Widerstände!)</a:t>
            </a:r>
          </a:p>
        </p:txBody>
      </p:sp>
      <p:sp>
        <p:nvSpPr>
          <p:cNvPr id="48" name="Titel 5">
            <a:extLst>
              <a:ext uri="{FF2B5EF4-FFF2-40B4-BE49-F238E27FC236}">
                <a16:creationId xmlns:a16="http://schemas.microsoft.com/office/drawing/2014/main" id="{ED3149B0-9115-4F8A-855C-593EFF4F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Widerstände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FC70A0B-B23D-446A-8082-3E58009C4BFB}"/>
              </a:ext>
            </a:extLst>
          </p:cNvPr>
          <p:cNvSpPr/>
          <p:nvPr/>
        </p:nvSpPr>
        <p:spPr>
          <a:xfrm>
            <a:off x="2425967" y="2636925"/>
            <a:ext cx="140071" cy="41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07B41525-7311-4C7F-B768-836CED0DDAD8}"/>
              </a:ext>
            </a:extLst>
          </p:cNvPr>
          <p:cNvSpPr/>
          <p:nvPr/>
        </p:nvSpPr>
        <p:spPr>
          <a:xfrm>
            <a:off x="2421211" y="3302556"/>
            <a:ext cx="140071" cy="41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69C385F-EAB1-4166-B2CD-C40D9292F65E}"/>
              </a:ext>
            </a:extLst>
          </p:cNvPr>
          <p:cNvSpPr/>
          <p:nvPr/>
        </p:nvSpPr>
        <p:spPr>
          <a:xfrm>
            <a:off x="3433268" y="2996952"/>
            <a:ext cx="140071" cy="41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9FF4FE7B-AA2C-4168-8F0C-C74DB30B0A21}"/>
              </a:ext>
            </a:extLst>
          </p:cNvPr>
          <p:cNvSpPr/>
          <p:nvPr/>
        </p:nvSpPr>
        <p:spPr>
          <a:xfrm>
            <a:off x="5665516" y="2942516"/>
            <a:ext cx="140071" cy="41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9CC9935D-F308-4A1C-A4F7-C750133871FB}"/>
              </a:ext>
            </a:extLst>
          </p:cNvPr>
          <p:cNvSpPr/>
          <p:nvPr/>
        </p:nvSpPr>
        <p:spPr>
          <a:xfrm>
            <a:off x="6259097" y="2959598"/>
            <a:ext cx="140071" cy="41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F7316864-5C61-4D43-A185-C12067D3FAA6}"/>
              </a:ext>
            </a:extLst>
          </p:cNvPr>
          <p:cNvSpPr/>
          <p:nvPr/>
        </p:nvSpPr>
        <p:spPr>
          <a:xfrm>
            <a:off x="7685706" y="2977743"/>
            <a:ext cx="140071" cy="41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78724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  <p:bldP spid="25" grpId="0"/>
      <p:bldP spid="28" grpId="0" animBg="1"/>
      <p:bldP spid="36" grpId="0"/>
      <p:bldP spid="37" grpId="0"/>
      <p:bldP spid="38" grpId="0" animBg="1"/>
      <p:bldP spid="42" grpId="0"/>
      <p:bldP spid="43" grpId="0"/>
      <p:bldP spid="50" grpId="0" animBg="1"/>
      <p:bldP spid="51" grpId="0"/>
      <p:bldP spid="2" grpId="0" animBg="1"/>
      <p:bldP spid="44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1D7206-08BA-47DB-9960-A482788AB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DC09-44B5-4068-A541-80A9016C55BE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5F1EF9-F4F9-4D54-A3F5-8A0DCDE5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A63DE8-1391-4E35-876F-3AE22C0B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24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DFBF210-4F72-48E5-BD71-1CF9928E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Spannungsteiler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D36CA4-F252-4FEA-A4E1-9DE73BD3A413}"/>
              </a:ext>
            </a:extLst>
          </p:cNvPr>
          <p:cNvSpPr txBox="1"/>
          <p:nvPr/>
        </p:nvSpPr>
        <p:spPr>
          <a:xfrm>
            <a:off x="2484840" y="5034571"/>
            <a:ext cx="6462154" cy="508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 sz="1351" dirty="0"/>
              <a:t>Fliesst der gleiche Strom durch mehrere Widerstände, so sind die Teilspannungen</a:t>
            </a:r>
          </a:p>
          <a:p>
            <a:pPr algn="ctr"/>
            <a:r>
              <a:rPr lang="de-CH" sz="1351" dirty="0"/>
              <a:t>an einem Widerstand proportional zur Gesamtspannung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B0F1731-63E4-481E-BFDC-0DB2E08592DD}"/>
              </a:ext>
            </a:extLst>
          </p:cNvPr>
          <p:cNvGrpSpPr/>
          <p:nvPr/>
        </p:nvGrpSpPr>
        <p:grpSpPr>
          <a:xfrm>
            <a:off x="2949911" y="1617140"/>
            <a:ext cx="148625" cy="702352"/>
            <a:chOff x="2122747" y="3356992"/>
            <a:chExt cx="198089" cy="936104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6793389C-C720-4DFC-9049-DCF1792AA7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1793" y="3356992"/>
              <a:ext cx="0" cy="936104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BB7458A-45E1-41FC-8F01-262E90773B86}"/>
                </a:ext>
              </a:extLst>
            </p:cNvPr>
            <p:cNvSpPr/>
            <p:nvPr/>
          </p:nvSpPr>
          <p:spPr>
            <a:xfrm rot="16200000">
              <a:off x="1945583" y="3701818"/>
              <a:ext cx="552418" cy="198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8630819-4E84-4435-9A02-2839FF440428}"/>
              </a:ext>
            </a:extLst>
          </p:cNvPr>
          <p:cNvGrpSpPr/>
          <p:nvPr/>
        </p:nvGrpSpPr>
        <p:grpSpPr>
          <a:xfrm>
            <a:off x="2949985" y="3765293"/>
            <a:ext cx="148625" cy="702352"/>
            <a:chOff x="2122747" y="3356992"/>
            <a:chExt cx="198089" cy="936104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F5E7E0E6-883E-475A-BD1A-452CCDE31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1793" y="3356992"/>
              <a:ext cx="0" cy="936104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2B1D413-8826-4590-9FE7-63CF28DB31E9}"/>
                </a:ext>
              </a:extLst>
            </p:cNvPr>
            <p:cNvSpPr/>
            <p:nvPr/>
          </p:nvSpPr>
          <p:spPr>
            <a:xfrm rot="16200000">
              <a:off x="1945583" y="3701818"/>
              <a:ext cx="552418" cy="198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77CAAF5-D1F8-4B41-9C28-711EC334B365}"/>
                  </a:ext>
                </a:extLst>
              </p:cNvPr>
              <p:cNvSpPr txBox="1"/>
              <p:nvPr/>
            </p:nvSpPr>
            <p:spPr>
              <a:xfrm>
                <a:off x="3230697" y="3994411"/>
                <a:ext cx="246862" cy="207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351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351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sz="1351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de-CH" sz="1351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77CAAF5-D1F8-4B41-9C28-711EC334B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697" y="3994411"/>
                <a:ext cx="246862" cy="207877"/>
              </a:xfrm>
              <a:prstGeom prst="rect">
                <a:avLst/>
              </a:prstGeom>
              <a:blipFill>
                <a:blip r:embed="rId2"/>
                <a:stretch>
                  <a:fillRect l="-15000" b="-1470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51684E0-E2E9-4367-81F2-B86ED637C6F8}"/>
              </a:ext>
            </a:extLst>
          </p:cNvPr>
          <p:cNvGrpSpPr/>
          <p:nvPr/>
        </p:nvGrpSpPr>
        <p:grpSpPr>
          <a:xfrm>
            <a:off x="2949912" y="2345286"/>
            <a:ext cx="148625" cy="702352"/>
            <a:chOff x="2122747" y="3356992"/>
            <a:chExt cx="198089" cy="936104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690CCE7-5CA8-400C-BE46-FBB7AE9318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1793" y="3356992"/>
              <a:ext cx="0" cy="936104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C0F27FDF-E6CF-4DE3-BA69-E4389152F64F}"/>
                </a:ext>
              </a:extLst>
            </p:cNvPr>
            <p:cNvSpPr/>
            <p:nvPr/>
          </p:nvSpPr>
          <p:spPr>
            <a:xfrm rot="16200000">
              <a:off x="1945583" y="3701818"/>
              <a:ext cx="552418" cy="198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</p:grp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7A457FB5-CC6F-4B7F-BF9E-3EEF03C750BD}"/>
              </a:ext>
            </a:extLst>
          </p:cNvPr>
          <p:cNvCxnSpPr>
            <a:cxnSpLocks/>
          </p:cNvCxnSpPr>
          <p:nvPr/>
        </p:nvCxnSpPr>
        <p:spPr>
          <a:xfrm flipV="1">
            <a:off x="3024299" y="3062941"/>
            <a:ext cx="0" cy="702352"/>
          </a:xfrm>
          <a:prstGeom prst="line">
            <a:avLst/>
          </a:prstGeom>
          <a:ln w="28575" cap="sq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77C6DB2E-E2D5-4C6F-8B99-C8AF155967C5}"/>
                  </a:ext>
                </a:extLst>
              </p:cNvPr>
              <p:cNvSpPr txBox="1"/>
              <p:nvPr/>
            </p:nvSpPr>
            <p:spPr>
              <a:xfrm>
                <a:off x="3172851" y="2610750"/>
                <a:ext cx="236668" cy="207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351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351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sz="1351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sz="135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77C6DB2E-E2D5-4C6F-8B99-C8AF15596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851" y="2610750"/>
                <a:ext cx="236668" cy="207877"/>
              </a:xfrm>
              <a:prstGeom prst="rect">
                <a:avLst/>
              </a:prstGeom>
              <a:blipFill>
                <a:blip r:embed="rId3"/>
                <a:stretch>
                  <a:fillRect l="-15385" r="-5128" b="-1764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492A315-C264-4241-B29F-6A83E2979DC2}"/>
                  </a:ext>
                </a:extLst>
              </p:cNvPr>
              <p:cNvSpPr txBox="1"/>
              <p:nvPr/>
            </p:nvSpPr>
            <p:spPr>
              <a:xfrm>
                <a:off x="3153418" y="1864377"/>
                <a:ext cx="232628" cy="207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351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351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sz="1351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sz="1351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492A315-C264-4241-B29F-6A83E2979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418" y="1864377"/>
                <a:ext cx="232628" cy="207877"/>
              </a:xfrm>
              <a:prstGeom prst="rect">
                <a:avLst/>
              </a:prstGeom>
              <a:blipFill>
                <a:blip r:embed="rId4"/>
                <a:stretch>
                  <a:fillRect l="-15789" r="-5263" b="-1764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EAD44DA-D4C8-4D3F-B863-DDF6AA72CA6E}"/>
              </a:ext>
            </a:extLst>
          </p:cNvPr>
          <p:cNvCxnSpPr>
            <a:cxnSpLocks/>
          </p:cNvCxnSpPr>
          <p:nvPr/>
        </p:nvCxnSpPr>
        <p:spPr>
          <a:xfrm>
            <a:off x="2580418" y="1742934"/>
            <a:ext cx="0" cy="2622147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1A01DF1F-D59E-462C-B83E-7AFA094B086A}"/>
                  </a:ext>
                </a:extLst>
              </p:cNvPr>
              <p:cNvSpPr txBox="1"/>
              <p:nvPr/>
            </p:nvSpPr>
            <p:spPr>
              <a:xfrm>
                <a:off x="1900167" y="2696462"/>
                <a:ext cx="68025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1A01DF1F-D59E-462C-B83E-7AFA094B0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167" y="2696462"/>
                <a:ext cx="680251" cy="391902"/>
              </a:xfrm>
              <a:prstGeom prst="rect">
                <a:avLst/>
              </a:prstGeom>
              <a:blipFill>
                <a:blip r:embed="rId5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E38479E6-3E99-4023-B0D2-886641C58439}"/>
              </a:ext>
            </a:extLst>
          </p:cNvPr>
          <p:cNvCxnSpPr/>
          <p:nvPr/>
        </p:nvCxnSpPr>
        <p:spPr>
          <a:xfrm>
            <a:off x="3024223" y="1484761"/>
            <a:ext cx="0" cy="195275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3AB412D3-C85E-4070-975D-03AB562ACF38}"/>
              </a:ext>
            </a:extLst>
          </p:cNvPr>
          <p:cNvCxnSpPr>
            <a:cxnSpLocks/>
          </p:cNvCxnSpPr>
          <p:nvPr/>
        </p:nvCxnSpPr>
        <p:spPr>
          <a:xfrm>
            <a:off x="3425863" y="1773123"/>
            <a:ext cx="10333" cy="405543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72374F62-3CD3-48AD-B2B6-64035073008F}"/>
                  </a:ext>
                </a:extLst>
              </p:cNvPr>
              <p:cNvSpPr txBox="1"/>
              <p:nvPr/>
            </p:nvSpPr>
            <p:spPr>
              <a:xfrm>
                <a:off x="3436196" y="1754221"/>
                <a:ext cx="599010" cy="393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72374F62-3CD3-48AD-B2B6-640350730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196" y="1754221"/>
                <a:ext cx="599010" cy="3931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F2174F31-1466-4008-9DA1-7C75FE2E2ECE}"/>
                  </a:ext>
                </a:extLst>
              </p:cNvPr>
              <p:cNvSpPr txBox="1"/>
              <p:nvPr/>
            </p:nvSpPr>
            <p:spPr>
              <a:xfrm>
                <a:off x="5628981" y="1222007"/>
                <a:ext cx="1997726" cy="67460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F2174F31-1466-4008-9DA1-7C75FE2E2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981" y="1222007"/>
                <a:ext cx="1997726" cy="6746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35AAA41E-3C32-44E0-BB08-72DC0F21CB22}"/>
                  </a:ext>
                </a:extLst>
              </p:cNvPr>
              <p:cNvSpPr txBox="1"/>
              <p:nvPr/>
            </p:nvSpPr>
            <p:spPr>
              <a:xfrm>
                <a:off x="4519916" y="3698897"/>
                <a:ext cx="1591525" cy="54514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b>
                            <m:sSubPr>
                              <m:ctrlPr>
                                <a:rPr lang="de-CH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de-CH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de-CH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CH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CH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CH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de-CH" sz="14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CH" sz="1400" i="1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</m:oMath>
                  </m:oMathPara>
                </a14:m>
                <a:endParaRPr lang="de-CH" sz="1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35AAA41E-3C32-44E0-BB08-72DC0F21C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916" y="3698897"/>
                <a:ext cx="1591525" cy="5451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D7F60B19-060B-490D-AC05-1183D1397565}"/>
                  </a:ext>
                </a:extLst>
              </p:cNvPr>
              <p:cNvSpPr txBox="1"/>
              <p:nvPr/>
            </p:nvSpPr>
            <p:spPr>
              <a:xfrm>
                <a:off x="7121682" y="3694638"/>
                <a:ext cx="1806713" cy="53085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b>
                            <m:sSubPr>
                              <m:ctrlP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de-CH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CH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</m:oMath>
                  </m:oMathPara>
                </a14:m>
                <a:endParaRPr lang="de-CH" sz="1400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D7F60B19-060B-490D-AC05-1183D1397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682" y="3694638"/>
                <a:ext cx="1806713" cy="530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Ellipse 42">
            <a:extLst>
              <a:ext uri="{FF2B5EF4-FFF2-40B4-BE49-F238E27FC236}">
                <a16:creationId xmlns:a16="http://schemas.microsoft.com/office/drawing/2014/main" id="{4CDE91F4-BAB9-4879-8A77-033ECA1DB56A}"/>
              </a:ext>
            </a:extLst>
          </p:cNvPr>
          <p:cNvSpPr/>
          <p:nvPr/>
        </p:nvSpPr>
        <p:spPr>
          <a:xfrm>
            <a:off x="3476013" y="1669756"/>
            <a:ext cx="516354" cy="58077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A40F4AF2-C3D7-4BA0-871B-ED52053CEA0D}"/>
              </a:ext>
            </a:extLst>
          </p:cNvPr>
          <p:cNvSpPr/>
          <p:nvPr/>
        </p:nvSpPr>
        <p:spPr>
          <a:xfrm>
            <a:off x="4005921" y="1551533"/>
            <a:ext cx="1623060" cy="342727"/>
          </a:xfrm>
          <a:custGeom>
            <a:avLst/>
            <a:gdLst>
              <a:gd name="connsiteX0" fmla="*/ 0 w 1623060"/>
              <a:gd name="connsiteY0" fmla="*/ 342727 h 342727"/>
              <a:gd name="connsiteX1" fmla="*/ 853440 w 1623060"/>
              <a:gd name="connsiteY1" fmla="*/ 37927 h 342727"/>
              <a:gd name="connsiteX2" fmla="*/ 1623060 w 1623060"/>
              <a:gd name="connsiteY2" fmla="*/ 15067 h 34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3060" h="342727">
                <a:moveTo>
                  <a:pt x="0" y="342727"/>
                </a:moveTo>
                <a:cubicBezTo>
                  <a:pt x="291465" y="217632"/>
                  <a:pt x="582930" y="92537"/>
                  <a:pt x="853440" y="37927"/>
                </a:cubicBezTo>
                <a:cubicBezTo>
                  <a:pt x="1123950" y="-16683"/>
                  <a:pt x="1373505" y="-808"/>
                  <a:pt x="1623060" y="15067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565E8C3-224F-41D5-90EB-2DB4B7B1273B}"/>
              </a:ext>
            </a:extLst>
          </p:cNvPr>
          <p:cNvSpPr/>
          <p:nvPr/>
        </p:nvSpPr>
        <p:spPr>
          <a:xfrm>
            <a:off x="2968798" y="1749980"/>
            <a:ext cx="140071" cy="41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11FCDC89-39A3-4EB2-8018-2E9EF7B08DAB}"/>
              </a:ext>
            </a:extLst>
          </p:cNvPr>
          <p:cNvSpPr/>
          <p:nvPr/>
        </p:nvSpPr>
        <p:spPr>
          <a:xfrm>
            <a:off x="2958539" y="2487501"/>
            <a:ext cx="140071" cy="41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C8AE339-243A-4D9F-BB89-880089F47C78}"/>
              </a:ext>
            </a:extLst>
          </p:cNvPr>
          <p:cNvSpPr/>
          <p:nvPr/>
        </p:nvSpPr>
        <p:spPr>
          <a:xfrm>
            <a:off x="2949985" y="3903425"/>
            <a:ext cx="140071" cy="41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84286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8" grpId="0" animBg="1"/>
      <p:bldP spid="40" grpId="0" animBg="1"/>
      <p:bldP spid="42" grpId="0" animBg="1"/>
      <p:bldP spid="43" grpId="0" animBg="1"/>
      <p:bldP spid="4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396F87E-CAE1-4108-86D9-A44447A72437}"/>
              </a:ext>
            </a:extLst>
          </p:cNvPr>
          <p:cNvCxnSpPr>
            <a:cxnSpLocks/>
          </p:cNvCxnSpPr>
          <p:nvPr/>
        </p:nvCxnSpPr>
        <p:spPr>
          <a:xfrm>
            <a:off x="2613876" y="1639544"/>
            <a:ext cx="0" cy="2816186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BA247D31-0F5A-4CA9-8C97-651B79E0F9C4}"/>
              </a:ext>
            </a:extLst>
          </p:cNvPr>
          <p:cNvCxnSpPr>
            <a:cxnSpLocks/>
          </p:cNvCxnSpPr>
          <p:nvPr/>
        </p:nvCxnSpPr>
        <p:spPr>
          <a:xfrm>
            <a:off x="1961154" y="1621113"/>
            <a:ext cx="0" cy="2816186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50CB1BBD-1B7A-43C7-9F2C-DEB0F0F634EF}"/>
              </a:ext>
            </a:extLst>
          </p:cNvPr>
          <p:cNvCxnSpPr>
            <a:cxnSpLocks/>
          </p:cNvCxnSpPr>
          <p:nvPr/>
        </p:nvCxnSpPr>
        <p:spPr>
          <a:xfrm flipH="1" flipV="1">
            <a:off x="969276" y="4437299"/>
            <a:ext cx="1883983" cy="18431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0E5735CA-DE53-4478-93E4-506B88947988}"/>
              </a:ext>
            </a:extLst>
          </p:cNvPr>
          <p:cNvCxnSpPr>
            <a:cxnSpLocks/>
          </p:cNvCxnSpPr>
          <p:nvPr/>
        </p:nvCxnSpPr>
        <p:spPr>
          <a:xfrm flipH="1">
            <a:off x="1066142" y="1617140"/>
            <a:ext cx="1787117" cy="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1D7206-08BA-47DB-9960-A482788AB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DC09-44B5-4068-A541-80A9016C55BE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5F1EF9-F4F9-4D54-A3F5-8A0DCDE5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A63DE8-1391-4E35-876F-3AE22C0B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25</a:t>
            </a:fld>
            <a:endParaRPr lang="de-CH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DFBF210-4F72-48E5-BD71-1CF9928E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Stromteiler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2D36CA4-F252-4FEA-A4E1-9DE73BD3A413}"/>
              </a:ext>
            </a:extLst>
          </p:cNvPr>
          <p:cNvSpPr txBox="1"/>
          <p:nvPr/>
        </p:nvSpPr>
        <p:spPr>
          <a:xfrm>
            <a:off x="2364394" y="5034571"/>
            <a:ext cx="7068153" cy="50808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de-CH" sz="1351" dirty="0"/>
              <a:t>Teilt sich ein Strom in mehrere Widerstände auf, so teilen sich die Teilströme gemäss den </a:t>
            </a:r>
            <a:br>
              <a:rPr lang="de-CH" sz="1351" dirty="0"/>
            </a:br>
            <a:r>
              <a:rPr lang="de-CH" sz="1351" dirty="0"/>
              <a:t>Leitwerten auf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B0F1731-63E4-481E-BFDC-0DB2E08592DD}"/>
              </a:ext>
            </a:extLst>
          </p:cNvPr>
          <p:cNvGrpSpPr/>
          <p:nvPr/>
        </p:nvGrpSpPr>
        <p:grpSpPr>
          <a:xfrm>
            <a:off x="1886842" y="2599077"/>
            <a:ext cx="148625" cy="702352"/>
            <a:chOff x="2122747" y="3356992"/>
            <a:chExt cx="198089" cy="936104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6793389C-C720-4DFC-9049-DCF1792AA7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1793" y="3356992"/>
              <a:ext cx="0" cy="936104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BB7458A-45E1-41FC-8F01-262E90773B86}"/>
                </a:ext>
              </a:extLst>
            </p:cNvPr>
            <p:cNvSpPr/>
            <p:nvPr/>
          </p:nvSpPr>
          <p:spPr>
            <a:xfrm rot="16200000">
              <a:off x="1945583" y="3701818"/>
              <a:ext cx="552418" cy="198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 u="sng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77CAAF5-D1F8-4B41-9C28-711EC334B365}"/>
                  </a:ext>
                </a:extLst>
              </p:cNvPr>
              <p:cNvSpPr txBox="1"/>
              <p:nvPr/>
            </p:nvSpPr>
            <p:spPr>
              <a:xfrm>
                <a:off x="3949182" y="2807129"/>
                <a:ext cx="249555" cy="207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351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351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sz="1351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de-CH" sz="1351" i="1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77CAAF5-D1F8-4B41-9C28-711EC334B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182" y="2807129"/>
                <a:ext cx="249555" cy="207877"/>
              </a:xfrm>
              <a:prstGeom prst="rect">
                <a:avLst/>
              </a:prstGeom>
              <a:blipFill>
                <a:blip r:embed="rId2"/>
                <a:stretch>
                  <a:fillRect l="-14634" b="-11429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51684E0-E2E9-4367-81F2-B86ED637C6F8}"/>
              </a:ext>
            </a:extLst>
          </p:cNvPr>
          <p:cNvGrpSpPr/>
          <p:nvPr/>
        </p:nvGrpSpPr>
        <p:grpSpPr>
          <a:xfrm>
            <a:off x="2536748" y="2596566"/>
            <a:ext cx="148625" cy="702352"/>
            <a:chOff x="2122747" y="3356992"/>
            <a:chExt cx="198089" cy="936104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690CCE7-5CA8-400C-BE46-FBB7AE9318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1793" y="3356992"/>
              <a:ext cx="0" cy="936104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C0F27FDF-E6CF-4DE3-BA69-E4389152F64F}"/>
                </a:ext>
              </a:extLst>
            </p:cNvPr>
            <p:cNvSpPr/>
            <p:nvPr/>
          </p:nvSpPr>
          <p:spPr>
            <a:xfrm rot="16200000">
              <a:off x="1945583" y="3701818"/>
              <a:ext cx="552418" cy="198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 u="sng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77C6DB2E-E2D5-4C6F-8B99-C8AF155967C5}"/>
                  </a:ext>
                </a:extLst>
              </p:cNvPr>
              <p:cNvSpPr txBox="1"/>
              <p:nvPr/>
            </p:nvSpPr>
            <p:spPr>
              <a:xfrm>
                <a:off x="2291739" y="2788240"/>
                <a:ext cx="236668" cy="207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351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351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sz="1351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sz="1351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77C6DB2E-E2D5-4C6F-8B99-C8AF15596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739" y="2788240"/>
                <a:ext cx="236668" cy="207877"/>
              </a:xfrm>
              <a:prstGeom prst="rect">
                <a:avLst/>
              </a:prstGeom>
              <a:blipFill>
                <a:blip r:embed="rId3"/>
                <a:stretch>
                  <a:fillRect l="-15385" r="-5128" b="-1764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492A315-C264-4241-B29F-6A83E2979DC2}"/>
                  </a:ext>
                </a:extLst>
              </p:cNvPr>
              <p:cNvSpPr txBox="1"/>
              <p:nvPr/>
            </p:nvSpPr>
            <p:spPr>
              <a:xfrm>
                <a:off x="1640158" y="2771271"/>
                <a:ext cx="232628" cy="207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351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351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sz="1351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sz="1351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5492A315-C264-4241-B29F-6A83E2979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158" y="2771271"/>
                <a:ext cx="232628" cy="207877"/>
              </a:xfrm>
              <a:prstGeom prst="rect">
                <a:avLst/>
              </a:prstGeom>
              <a:blipFill>
                <a:blip r:embed="rId4"/>
                <a:stretch>
                  <a:fillRect l="-15789" r="-5263" b="-1764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E38479E6-3E99-4023-B0D2-886641C58439}"/>
              </a:ext>
            </a:extLst>
          </p:cNvPr>
          <p:cNvCxnSpPr>
            <a:cxnSpLocks/>
          </p:cNvCxnSpPr>
          <p:nvPr/>
        </p:nvCxnSpPr>
        <p:spPr>
          <a:xfrm>
            <a:off x="1278574" y="1617140"/>
            <a:ext cx="360040" cy="0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F2174F31-1466-4008-9DA1-7C75FE2E2ECE}"/>
                  </a:ext>
                </a:extLst>
              </p:cNvPr>
              <p:cNvSpPr txBox="1"/>
              <p:nvPr/>
            </p:nvSpPr>
            <p:spPr>
              <a:xfrm>
                <a:off x="4642904" y="849413"/>
                <a:ext cx="3619261" cy="1443729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f>
                                        <m:f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de-CH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CH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de-CH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de-CH" b="0" dirty="0"/>
              </a:p>
              <a:p>
                <a:endParaRPr lang="de-CH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F2174F31-1466-4008-9DA1-7C75FE2E2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904" y="849413"/>
                <a:ext cx="3619261" cy="14437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35AAA41E-3C32-44E0-BB08-72DC0F21CB22}"/>
                  </a:ext>
                </a:extLst>
              </p:cNvPr>
              <p:cNvSpPr txBox="1"/>
              <p:nvPr/>
            </p:nvSpPr>
            <p:spPr>
              <a:xfrm>
                <a:off x="5000626" y="3717860"/>
                <a:ext cx="1464824" cy="54656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𝑅𝑥</m:t>
                          </m:r>
                        </m:sub>
                      </m:sSub>
                      <m:r>
                        <a:rPr lang="de-CH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de-CH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de-CH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CH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de-CH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1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de-CH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de-CH" sz="14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CH" sz="1400" i="1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</m:oMath>
                  </m:oMathPara>
                </a14:m>
                <a:endParaRPr lang="de-CH" sz="140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35AAA41E-3C32-44E0-BB08-72DC0F21C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626" y="3717860"/>
                <a:ext cx="1464824" cy="546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C0CD3E3-F411-4C02-91CA-6A3C66C0E32D}"/>
              </a:ext>
            </a:extLst>
          </p:cNvPr>
          <p:cNvCxnSpPr>
            <a:cxnSpLocks/>
          </p:cNvCxnSpPr>
          <p:nvPr/>
        </p:nvCxnSpPr>
        <p:spPr>
          <a:xfrm flipH="1">
            <a:off x="1357859" y="4437299"/>
            <a:ext cx="343272" cy="0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D5F07194-9142-40E7-91BC-0AD5A19B3157}"/>
              </a:ext>
            </a:extLst>
          </p:cNvPr>
          <p:cNvCxnSpPr>
            <a:cxnSpLocks/>
          </p:cNvCxnSpPr>
          <p:nvPr/>
        </p:nvCxnSpPr>
        <p:spPr>
          <a:xfrm>
            <a:off x="3773835" y="1639544"/>
            <a:ext cx="0" cy="2816186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8630819-4E84-4435-9A02-2839FF440428}"/>
              </a:ext>
            </a:extLst>
          </p:cNvPr>
          <p:cNvGrpSpPr/>
          <p:nvPr/>
        </p:nvGrpSpPr>
        <p:grpSpPr>
          <a:xfrm>
            <a:off x="3699522" y="2599077"/>
            <a:ext cx="148625" cy="702352"/>
            <a:chOff x="2122747" y="3356992"/>
            <a:chExt cx="198089" cy="936104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F5E7E0E6-883E-475A-BD1A-452CCDE31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1793" y="3356992"/>
              <a:ext cx="0" cy="936104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2B1D413-8826-4590-9FE7-63CF28DB31E9}"/>
                </a:ext>
              </a:extLst>
            </p:cNvPr>
            <p:cNvSpPr/>
            <p:nvPr/>
          </p:nvSpPr>
          <p:spPr>
            <a:xfrm rot="16200000">
              <a:off x="1945583" y="3701818"/>
              <a:ext cx="552418" cy="1980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 u="sng"/>
            </a:p>
          </p:txBody>
        </p:sp>
      </p:grp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AAF8C24C-FE12-4B42-89D6-BCBB7D9301DE}"/>
              </a:ext>
            </a:extLst>
          </p:cNvPr>
          <p:cNvCxnSpPr>
            <a:cxnSpLocks/>
          </p:cNvCxnSpPr>
          <p:nvPr/>
        </p:nvCxnSpPr>
        <p:spPr>
          <a:xfrm flipH="1">
            <a:off x="2853260" y="1617139"/>
            <a:ext cx="576063" cy="3975"/>
          </a:xfrm>
          <a:prstGeom prst="line">
            <a:avLst/>
          </a:prstGeom>
          <a:ln w="28575" cap="sq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F75F2363-7D79-4849-A0BB-7AD31BAFA8E3}"/>
              </a:ext>
            </a:extLst>
          </p:cNvPr>
          <p:cNvCxnSpPr>
            <a:cxnSpLocks/>
          </p:cNvCxnSpPr>
          <p:nvPr/>
        </p:nvCxnSpPr>
        <p:spPr>
          <a:xfrm flipH="1">
            <a:off x="2853259" y="4451755"/>
            <a:ext cx="576063" cy="3975"/>
          </a:xfrm>
          <a:prstGeom prst="line">
            <a:avLst/>
          </a:prstGeom>
          <a:ln w="28575" cap="sq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C52525E0-045E-4793-9194-EE54454B330E}"/>
              </a:ext>
            </a:extLst>
          </p:cNvPr>
          <p:cNvCxnSpPr>
            <a:cxnSpLocks/>
          </p:cNvCxnSpPr>
          <p:nvPr/>
        </p:nvCxnSpPr>
        <p:spPr>
          <a:xfrm flipH="1" flipV="1">
            <a:off x="3455772" y="4446515"/>
            <a:ext cx="318064" cy="9215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0FD8B2B7-6314-4CC8-95B2-1D1DD84EDCA0}"/>
              </a:ext>
            </a:extLst>
          </p:cNvPr>
          <p:cNvCxnSpPr>
            <a:cxnSpLocks/>
          </p:cNvCxnSpPr>
          <p:nvPr/>
        </p:nvCxnSpPr>
        <p:spPr>
          <a:xfrm flipH="1" flipV="1">
            <a:off x="3455772" y="1611898"/>
            <a:ext cx="318064" cy="9215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F6B7AF7A-DB82-4782-8507-17B14B996F40}"/>
              </a:ext>
            </a:extLst>
          </p:cNvPr>
          <p:cNvCxnSpPr>
            <a:cxnSpLocks/>
          </p:cNvCxnSpPr>
          <p:nvPr/>
        </p:nvCxnSpPr>
        <p:spPr>
          <a:xfrm>
            <a:off x="1959700" y="1898580"/>
            <a:ext cx="0" cy="363316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01929549-1C28-44CB-8C50-5549BA81A358}"/>
              </a:ext>
            </a:extLst>
          </p:cNvPr>
          <p:cNvCxnSpPr>
            <a:cxnSpLocks/>
          </p:cNvCxnSpPr>
          <p:nvPr/>
        </p:nvCxnSpPr>
        <p:spPr>
          <a:xfrm>
            <a:off x="2611060" y="1890938"/>
            <a:ext cx="0" cy="363316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FBF9677-67D5-4B70-9C2D-181EC67B4FB5}"/>
              </a:ext>
            </a:extLst>
          </p:cNvPr>
          <p:cNvCxnSpPr>
            <a:cxnSpLocks/>
          </p:cNvCxnSpPr>
          <p:nvPr/>
        </p:nvCxnSpPr>
        <p:spPr>
          <a:xfrm>
            <a:off x="3773608" y="1898580"/>
            <a:ext cx="0" cy="363316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>
            <a:extLst>
              <a:ext uri="{FF2B5EF4-FFF2-40B4-BE49-F238E27FC236}">
                <a16:creationId xmlns:a16="http://schemas.microsoft.com/office/drawing/2014/main" id="{E65EC2F2-50F7-4C13-970C-8EC76BFC16E4}"/>
              </a:ext>
            </a:extLst>
          </p:cNvPr>
          <p:cNvSpPr/>
          <p:nvPr/>
        </p:nvSpPr>
        <p:spPr>
          <a:xfrm>
            <a:off x="1671567" y="1750806"/>
            <a:ext cx="535267" cy="64358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2" name="Freihandform: Form 61">
            <a:extLst>
              <a:ext uri="{FF2B5EF4-FFF2-40B4-BE49-F238E27FC236}">
                <a16:creationId xmlns:a16="http://schemas.microsoft.com/office/drawing/2014/main" id="{0D1E5A20-761B-4C8B-8DA6-66CD34468119}"/>
              </a:ext>
            </a:extLst>
          </p:cNvPr>
          <p:cNvSpPr/>
          <p:nvPr/>
        </p:nvSpPr>
        <p:spPr>
          <a:xfrm rot="21154834">
            <a:off x="2197405" y="1451637"/>
            <a:ext cx="2446020" cy="447802"/>
          </a:xfrm>
          <a:custGeom>
            <a:avLst/>
            <a:gdLst>
              <a:gd name="connsiteX0" fmla="*/ 0 w 2446020"/>
              <a:gd name="connsiteY0" fmla="*/ 445628 h 447802"/>
              <a:gd name="connsiteX1" fmla="*/ 830580 w 2446020"/>
              <a:gd name="connsiteY1" fmla="*/ 384668 h 447802"/>
              <a:gd name="connsiteX2" fmla="*/ 1203960 w 2446020"/>
              <a:gd name="connsiteY2" fmla="*/ 26528 h 447802"/>
              <a:gd name="connsiteX3" fmla="*/ 2446020 w 2446020"/>
              <a:gd name="connsiteY3" fmla="*/ 26528 h 447802"/>
              <a:gd name="connsiteX4" fmla="*/ 2446020 w 2446020"/>
              <a:gd name="connsiteY4" fmla="*/ 26528 h 447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6020" h="447802">
                <a:moveTo>
                  <a:pt x="0" y="445628"/>
                </a:moveTo>
                <a:cubicBezTo>
                  <a:pt x="314960" y="450073"/>
                  <a:pt x="629920" y="454518"/>
                  <a:pt x="830580" y="384668"/>
                </a:cubicBezTo>
                <a:cubicBezTo>
                  <a:pt x="1031240" y="314818"/>
                  <a:pt x="934720" y="86218"/>
                  <a:pt x="1203960" y="26528"/>
                </a:cubicBezTo>
                <a:cubicBezTo>
                  <a:pt x="1473200" y="-33162"/>
                  <a:pt x="2446020" y="26528"/>
                  <a:pt x="2446020" y="26528"/>
                </a:cubicBezTo>
                <a:lnTo>
                  <a:pt x="2446020" y="26528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856E5C7A-EB67-4C9F-8DE7-499E92EEA305}"/>
                  </a:ext>
                </a:extLst>
              </p:cNvPr>
              <p:cNvSpPr txBox="1"/>
              <p:nvPr/>
            </p:nvSpPr>
            <p:spPr>
              <a:xfrm>
                <a:off x="6959828" y="3717860"/>
                <a:ext cx="1703735" cy="53085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CH" sz="1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CH" sz="1400" b="0" i="1" smtClean="0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</m:oMath>
                  </m:oMathPara>
                </a14:m>
                <a:endParaRPr lang="de-CH" sz="1400" dirty="0"/>
              </a:p>
            </p:txBody>
          </p:sp>
        </mc:Choice>
        <mc:Fallback xmlns="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856E5C7A-EB67-4C9F-8DE7-499E92EEA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828" y="3717860"/>
                <a:ext cx="1703735" cy="5308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911B5BAF-031C-4BBF-8824-D3745D3BD8F7}"/>
                  </a:ext>
                </a:extLst>
              </p:cNvPr>
              <p:cNvSpPr txBox="1"/>
              <p:nvPr/>
            </p:nvSpPr>
            <p:spPr>
              <a:xfrm>
                <a:off x="1029863" y="1204981"/>
                <a:ext cx="610295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911B5BAF-031C-4BBF-8824-D3745D3BD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63" y="1204981"/>
                <a:ext cx="610295" cy="391902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DEB9BF4F-55FF-406C-8E54-85AA71C2EE91}"/>
                  </a:ext>
                </a:extLst>
              </p:cNvPr>
              <p:cNvSpPr txBox="1"/>
              <p:nvPr/>
            </p:nvSpPr>
            <p:spPr>
              <a:xfrm>
                <a:off x="1182263" y="4437100"/>
                <a:ext cx="610295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DEB9BF4F-55FF-406C-8E54-85AA71C2E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63" y="4437100"/>
                <a:ext cx="610295" cy="391902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5986506E-A508-4551-BE0B-CBB860E9FCCC}"/>
                  </a:ext>
                </a:extLst>
              </p:cNvPr>
              <p:cNvSpPr txBox="1"/>
              <p:nvPr/>
            </p:nvSpPr>
            <p:spPr>
              <a:xfrm>
                <a:off x="1610031" y="1880149"/>
                <a:ext cx="425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5986506E-A508-4551-BE0B-CBB860E9F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031" y="1880149"/>
                <a:ext cx="42543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9127AFDC-71C5-45A0-9ABC-49B8EFE3D021}"/>
                  </a:ext>
                </a:extLst>
              </p:cNvPr>
              <p:cNvSpPr txBox="1"/>
              <p:nvPr/>
            </p:nvSpPr>
            <p:spPr>
              <a:xfrm>
                <a:off x="2240632" y="1857319"/>
                <a:ext cx="4307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9127AFDC-71C5-45A0-9ABC-49B8EFE3D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632" y="1857319"/>
                <a:ext cx="430759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89018ED7-80C6-4C37-AC0C-8A8F7192FEF2}"/>
                  </a:ext>
                </a:extLst>
              </p:cNvPr>
              <p:cNvSpPr txBox="1"/>
              <p:nvPr/>
            </p:nvSpPr>
            <p:spPr>
              <a:xfrm>
                <a:off x="3417388" y="1858900"/>
                <a:ext cx="444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89018ED7-80C6-4C37-AC0C-8A8F7192F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388" y="1858900"/>
                <a:ext cx="44486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feld 69">
            <a:extLst>
              <a:ext uri="{FF2B5EF4-FFF2-40B4-BE49-F238E27FC236}">
                <a16:creationId xmlns:a16="http://schemas.microsoft.com/office/drawing/2014/main" id="{3EF804DB-E540-410B-AA04-A2285B18E475}"/>
              </a:ext>
            </a:extLst>
          </p:cNvPr>
          <p:cNvSpPr txBox="1"/>
          <p:nvPr/>
        </p:nvSpPr>
        <p:spPr>
          <a:xfrm>
            <a:off x="7335168" y="4268247"/>
            <a:ext cx="28007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350" dirty="0"/>
              <a:t>(Spezialfall für </a:t>
            </a:r>
            <a:r>
              <a:rPr lang="de-CH" sz="1350" u="sng" dirty="0"/>
              <a:t>zwei</a:t>
            </a:r>
            <a:r>
              <a:rPr lang="de-CH" sz="1350" dirty="0"/>
              <a:t> Widerstände!)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57DC9103-3244-4F62-AF9E-DDAC062E485E}"/>
              </a:ext>
            </a:extLst>
          </p:cNvPr>
          <p:cNvSpPr/>
          <p:nvPr/>
        </p:nvSpPr>
        <p:spPr>
          <a:xfrm>
            <a:off x="1901777" y="2723037"/>
            <a:ext cx="140071" cy="41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D6DA2877-7673-46D6-9800-459B9C7554B6}"/>
              </a:ext>
            </a:extLst>
          </p:cNvPr>
          <p:cNvSpPr/>
          <p:nvPr/>
        </p:nvSpPr>
        <p:spPr>
          <a:xfrm>
            <a:off x="2553643" y="2730294"/>
            <a:ext cx="140071" cy="41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F8A88660-806C-423C-8A9D-205B37D6F142}"/>
              </a:ext>
            </a:extLst>
          </p:cNvPr>
          <p:cNvSpPr/>
          <p:nvPr/>
        </p:nvSpPr>
        <p:spPr>
          <a:xfrm>
            <a:off x="3713129" y="2730294"/>
            <a:ext cx="140071" cy="4144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75776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8" grpId="0" animBg="1"/>
      <p:bldP spid="40" grpId="0" animBg="1"/>
      <p:bldP spid="61" grpId="0" animBg="1"/>
      <p:bldP spid="62" grpId="0" animBg="1"/>
      <p:bldP spid="63" grpId="0" animBg="1"/>
      <p:bldP spid="7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F0C5D-FA8B-4D70-8F8C-3580C3BA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Allgemein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83CC82-9E3C-432C-AC80-3FC2605DB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0D831-9B24-476B-BD95-03A1B9D4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2623FA-3E4D-4C84-84B9-DACA7113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F5403E-D882-4E91-9B92-9AC50C28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26</a:t>
            </a:fld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7091C0-92CC-424A-A901-501B4267B2B2}"/>
              </a:ext>
            </a:extLst>
          </p:cNvPr>
          <p:cNvSpPr txBox="1"/>
          <p:nvPr/>
        </p:nvSpPr>
        <p:spPr>
          <a:xfrm>
            <a:off x="347678" y="1206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CH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7D9DDD4-0CF7-4489-8FD0-FA8D772944F0}"/>
              </a:ext>
            </a:extLst>
          </p:cNvPr>
          <p:cNvSpPr txBox="1"/>
          <p:nvPr/>
        </p:nvSpPr>
        <p:spPr>
          <a:xfrm>
            <a:off x="347678" y="1242288"/>
            <a:ext cx="769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Gleichungen welche wir anschauen, gelten meist über </a:t>
            </a:r>
            <a:r>
              <a:rPr lang="de-CH" u="sng" dirty="0"/>
              <a:t>einem Bauelement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1560876-A035-49CC-BB46-B97485839F53}"/>
                  </a:ext>
                </a:extLst>
              </p:cNvPr>
              <p:cNvSpPr txBox="1"/>
              <p:nvPr/>
            </p:nvSpPr>
            <p:spPr>
              <a:xfrm>
                <a:off x="2098281" y="1802873"/>
                <a:ext cx="21098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Beispiel: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1560876-A035-49CC-BB46-B97485839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281" y="1802873"/>
                <a:ext cx="2109873" cy="369332"/>
              </a:xfrm>
              <a:prstGeom prst="rect">
                <a:avLst/>
              </a:prstGeom>
              <a:blipFill>
                <a:blip r:embed="rId2"/>
                <a:stretch>
                  <a:fillRect l="-2312" t="-10000" b="-26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C7105200-B4B2-472F-9192-E894C387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308" y="2231250"/>
            <a:ext cx="3544563" cy="2257151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3A8F2E8-501C-46FC-BBC4-D65722A8FA3F}"/>
              </a:ext>
            </a:extLst>
          </p:cNvPr>
          <p:cNvCxnSpPr/>
          <p:nvPr/>
        </p:nvCxnSpPr>
        <p:spPr>
          <a:xfrm>
            <a:off x="2974225" y="3101936"/>
            <a:ext cx="0" cy="648072"/>
          </a:xfrm>
          <a:prstGeom prst="straightConnector1">
            <a:avLst/>
          </a:prstGeom>
          <a:ln w="381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78BC1BD-1AD4-4D70-81DF-DEBE8D1B7F58}"/>
              </a:ext>
            </a:extLst>
          </p:cNvPr>
          <p:cNvCxnSpPr>
            <a:cxnSpLocks/>
          </p:cNvCxnSpPr>
          <p:nvPr/>
        </p:nvCxnSpPr>
        <p:spPr>
          <a:xfrm>
            <a:off x="2758201" y="2813904"/>
            <a:ext cx="0" cy="360040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C89DF654-CA83-43FA-A99F-71790A6653D5}"/>
              </a:ext>
            </a:extLst>
          </p:cNvPr>
          <p:cNvSpPr txBox="1"/>
          <p:nvPr/>
        </p:nvSpPr>
        <p:spPr>
          <a:xfrm>
            <a:off x="3118241" y="3425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58DA1ABB-0804-42E8-BC4A-C9376CDA23A8}"/>
                  </a:ext>
                </a:extLst>
              </p:cNvPr>
              <p:cNvSpPr txBox="1"/>
              <p:nvPr/>
            </p:nvSpPr>
            <p:spPr>
              <a:xfrm>
                <a:off x="2692804" y="2695898"/>
                <a:ext cx="4254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58DA1ABB-0804-42E8-BC4A-C9376CDA2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804" y="2695898"/>
                <a:ext cx="4254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C0035AF-6D03-4AF4-B7B5-A2AF0A7D6AD8}"/>
                  </a:ext>
                </a:extLst>
              </p:cNvPr>
              <p:cNvSpPr txBox="1"/>
              <p:nvPr/>
            </p:nvSpPr>
            <p:spPr>
              <a:xfrm>
                <a:off x="2905522" y="3220026"/>
                <a:ext cx="495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C0035AF-6D03-4AF4-B7B5-A2AF0A7D6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522" y="3220026"/>
                <a:ext cx="4953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931495B-1FDA-433B-AE20-B6C89A2C2AE6}"/>
                  </a:ext>
                </a:extLst>
              </p:cNvPr>
              <p:cNvSpPr txBox="1"/>
              <p:nvPr/>
            </p:nvSpPr>
            <p:spPr>
              <a:xfrm>
                <a:off x="1454004" y="4612642"/>
                <a:ext cx="36979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de-CH" dirty="0"/>
                  <a:t>Es gilt </a:t>
                </a:r>
                <a:r>
                  <a:rPr lang="de-CH" b="1" dirty="0"/>
                  <a:t>über dem Widerstand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CH" dirty="0"/>
                  <a:t>: </a:t>
                </a:r>
                <a:br>
                  <a:rPr lang="de-CH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931495B-1FDA-433B-AE20-B6C89A2C2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004" y="4612642"/>
                <a:ext cx="3697935" cy="646331"/>
              </a:xfrm>
              <a:prstGeom prst="rect">
                <a:avLst/>
              </a:prstGeom>
              <a:blipFill>
                <a:blip r:embed="rId6"/>
                <a:stretch>
                  <a:fillRect l="-1485" t="-5660" r="-49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3DDFEEC-18FB-4002-8DC6-714FC87719C6}"/>
              </a:ext>
            </a:extLst>
          </p:cNvPr>
          <p:cNvGrpSpPr/>
          <p:nvPr/>
        </p:nvGrpSpPr>
        <p:grpSpPr>
          <a:xfrm>
            <a:off x="6908371" y="2371398"/>
            <a:ext cx="2498539" cy="1839171"/>
            <a:chOff x="6636741" y="2056361"/>
            <a:chExt cx="2498539" cy="1839171"/>
          </a:xfrm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494593F9-B49D-4A56-9564-6754CEE9BFE4}"/>
                </a:ext>
              </a:extLst>
            </p:cNvPr>
            <p:cNvCxnSpPr>
              <a:cxnSpLocks/>
              <a:stCxn id="36" idx="6"/>
            </p:cNvCxnSpPr>
            <p:nvPr/>
          </p:nvCxnSpPr>
          <p:spPr>
            <a:xfrm flipV="1">
              <a:off x="8296689" y="2205234"/>
              <a:ext cx="519453" cy="9358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2970D8BD-59D8-46A6-ADDD-4021F9D93EFF}"/>
                </a:ext>
              </a:extLst>
            </p:cNvPr>
            <p:cNvCxnSpPr>
              <a:cxnSpLocks/>
              <a:stCxn id="37" idx="6"/>
            </p:cNvCxnSpPr>
            <p:nvPr/>
          </p:nvCxnSpPr>
          <p:spPr>
            <a:xfrm flipV="1">
              <a:off x="8355997" y="3865022"/>
              <a:ext cx="460145" cy="5754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737FD2A6-442B-4FA9-BE09-3C62D9D0BA85}"/>
                </a:ext>
              </a:extLst>
            </p:cNvPr>
            <p:cNvSpPr/>
            <p:nvPr/>
          </p:nvSpPr>
          <p:spPr>
            <a:xfrm>
              <a:off x="8842411" y="2192677"/>
              <a:ext cx="45719" cy="4571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4988AEA-3A6F-45F2-B7FD-3C86507185AB}"/>
                </a:ext>
              </a:extLst>
            </p:cNvPr>
            <p:cNvSpPr/>
            <p:nvPr/>
          </p:nvSpPr>
          <p:spPr>
            <a:xfrm>
              <a:off x="8842411" y="3849813"/>
              <a:ext cx="45719" cy="4571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D7CC44AB-3CB6-45F6-844B-E77432B5EBB9}"/>
                </a:ext>
              </a:extLst>
            </p:cNvPr>
            <p:cNvGrpSpPr/>
            <p:nvPr/>
          </p:nvGrpSpPr>
          <p:grpSpPr>
            <a:xfrm>
              <a:off x="8741929" y="2246107"/>
              <a:ext cx="267773" cy="1610401"/>
              <a:chOff x="1722297" y="2227724"/>
              <a:chExt cx="267773" cy="1610401"/>
            </a:xfrm>
          </p:grpSpPr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A4787A3E-3D6C-40B0-BF2E-8E131D783E90}"/>
                  </a:ext>
                </a:extLst>
              </p:cNvPr>
              <p:cNvCxnSpPr>
                <a:cxnSpLocks/>
                <a:endCxn id="26" idx="7"/>
              </p:cNvCxnSpPr>
              <p:nvPr/>
            </p:nvCxnSpPr>
            <p:spPr>
              <a:xfrm>
                <a:off x="1856184" y="2227724"/>
                <a:ext cx="5619" cy="1610401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92D41865-9835-4B4A-A655-83D4C07982CF}"/>
                  </a:ext>
                </a:extLst>
              </p:cNvPr>
              <p:cNvSpPr/>
              <p:nvPr/>
            </p:nvSpPr>
            <p:spPr>
              <a:xfrm>
                <a:off x="1722297" y="2697799"/>
                <a:ext cx="267773" cy="5860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6A62A74A-E4C5-4C9B-9261-18392EBA1776}"/>
                    </a:ext>
                  </a:extLst>
                </p:cNvPr>
                <p:cNvSpPr txBox="1"/>
                <p:nvPr/>
              </p:nvSpPr>
              <p:spPr>
                <a:xfrm>
                  <a:off x="8640979" y="2828912"/>
                  <a:ext cx="4943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6A62A74A-E4C5-4C9B-9261-18392EBA1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979" y="2828912"/>
                  <a:ext cx="49430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A0B35C76-0B47-42BC-96F6-A42D07BF30B3}"/>
                </a:ext>
              </a:extLst>
            </p:cNvPr>
            <p:cNvCxnSpPr>
              <a:cxnSpLocks/>
              <a:endCxn id="43" idx="0"/>
            </p:cNvCxnSpPr>
            <p:nvPr/>
          </p:nvCxnSpPr>
          <p:spPr>
            <a:xfrm>
              <a:off x="8865271" y="2381292"/>
              <a:ext cx="10545" cy="33489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587D37F2-3DFA-4486-9477-ADB25F326D36}"/>
                </a:ext>
              </a:extLst>
            </p:cNvPr>
            <p:cNvCxnSpPr>
              <a:cxnSpLocks/>
            </p:cNvCxnSpPr>
            <p:nvPr/>
          </p:nvCxnSpPr>
          <p:spPr>
            <a:xfrm>
              <a:off x="9084699" y="2588029"/>
              <a:ext cx="0" cy="896960"/>
            </a:xfrm>
            <a:prstGeom prst="straightConnector1">
              <a:avLst/>
            </a:prstGeom>
            <a:ln w="28575" cap="sq">
              <a:solidFill>
                <a:srgbClr val="1269B0"/>
              </a:solidFill>
              <a:prstDash val="solid"/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9E445AF4-9545-459F-AAF3-F8EF20598B73}"/>
                </a:ext>
              </a:extLst>
            </p:cNvPr>
            <p:cNvCxnSpPr>
              <a:cxnSpLocks/>
            </p:cNvCxnSpPr>
            <p:nvPr/>
          </p:nvCxnSpPr>
          <p:spPr>
            <a:xfrm>
              <a:off x="6940363" y="2214592"/>
              <a:ext cx="0" cy="1656184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A1DD3FD6-FCFE-4EA9-B888-06484526C6DC}"/>
                </a:ext>
              </a:extLst>
            </p:cNvPr>
            <p:cNvCxnSpPr>
              <a:cxnSpLocks/>
            </p:cNvCxnSpPr>
            <p:nvPr/>
          </p:nvCxnSpPr>
          <p:spPr>
            <a:xfrm>
              <a:off x="6940363" y="2214592"/>
              <a:ext cx="1280552" cy="0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3451D41-854E-4AA8-9A6F-7DD64BC5D506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>
              <a:off x="6940363" y="3870776"/>
              <a:ext cx="1369915" cy="0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8E60913B-068C-4F19-8CDC-E0DA48536A81}"/>
                </a:ext>
              </a:extLst>
            </p:cNvPr>
            <p:cNvSpPr/>
            <p:nvPr/>
          </p:nvSpPr>
          <p:spPr>
            <a:xfrm>
              <a:off x="8250970" y="2191732"/>
              <a:ext cx="45719" cy="4571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5C8BF3AC-2278-4B65-98B0-58C675075B34}"/>
                </a:ext>
              </a:extLst>
            </p:cNvPr>
            <p:cNvSpPr/>
            <p:nvPr/>
          </p:nvSpPr>
          <p:spPr>
            <a:xfrm>
              <a:off x="8310278" y="3847916"/>
              <a:ext cx="45719" cy="4571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07F0A65-83DF-4877-978C-919120A4B210}"/>
                </a:ext>
              </a:extLst>
            </p:cNvPr>
            <p:cNvSpPr/>
            <p:nvPr/>
          </p:nvSpPr>
          <p:spPr>
            <a:xfrm>
              <a:off x="6724340" y="2824646"/>
              <a:ext cx="432045" cy="4320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055844FC-07F9-45A2-ACD1-D1C43B9015BC}"/>
                </a:ext>
              </a:extLst>
            </p:cNvPr>
            <p:cNvSpPr/>
            <p:nvPr/>
          </p:nvSpPr>
          <p:spPr>
            <a:xfrm>
              <a:off x="7247843" y="2102112"/>
              <a:ext cx="556616" cy="249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93E88735-1FFF-4394-9A4D-1927294762B0}"/>
                </a:ext>
              </a:extLst>
            </p:cNvPr>
            <p:cNvCxnSpPr>
              <a:cxnSpLocks/>
            </p:cNvCxnSpPr>
            <p:nvPr/>
          </p:nvCxnSpPr>
          <p:spPr>
            <a:xfrm>
              <a:off x="6636741" y="2791712"/>
              <a:ext cx="0" cy="563602"/>
            </a:xfrm>
            <a:prstGeom prst="straightConnector1">
              <a:avLst/>
            </a:prstGeom>
            <a:ln w="28575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C5C3B365-3E22-4E3D-B4AC-1FA3CDEFB2FE}"/>
                    </a:ext>
                  </a:extLst>
                </p:cNvPr>
                <p:cNvSpPr/>
                <p:nvPr/>
              </p:nvSpPr>
              <p:spPr>
                <a:xfrm>
                  <a:off x="7326606" y="2056361"/>
                  <a:ext cx="43685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de-CH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de-CH" sz="1600" dirty="0"/>
                </a:p>
              </p:txBody>
            </p:sp>
          </mc:Choice>
          <mc:Fallback xmlns=""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AB272685-FCA4-45CB-A3E4-C16E01820F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6606" y="2056361"/>
                  <a:ext cx="436851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836144E1-2D7C-4AEF-9E30-5D2C7F2699FF}"/>
                  </a:ext>
                </a:extLst>
              </p:cNvPr>
              <p:cNvSpPr/>
              <p:nvPr/>
            </p:nvSpPr>
            <p:spPr>
              <a:xfrm>
                <a:off x="6530075" y="3164133"/>
                <a:ext cx="4119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e-CH" dirty="0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836144E1-2D7C-4AEF-9E30-5D2C7F269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075" y="3164133"/>
                <a:ext cx="41197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584F0FD-833E-4615-A2DC-1E33AC33CECA}"/>
                  </a:ext>
                </a:extLst>
              </p:cNvPr>
              <p:cNvSpPr txBox="1"/>
              <p:nvPr/>
            </p:nvSpPr>
            <p:spPr>
              <a:xfrm>
                <a:off x="6601061" y="1848804"/>
                <a:ext cx="31131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/>
                  <a:t>Beispiel Leistung: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7584F0FD-833E-4615-A2DC-1E33AC33C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061" y="1848804"/>
                <a:ext cx="3113160" cy="369332"/>
              </a:xfrm>
              <a:prstGeom prst="rect">
                <a:avLst/>
              </a:prstGeom>
              <a:blipFill>
                <a:blip r:embed="rId15"/>
                <a:stretch>
                  <a:fillRect l="-1761" t="-8197" b="-2459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0DD84358-E221-44E6-AC1A-068D9B537B9E}"/>
                  </a:ext>
                </a:extLst>
              </p:cNvPr>
              <p:cNvSpPr txBox="1"/>
              <p:nvPr/>
            </p:nvSpPr>
            <p:spPr>
              <a:xfrm>
                <a:off x="6092825" y="4639865"/>
                <a:ext cx="4498219" cy="1046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de-CH" dirty="0"/>
                  <a:t>Es gilt </a:t>
                </a:r>
                <a:r>
                  <a:rPr lang="de-CH" b="1" dirty="0"/>
                  <a:t>über dem Widerstand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de-CH" dirty="0"/>
                  <a:t>: </a:t>
                </a:r>
                <a:br>
                  <a:rPr lang="de-CH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de-CH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0DD84358-E221-44E6-AC1A-068D9B537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825" y="4639865"/>
                <a:ext cx="4498219" cy="1046377"/>
              </a:xfrm>
              <a:prstGeom prst="rect">
                <a:avLst/>
              </a:prstGeom>
              <a:blipFill>
                <a:blip r:embed="rId16"/>
                <a:stretch>
                  <a:fillRect l="-1084" t="-290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2617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1">
            <a:extLst>
              <a:ext uri="{FF2B5EF4-FFF2-40B4-BE49-F238E27FC236}">
                <a16:creationId xmlns:a16="http://schemas.microsoft.com/office/drawing/2014/main" id="{80E6106F-56E2-406F-A31C-7A3A0935495F}"/>
              </a:ext>
            </a:extLst>
          </p:cNvPr>
          <p:cNvSpPr txBox="1">
            <a:spLocks/>
          </p:cNvSpPr>
          <p:nvPr/>
        </p:nvSpPr>
        <p:spPr bwMode="gray">
          <a:xfrm>
            <a:off x="325438" y="620711"/>
            <a:ext cx="11537950" cy="1013969"/>
          </a:xfrm>
          <a:prstGeom prst="rect">
            <a:avLst/>
          </a:prstGeom>
          <a:noFill/>
        </p:spPr>
        <p:txBody>
          <a:bodyPr vert="horz" wrap="square" lIns="144000" tIns="108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 err="1"/>
              <a:t>Recap</a:t>
            </a:r>
            <a:r>
              <a:rPr lang="de-CH" dirty="0"/>
              <a:t>: Theorem von Norton und </a:t>
            </a:r>
            <a:r>
              <a:rPr lang="de-CH" dirty="0" err="1"/>
              <a:t>Thévenin</a:t>
            </a:r>
            <a:endParaRPr lang="de-CH" dirty="0"/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7AF47E5B-2324-4E04-B615-267735A31640}"/>
              </a:ext>
            </a:extLst>
          </p:cNvPr>
          <p:cNvSpPr txBox="1"/>
          <p:nvPr/>
        </p:nvSpPr>
        <p:spPr>
          <a:xfrm>
            <a:off x="1629123" y="1412776"/>
            <a:ext cx="867416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CH" b="1" u="sng" dirty="0"/>
              <a:t>Jedes</a:t>
            </a:r>
            <a:r>
              <a:rPr lang="de-CH" b="1" dirty="0"/>
              <a:t> Netzwerk, dass aus linearen Bauteilen besteht und 2 Klemmen besitzt, </a:t>
            </a:r>
          </a:p>
          <a:p>
            <a:r>
              <a:rPr lang="de-CH" b="1" dirty="0"/>
              <a:t>lässt sich als reale Quelle darstellen.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483128D-2943-4F1C-9004-CF789D1C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55" y="2873474"/>
            <a:ext cx="4038600" cy="2571750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DC39D751-0776-440D-BA7D-A1EA629CE663}"/>
              </a:ext>
            </a:extLst>
          </p:cNvPr>
          <p:cNvSpPr/>
          <p:nvPr/>
        </p:nvSpPr>
        <p:spPr>
          <a:xfrm>
            <a:off x="837035" y="2851172"/>
            <a:ext cx="3312368" cy="2767651"/>
          </a:xfrm>
          <a:prstGeom prst="rect">
            <a:avLst/>
          </a:prstGeom>
          <a:solidFill>
            <a:srgbClr val="0D0D0D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9ED802BD-A776-4DBB-8628-C9060F3F0166}"/>
              </a:ext>
            </a:extLst>
          </p:cNvPr>
          <p:cNvGrpSpPr/>
          <p:nvPr/>
        </p:nvGrpSpPr>
        <p:grpSpPr>
          <a:xfrm>
            <a:off x="7317754" y="2426745"/>
            <a:ext cx="1839842" cy="1152128"/>
            <a:chOff x="7317754" y="2426745"/>
            <a:chExt cx="1839842" cy="1152128"/>
          </a:xfrm>
        </p:grpSpPr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A2AAA10F-3692-4C21-8264-ECF4C0855CFC}"/>
                </a:ext>
              </a:extLst>
            </p:cNvPr>
            <p:cNvGrpSpPr/>
            <p:nvPr/>
          </p:nvGrpSpPr>
          <p:grpSpPr>
            <a:xfrm>
              <a:off x="7317754" y="2426745"/>
              <a:ext cx="1839842" cy="1152128"/>
              <a:chOff x="4005387" y="5360314"/>
              <a:chExt cx="2160240" cy="1152128"/>
            </a:xfrm>
          </p:grpSpPr>
          <p:sp>
            <p:nvSpPr>
              <p:cNvPr id="85" name="Rechteck 84">
                <a:extLst>
                  <a:ext uri="{FF2B5EF4-FFF2-40B4-BE49-F238E27FC236}">
                    <a16:creationId xmlns:a16="http://schemas.microsoft.com/office/drawing/2014/main" id="{F55D844B-4EAE-45FF-BCD1-7C46A4191240}"/>
                  </a:ext>
                </a:extLst>
              </p:cNvPr>
              <p:cNvSpPr/>
              <p:nvPr/>
            </p:nvSpPr>
            <p:spPr>
              <a:xfrm>
                <a:off x="4005387" y="5360314"/>
                <a:ext cx="1800200" cy="11521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9F793291-ED75-4089-85E7-90552E6924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5587" y="5623672"/>
                <a:ext cx="288826" cy="0"/>
              </a:xfrm>
              <a:prstGeom prst="line">
                <a:avLst/>
              </a:prstGeom>
              <a:ln w="12700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Gerader Verbinder 100">
                <a:extLst>
                  <a:ext uri="{FF2B5EF4-FFF2-40B4-BE49-F238E27FC236}">
                    <a16:creationId xmlns:a16="http://schemas.microsoft.com/office/drawing/2014/main" id="{BAE9DBEC-6611-4931-9C26-F0EB7D13DC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9974" y="6127728"/>
                <a:ext cx="288826" cy="0"/>
              </a:xfrm>
              <a:prstGeom prst="line">
                <a:avLst/>
              </a:prstGeom>
              <a:ln w="12700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Ellipse 105">
                <a:extLst>
                  <a:ext uri="{FF2B5EF4-FFF2-40B4-BE49-F238E27FC236}">
                    <a16:creationId xmlns:a16="http://schemas.microsoft.com/office/drawing/2014/main" id="{2D4879CB-55A2-48A5-A6CE-1141F24A5F58}"/>
                  </a:ext>
                </a:extLst>
              </p:cNvPr>
              <p:cNvSpPr/>
              <p:nvPr/>
            </p:nvSpPr>
            <p:spPr>
              <a:xfrm>
                <a:off x="6093619" y="5590600"/>
                <a:ext cx="72008" cy="7200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7" name="Ellipse 106">
                <a:extLst>
                  <a:ext uri="{FF2B5EF4-FFF2-40B4-BE49-F238E27FC236}">
                    <a16:creationId xmlns:a16="http://schemas.microsoft.com/office/drawing/2014/main" id="{B6D90C7A-88EE-4735-9B31-560A7EE050AE}"/>
                  </a:ext>
                </a:extLst>
              </p:cNvPr>
              <p:cNvSpPr/>
              <p:nvPr/>
            </p:nvSpPr>
            <p:spPr>
              <a:xfrm>
                <a:off x="6093619" y="6096016"/>
                <a:ext cx="72008" cy="7200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111" name="Gerader Verbinder 110">
                <a:extLst>
                  <a:ext uri="{FF2B5EF4-FFF2-40B4-BE49-F238E27FC236}">
                    <a16:creationId xmlns:a16="http://schemas.microsoft.com/office/drawing/2014/main" id="{A2CB18DB-D209-4436-85F0-06C86D2A26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59030" y="5623672"/>
                <a:ext cx="1507230" cy="1"/>
              </a:xfrm>
              <a:prstGeom prst="line">
                <a:avLst/>
              </a:prstGeom>
              <a:ln w="28575" cap="sq">
                <a:solidFill>
                  <a:srgbClr val="72791C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Gerader Verbinder 113">
                <a:extLst>
                  <a:ext uri="{FF2B5EF4-FFF2-40B4-BE49-F238E27FC236}">
                    <a16:creationId xmlns:a16="http://schemas.microsoft.com/office/drawing/2014/main" id="{CC29ABAD-445B-4BBF-916D-0595A5BF89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59030" y="5623673"/>
                <a:ext cx="6128" cy="504055"/>
              </a:xfrm>
              <a:prstGeom prst="line">
                <a:avLst/>
              </a:prstGeom>
              <a:ln w="28575" cap="sq">
                <a:solidFill>
                  <a:srgbClr val="72791C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D70B2BD2-F6DB-4C2C-A82D-140718F309AB}"/>
                  </a:ext>
                </a:extLst>
              </p:cNvPr>
              <p:cNvSpPr/>
              <p:nvPr/>
            </p:nvSpPr>
            <p:spPr>
              <a:xfrm flipH="1">
                <a:off x="4610554" y="5561072"/>
                <a:ext cx="314850" cy="1376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2791C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/>
              </a:p>
            </p:txBody>
          </p:sp>
        </p:grpSp>
        <p:cxnSp>
          <p:nvCxnSpPr>
            <p:cNvPr id="143" name="Gerader Verbinder 142">
              <a:extLst>
                <a:ext uri="{FF2B5EF4-FFF2-40B4-BE49-F238E27FC236}">
                  <a16:creationId xmlns:a16="http://schemas.microsoft.com/office/drawing/2014/main" id="{97289A1E-3417-4A70-9765-19C1C81573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3779" y="3186783"/>
              <a:ext cx="1283681" cy="0"/>
            </a:xfrm>
            <a:prstGeom prst="line">
              <a:avLst/>
            </a:prstGeom>
            <a:ln w="28575" cap="sq">
              <a:solidFill>
                <a:srgbClr val="72791C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62DD38F9-F1A8-4DBF-BA56-21F3F3DFDBCC}"/>
                </a:ext>
              </a:extLst>
            </p:cNvPr>
            <p:cNvSpPr/>
            <p:nvPr/>
          </p:nvSpPr>
          <p:spPr>
            <a:xfrm>
              <a:off x="7416009" y="2851172"/>
              <a:ext cx="235540" cy="209543"/>
            </a:xfrm>
            <a:prstGeom prst="ellipse">
              <a:avLst/>
            </a:prstGeom>
            <a:noFill/>
            <a:ln>
              <a:solidFill>
                <a:srgbClr val="72791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262AFB61-D8EF-431C-A6D0-D1B4C926D051}"/>
              </a:ext>
            </a:extLst>
          </p:cNvPr>
          <p:cNvGrpSpPr/>
          <p:nvPr/>
        </p:nvGrpSpPr>
        <p:grpSpPr>
          <a:xfrm>
            <a:off x="7317755" y="4745907"/>
            <a:ext cx="1839842" cy="1152128"/>
            <a:chOff x="7317755" y="4222830"/>
            <a:chExt cx="1839842" cy="1152128"/>
          </a:xfrm>
        </p:grpSpPr>
        <p:sp>
          <p:nvSpPr>
            <p:cNvPr id="145" name="Rechteck 144">
              <a:extLst>
                <a:ext uri="{FF2B5EF4-FFF2-40B4-BE49-F238E27FC236}">
                  <a16:creationId xmlns:a16="http://schemas.microsoft.com/office/drawing/2014/main" id="{5C7A5206-EB85-4F36-A849-C6C3C730EB7E}"/>
                </a:ext>
              </a:extLst>
            </p:cNvPr>
            <p:cNvSpPr/>
            <p:nvPr/>
          </p:nvSpPr>
          <p:spPr>
            <a:xfrm>
              <a:off x="7317755" y="4222830"/>
              <a:ext cx="1533202" cy="11521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cxnSp>
          <p:nvCxnSpPr>
            <p:cNvPr id="146" name="Gerader Verbinder 145">
              <a:extLst>
                <a:ext uri="{FF2B5EF4-FFF2-40B4-BE49-F238E27FC236}">
                  <a16:creationId xmlns:a16="http://schemas.microsoft.com/office/drawing/2014/main" id="{B7A09561-EFF8-4224-A5D0-2168A811DF69}"/>
                </a:ext>
              </a:extLst>
            </p:cNvPr>
            <p:cNvCxnSpPr>
              <a:cxnSpLocks/>
            </p:cNvCxnSpPr>
            <p:nvPr/>
          </p:nvCxnSpPr>
          <p:spPr>
            <a:xfrm>
              <a:off x="8850957" y="4486188"/>
              <a:ext cx="245989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Gerader Verbinder 146">
              <a:extLst>
                <a:ext uri="{FF2B5EF4-FFF2-40B4-BE49-F238E27FC236}">
                  <a16:creationId xmlns:a16="http://schemas.microsoft.com/office/drawing/2014/main" id="{C49F9633-80B7-4085-A84D-692083205C85}"/>
                </a:ext>
              </a:extLst>
            </p:cNvPr>
            <p:cNvCxnSpPr>
              <a:cxnSpLocks/>
            </p:cNvCxnSpPr>
            <p:nvPr/>
          </p:nvCxnSpPr>
          <p:spPr>
            <a:xfrm>
              <a:off x="8863210" y="4990244"/>
              <a:ext cx="245989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D4183B31-837B-4E40-9E4D-F4086019E6FE}"/>
                </a:ext>
              </a:extLst>
            </p:cNvPr>
            <p:cNvSpPr/>
            <p:nvPr/>
          </p:nvSpPr>
          <p:spPr>
            <a:xfrm>
              <a:off x="9096269" y="4453116"/>
              <a:ext cx="6132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5C0FF843-4ACF-4E3B-B36C-6BF1C7300C60}"/>
                </a:ext>
              </a:extLst>
            </p:cNvPr>
            <p:cNvSpPr/>
            <p:nvPr/>
          </p:nvSpPr>
          <p:spPr>
            <a:xfrm>
              <a:off x="9096269" y="4958532"/>
              <a:ext cx="6132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50" name="Gerader Verbinder 149">
              <a:extLst>
                <a:ext uri="{FF2B5EF4-FFF2-40B4-BE49-F238E27FC236}">
                  <a16:creationId xmlns:a16="http://schemas.microsoft.com/office/drawing/2014/main" id="{EA84464C-D2BD-4BE1-B72F-988C4FC06A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33779" y="4486188"/>
              <a:ext cx="1283684" cy="1"/>
            </a:xfrm>
            <a:prstGeom prst="line">
              <a:avLst/>
            </a:prstGeom>
            <a:ln w="28575" cap="sq">
              <a:solidFill>
                <a:srgbClr val="72791C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r Verbinder 150">
              <a:extLst>
                <a:ext uri="{FF2B5EF4-FFF2-40B4-BE49-F238E27FC236}">
                  <a16:creationId xmlns:a16="http://schemas.microsoft.com/office/drawing/2014/main" id="{A216C3B3-7EA0-4AC8-B64F-4A465149D8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3779" y="4486189"/>
              <a:ext cx="5219" cy="504055"/>
            </a:xfrm>
            <a:prstGeom prst="line">
              <a:avLst/>
            </a:prstGeom>
            <a:ln w="28575" cap="sq">
              <a:solidFill>
                <a:srgbClr val="72791C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r Verbinder 153">
              <a:extLst>
                <a:ext uri="{FF2B5EF4-FFF2-40B4-BE49-F238E27FC236}">
                  <a16:creationId xmlns:a16="http://schemas.microsoft.com/office/drawing/2014/main" id="{41D5C907-FA2D-4E38-BF51-3CBF0D657D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3779" y="4982868"/>
              <a:ext cx="1283681" cy="0"/>
            </a:xfrm>
            <a:prstGeom prst="line">
              <a:avLst/>
            </a:prstGeom>
            <a:ln w="28575" cap="sq">
              <a:solidFill>
                <a:srgbClr val="72791C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Gerader Verbinder 155">
              <a:extLst>
                <a:ext uri="{FF2B5EF4-FFF2-40B4-BE49-F238E27FC236}">
                  <a16:creationId xmlns:a16="http://schemas.microsoft.com/office/drawing/2014/main" id="{4AAB46D2-4C1A-4C64-B01D-2AE27EA6ED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4356" y="4489120"/>
              <a:ext cx="5219" cy="504055"/>
            </a:xfrm>
            <a:prstGeom prst="line">
              <a:avLst/>
            </a:prstGeom>
            <a:ln w="28575" cap="sq">
              <a:solidFill>
                <a:srgbClr val="72791C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3888553E-5EFA-4DBA-955A-AB6604FF0DB4}"/>
                </a:ext>
              </a:extLst>
            </p:cNvPr>
            <p:cNvSpPr/>
            <p:nvPr/>
          </p:nvSpPr>
          <p:spPr>
            <a:xfrm>
              <a:off x="7404583" y="4630419"/>
              <a:ext cx="268830" cy="23825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2791C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cxnSp>
          <p:nvCxnSpPr>
            <p:cNvPr id="161" name="Gerader Verbinder 160">
              <a:extLst>
                <a:ext uri="{FF2B5EF4-FFF2-40B4-BE49-F238E27FC236}">
                  <a16:creationId xmlns:a16="http://schemas.microsoft.com/office/drawing/2014/main" id="{348D8113-CF68-4E65-B689-57608AE1D9B5}"/>
                </a:ext>
              </a:extLst>
            </p:cNvPr>
            <p:cNvCxnSpPr>
              <a:cxnSpLocks/>
              <a:stCxn id="30" idx="6"/>
            </p:cNvCxnSpPr>
            <p:nvPr/>
          </p:nvCxnSpPr>
          <p:spPr>
            <a:xfrm flipH="1" flipV="1">
              <a:off x="7416011" y="4745907"/>
              <a:ext cx="257402" cy="3640"/>
            </a:xfrm>
            <a:prstGeom prst="line">
              <a:avLst/>
            </a:prstGeom>
            <a:ln w="28575" cap="sq">
              <a:solidFill>
                <a:srgbClr val="72791C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chteck 161">
              <a:extLst>
                <a:ext uri="{FF2B5EF4-FFF2-40B4-BE49-F238E27FC236}">
                  <a16:creationId xmlns:a16="http://schemas.microsoft.com/office/drawing/2014/main" id="{712D66ED-45F2-4BC4-A9E2-4A8E4B92AC94}"/>
                </a:ext>
              </a:extLst>
            </p:cNvPr>
            <p:cNvSpPr/>
            <p:nvPr/>
          </p:nvSpPr>
          <p:spPr>
            <a:xfrm flipH="1">
              <a:off x="8031696" y="4600383"/>
              <a:ext cx="110535" cy="23825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2791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D1F69C31-B1A0-4529-91CB-49A3D0D232E7}"/>
              </a:ext>
            </a:extLst>
          </p:cNvPr>
          <p:cNvSpPr txBox="1"/>
          <p:nvPr/>
        </p:nvSpPr>
        <p:spPr>
          <a:xfrm>
            <a:off x="7207511" y="3661905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Théveninäquivalent</a:t>
            </a:r>
            <a:r>
              <a:rPr lang="de-CH" dirty="0"/>
              <a:t>:</a:t>
            </a:r>
          </a:p>
          <a:p>
            <a:r>
              <a:rPr lang="de-CH" dirty="0"/>
              <a:t>Darstellung als Spannungsquelle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15F15934-DF96-4D29-B3C6-B873891F930D}"/>
              </a:ext>
            </a:extLst>
          </p:cNvPr>
          <p:cNvSpPr txBox="1"/>
          <p:nvPr/>
        </p:nvSpPr>
        <p:spPr>
          <a:xfrm>
            <a:off x="7212253" y="5911034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Nortonäquivalent:</a:t>
            </a:r>
          </a:p>
          <a:p>
            <a:r>
              <a:rPr lang="de-CH" dirty="0"/>
              <a:t>Darstellung als Stromquelle</a:t>
            </a:r>
          </a:p>
        </p:txBody>
      </p: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1B7D5C28-1D7F-4161-B460-7AFF84D86098}"/>
              </a:ext>
            </a:extLst>
          </p:cNvPr>
          <p:cNvSpPr/>
          <p:nvPr/>
        </p:nvSpPr>
        <p:spPr>
          <a:xfrm rot="20480197">
            <a:off x="5013499" y="3162447"/>
            <a:ext cx="1208320" cy="4164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4" name="Pfeil: nach rechts 163">
            <a:extLst>
              <a:ext uri="{FF2B5EF4-FFF2-40B4-BE49-F238E27FC236}">
                <a16:creationId xmlns:a16="http://schemas.microsoft.com/office/drawing/2014/main" id="{1A9A190B-1EE3-4797-BB56-4BDFEEAE8DF3}"/>
              </a:ext>
            </a:extLst>
          </p:cNvPr>
          <p:cNvSpPr/>
          <p:nvPr/>
        </p:nvSpPr>
        <p:spPr>
          <a:xfrm rot="1583824">
            <a:off x="4983924" y="4718004"/>
            <a:ext cx="1208320" cy="41642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1CC3F8E-68E4-4DFB-8043-6C67678088A6}"/>
              </a:ext>
            </a:extLst>
          </p:cNvPr>
          <p:cNvSpPr txBox="1"/>
          <p:nvPr/>
        </p:nvSpPr>
        <p:spPr>
          <a:xfrm>
            <a:off x="5011197" y="218993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Leerlaufspannung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7CCDAB8-8325-41FA-8944-328936692499}"/>
              </a:ext>
            </a:extLst>
          </p:cNvPr>
          <p:cNvSpPr txBox="1"/>
          <p:nvPr/>
        </p:nvSpPr>
        <p:spPr>
          <a:xfrm>
            <a:off x="4991081" y="5872674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Kurzschlussstrom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0511D37-A364-43FB-9F82-5BF7722CD07D}"/>
              </a:ext>
            </a:extLst>
          </p:cNvPr>
          <p:cNvCxnSpPr>
            <a:cxnSpLocks/>
            <a:stCxn id="5" idx="2"/>
            <a:endCxn id="29" idx="1"/>
          </p:cNvCxnSpPr>
          <p:nvPr/>
        </p:nvCxnSpPr>
        <p:spPr>
          <a:xfrm>
            <a:off x="6026860" y="2559271"/>
            <a:ext cx="1423643" cy="322588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75990A24-95ED-452D-84CD-A997BEBCDC79}"/>
              </a:ext>
            </a:extLst>
          </p:cNvPr>
          <p:cNvCxnSpPr>
            <a:cxnSpLocks/>
            <a:stCxn id="39" idx="0"/>
            <a:endCxn id="30" idx="2"/>
          </p:cNvCxnSpPr>
          <p:nvPr/>
        </p:nvCxnSpPr>
        <p:spPr>
          <a:xfrm flipV="1">
            <a:off x="5993920" y="5272624"/>
            <a:ext cx="1410663" cy="60005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6681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63" grpId="0"/>
      <p:bldP spid="35" grpId="0" animBg="1"/>
      <p:bldP spid="164" grpId="0" animBg="1"/>
      <p:bldP spid="5" grpId="0"/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1">
            <a:extLst>
              <a:ext uri="{FF2B5EF4-FFF2-40B4-BE49-F238E27FC236}">
                <a16:creationId xmlns:a16="http://schemas.microsoft.com/office/drawing/2014/main" id="{80E6106F-56E2-406F-A31C-7A3A0935495F}"/>
              </a:ext>
            </a:extLst>
          </p:cNvPr>
          <p:cNvSpPr txBox="1">
            <a:spLocks/>
          </p:cNvSpPr>
          <p:nvPr/>
        </p:nvSpPr>
        <p:spPr bwMode="gray">
          <a:xfrm>
            <a:off x="325438" y="620711"/>
            <a:ext cx="11537950" cy="1013969"/>
          </a:xfrm>
          <a:prstGeom prst="rect">
            <a:avLst/>
          </a:prstGeom>
          <a:noFill/>
        </p:spPr>
        <p:txBody>
          <a:bodyPr vert="horz" wrap="square" lIns="144000" tIns="108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 err="1"/>
              <a:t>Recap</a:t>
            </a:r>
            <a:r>
              <a:rPr lang="de-CH" dirty="0"/>
              <a:t>: Berechnung des Innenwiderstandes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483128D-2943-4F1C-9004-CF789D1C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11" y="2534844"/>
            <a:ext cx="2808312" cy="178831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A0CE391-2A68-40FE-A159-921338B44715}"/>
              </a:ext>
            </a:extLst>
          </p:cNvPr>
          <p:cNvSpPr txBox="1"/>
          <p:nvPr/>
        </p:nvSpPr>
        <p:spPr>
          <a:xfrm>
            <a:off x="358528" y="1408596"/>
            <a:ext cx="10354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Setze alle Quellen zu 0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Forme Netzwerk solange um, bis nur noch ein Widerstand zwischen den Klemmen vorhanden ist</a:t>
            </a:r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6D927C-26B6-48E0-91A1-DC312948E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435" y="2471486"/>
            <a:ext cx="2907808" cy="1851670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23B45A27-5F53-456B-8EE6-2109F9727FC1}"/>
              </a:ext>
            </a:extLst>
          </p:cNvPr>
          <p:cNvSpPr/>
          <p:nvPr/>
        </p:nvSpPr>
        <p:spPr>
          <a:xfrm>
            <a:off x="3427736" y="3212976"/>
            <a:ext cx="648072" cy="43204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83EC85EA-F22D-4258-85AE-8D999F4D42B3}"/>
              </a:ext>
            </a:extLst>
          </p:cNvPr>
          <p:cNvCxnSpPr>
            <a:cxnSpLocks/>
          </p:cNvCxnSpPr>
          <p:nvPr/>
        </p:nvCxnSpPr>
        <p:spPr>
          <a:xfrm>
            <a:off x="8485473" y="2674745"/>
            <a:ext cx="0" cy="1656184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0EDEDA65-39AD-4C4A-9D03-9827B42BC2FF}"/>
              </a:ext>
            </a:extLst>
          </p:cNvPr>
          <p:cNvCxnSpPr>
            <a:cxnSpLocks/>
          </p:cNvCxnSpPr>
          <p:nvPr/>
        </p:nvCxnSpPr>
        <p:spPr>
          <a:xfrm>
            <a:off x="8485473" y="2674745"/>
            <a:ext cx="1280552" cy="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516110A5-6143-41C4-9E8A-A2D60B5B86D5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8485473" y="4330929"/>
            <a:ext cx="1369915" cy="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>
            <a:extLst>
              <a:ext uri="{FF2B5EF4-FFF2-40B4-BE49-F238E27FC236}">
                <a16:creationId xmlns:a16="http://schemas.microsoft.com/office/drawing/2014/main" id="{0747135F-0DA9-4996-83B5-B00EC773D952}"/>
              </a:ext>
            </a:extLst>
          </p:cNvPr>
          <p:cNvSpPr/>
          <p:nvPr/>
        </p:nvSpPr>
        <p:spPr>
          <a:xfrm>
            <a:off x="9796080" y="2651885"/>
            <a:ext cx="45719" cy="4571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1C56F09D-F9E0-435F-B2F7-D80B7D7BC8A3}"/>
              </a:ext>
            </a:extLst>
          </p:cNvPr>
          <p:cNvSpPr/>
          <p:nvPr/>
        </p:nvSpPr>
        <p:spPr>
          <a:xfrm>
            <a:off x="9855388" y="4308069"/>
            <a:ext cx="45719" cy="4571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A4DF4B07-B17D-4BED-91B4-AA1F6B1C524E}"/>
              </a:ext>
            </a:extLst>
          </p:cNvPr>
          <p:cNvSpPr/>
          <p:nvPr/>
        </p:nvSpPr>
        <p:spPr>
          <a:xfrm>
            <a:off x="8353355" y="3111832"/>
            <a:ext cx="238683" cy="668412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38C40CDE-42CB-44F1-9006-ECA5FF34ABA9}"/>
                  </a:ext>
                </a:extLst>
              </p:cNvPr>
              <p:cNvSpPr/>
              <p:nvPr/>
            </p:nvSpPr>
            <p:spPr>
              <a:xfrm>
                <a:off x="8592038" y="3225431"/>
                <a:ext cx="196034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=(</m:t>
                      </m:r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de-CH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sz="1600" dirty="0"/>
              </a:p>
            </p:txBody>
          </p:sp>
        </mc:Choice>
        <mc:Fallback xmlns=""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38C40CDE-42CB-44F1-9006-ECA5FF34A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2038" y="3225431"/>
                <a:ext cx="1960345" cy="338554"/>
              </a:xfrm>
              <a:prstGeom prst="rect">
                <a:avLst/>
              </a:prstGeom>
              <a:blipFill>
                <a:blip r:embed="rId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819C1646-35C3-4A43-901F-D6A7A3A426EB}"/>
              </a:ext>
            </a:extLst>
          </p:cNvPr>
          <p:cNvSpPr/>
          <p:nvPr/>
        </p:nvSpPr>
        <p:spPr>
          <a:xfrm>
            <a:off x="7336854" y="3286813"/>
            <a:ext cx="648072" cy="43204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757A73E6-3536-4B47-8C8A-E743FCF1E0F0}"/>
              </a:ext>
            </a:extLst>
          </p:cNvPr>
          <p:cNvGrpSpPr/>
          <p:nvPr/>
        </p:nvGrpSpPr>
        <p:grpSpPr>
          <a:xfrm>
            <a:off x="9435781" y="5328541"/>
            <a:ext cx="1839842" cy="1152128"/>
            <a:chOff x="7317754" y="2426745"/>
            <a:chExt cx="1839842" cy="1152128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64B6AE6-F847-4286-AD65-2BBAA19708E2}"/>
                </a:ext>
              </a:extLst>
            </p:cNvPr>
            <p:cNvGrpSpPr/>
            <p:nvPr/>
          </p:nvGrpSpPr>
          <p:grpSpPr>
            <a:xfrm>
              <a:off x="7317754" y="2426745"/>
              <a:ext cx="1839842" cy="1152128"/>
              <a:chOff x="4005387" y="5360314"/>
              <a:chExt cx="2160240" cy="115212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3D49F092-E7A3-4A99-867C-638B89A2F3DD}"/>
                  </a:ext>
                </a:extLst>
              </p:cNvPr>
              <p:cNvSpPr/>
              <p:nvPr/>
            </p:nvSpPr>
            <p:spPr>
              <a:xfrm>
                <a:off x="4005387" y="5360314"/>
                <a:ext cx="1800200" cy="11521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9028ED2E-35D1-4789-B794-A68B1EF72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5587" y="5623672"/>
                <a:ext cx="288826" cy="0"/>
              </a:xfrm>
              <a:prstGeom prst="line">
                <a:avLst/>
              </a:prstGeom>
              <a:ln w="12700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C7C05BC2-3A7D-49D4-9054-333C49AD3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9974" y="6127728"/>
                <a:ext cx="288826" cy="0"/>
              </a:xfrm>
              <a:prstGeom prst="line">
                <a:avLst/>
              </a:prstGeom>
              <a:ln w="12700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03A53FDC-E24F-433C-88D9-E2304387D0CE}"/>
                  </a:ext>
                </a:extLst>
              </p:cNvPr>
              <p:cNvSpPr/>
              <p:nvPr/>
            </p:nvSpPr>
            <p:spPr>
              <a:xfrm>
                <a:off x="6093619" y="5590600"/>
                <a:ext cx="72008" cy="7200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3B8DB266-F155-4FAD-B2E6-548641D6FCC6}"/>
                  </a:ext>
                </a:extLst>
              </p:cNvPr>
              <p:cNvSpPr/>
              <p:nvPr/>
            </p:nvSpPr>
            <p:spPr>
              <a:xfrm>
                <a:off x="6093619" y="6096016"/>
                <a:ext cx="72008" cy="7200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3A8BED2A-F2CF-475E-B271-870C1771F0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59030" y="5623672"/>
                <a:ext cx="1507230" cy="1"/>
              </a:xfrm>
              <a:prstGeom prst="line">
                <a:avLst/>
              </a:prstGeom>
              <a:ln w="28575" cap="sq">
                <a:solidFill>
                  <a:srgbClr val="72791C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030FF92A-4E5F-4604-9BF9-15B8456866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59030" y="5623673"/>
                <a:ext cx="6128" cy="504055"/>
              </a:xfrm>
              <a:prstGeom prst="line">
                <a:avLst/>
              </a:prstGeom>
              <a:ln w="28575" cap="sq">
                <a:solidFill>
                  <a:srgbClr val="72791C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864DB8C7-55E3-4C1B-A5D3-D7628F10E4CE}"/>
                  </a:ext>
                </a:extLst>
              </p:cNvPr>
              <p:cNvSpPr/>
              <p:nvPr/>
            </p:nvSpPr>
            <p:spPr>
              <a:xfrm flipH="1">
                <a:off x="4610554" y="5561072"/>
                <a:ext cx="314850" cy="137653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72791C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/>
              </a:p>
            </p:txBody>
          </p:sp>
        </p:grp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2811508D-3076-4221-BE07-E1ADEF8022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3779" y="3186783"/>
              <a:ext cx="1283681" cy="0"/>
            </a:xfrm>
            <a:prstGeom prst="line">
              <a:avLst/>
            </a:prstGeom>
            <a:ln w="28575" cap="sq">
              <a:solidFill>
                <a:srgbClr val="72791C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830132DA-531F-46E2-B4C2-EA8FAF58306D}"/>
                </a:ext>
              </a:extLst>
            </p:cNvPr>
            <p:cNvSpPr/>
            <p:nvPr/>
          </p:nvSpPr>
          <p:spPr>
            <a:xfrm>
              <a:off x="7416009" y="2851172"/>
              <a:ext cx="235540" cy="209543"/>
            </a:xfrm>
            <a:prstGeom prst="ellipse">
              <a:avLst/>
            </a:prstGeom>
            <a:noFill/>
            <a:ln>
              <a:solidFill>
                <a:srgbClr val="72791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D763ADA9-B19B-4BBA-A83A-4E4DF20C1FC7}"/>
              </a:ext>
            </a:extLst>
          </p:cNvPr>
          <p:cNvGrpSpPr/>
          <p:nvPr/>
        </p:nvGrpSpPr>
        <p:grpSpPr>
          <a:xfrm>
            <a:off x="6237635" y="5328541"/>
            <a:ext cx="1839842" cy="1152128"/>
            <a:chOff x="7317755" y="4222830"/>
            <a:chExt cx="1839842" cy="1152128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37AFE331-F9D3-41B1-B031-90FC11B5087F}"/>
                </a:ext>
              </a:extLst>
            </p:cNvPr>
            <p:cNvSpPr/>
            <p:nvPr/>
          </p:nvSpPr>
          <p:spPr>
            <a:xfrm>
              <a:off x="7317755" y="4222830"/>
              <a:ext cx="1533202" cy="11521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FE59B520-8F6E-4264-BCDF-364EE4441274}"/>
                </a:ext>
              </a:extLst>
            </p:cNvPr>
            <p:cNvCxnSpPr>
              <a:cxnSpLocks/>
            </p:cNvCxnSpPr>
            <p:nvPr/>
          </p:nvCxnSpPr>
          <p:spPr>
            <a:xfrm>
              <a:off x="8850957" y="4486188"/>
              <a:ext cx="245989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09DFDB6E-912E-4DAD-B28A-3813FE334049}"/>
                </a:ext>
              </a:extLst>
            </p:cNvPr>
            <p:cNvCxnSpPr>
              <a:cxnSpLocks/>
            </p:cNvCxnSpPr>
            <p:nvPr/>
          </p:nvCxnSpPr>
          <p:spPr>
            <a:xfrm>
              <a:off x="8863210" y="4990244"/>
              <a:ext cx="245989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9721D389-E8A9-4878-A86F-C20DB9E96D4F}"/>
                </a:ext>
              </a:extLst>
            </p:cNvPr>
            <p:cNvSpPr/>
            <p:nvPr/>
          </p:nvSpPr>
          <p:spPr>
            <a:xfrm>
              <a:off x="9096269" y="4453116"/>
              <a:ext cx="6132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22C4BCF7-62FF-48CE-A4C5-CC2B83133843}"/>
                </a:ext>
              </a:extLst>
            </p:cNvPr>
            <p:cNvSpPr/>
            <p:nvPr/>
          </p:nvSpPr>
          <p:spPr>
            <a:xfrm>
              <a:off x="9096269" y="4958532"/>
              <a:ext cx="6132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893FC4CC-09CE-4371-88A9-45064D3A0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33779" y="4486188"/>
              <a:ext cx="1283684" cy="1"/>
            </a:xfrm>
            <a:prstGeom prst="line">
              <a:avLst/>
            </a:prstGeom>
            <a:ln w="28575" cap="sq">
              <a:solidFill>
                <a:srgbClr val="72791C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DA32966-AC79-46CB-9973-353EDA485D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3779" y="4486189"/>
              <a:ext cx="5219" cy="504055"/>
            </a:xfrm>
            <a:prstGeom prst="line">
              <a:avLst/>
            </a:prstGeom>
            <a:ln w="28575" cap="sq">
              <a:solidFill>
                <a:srgbClr val="72791C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298CE10-B98B-48ED-B59A-F31A85484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3779" y="4982868"/>
              <a:ext cx="1283681" cy="0"/>
            </a:xfrm>
            <a:prstGeom prst="line">
              <a:avLst/>
            </a:prstGeom>
            <a:ln w="28575" cap="sq">
              <a:solidFill>
                <a:srgbClr val="72791C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4F541DA6-8668-4FD4-B922-449F28943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4356" y="4489120"/>
              <a:ext cx="5219" cy="504055"/>
            </a:xfrm>
            <a:prstGeom prst="line">
              <a:avLst/>
            </a:prstGeom>
            <a:ln w="28575" cap="sq">
              <a:solidFill>
                <a:srgbClr val="72791C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E75DD6F3-42FF-490A-88B8-AE3A0440D8C5}"/>
                </a:ext>
              </a:extLst>
            </p:cNvPr>
            <p:cNvSpPr/>
            <p:nvPr/>
          </p:nvSpPr>
          <p:spPr>
            <a:xfrm>
              <a:off x="7404583" y="4630419"/>
              <a:ext cx="268830" cy="23825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2791C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3BB1FFCB-B554-4B96-B768-41AF998F37E6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 flipH="1" flipV="1">
              <a:off x="7416011" y="4745907"/>
              <a:ext cx="257402" cy="3640"/>
            </a:xfrm>
            <a:prstGeom prst="line">
              <a:avLst/>
            </a:prstGeom>
            <a:ln w="28575" cap="sq">
              <a:solidFill>
                <a:srgbClr val="72791C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ED5A679D-F521-4B2B-BA57-713ACB5347D4}"/>
                </a:ext>
              </a:extLst>
            </p:cNvPr>
            <p:cNvSpPr/>
            <p:nvPr/>
          </p:nvSpPr>
          <p:spPr>
            <a:xfrm flipH="1">
              <a:off x="8031696" y="4600383"/>
              <a:ext cx="110535" cy="238256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72791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21EB7D6C-0897-485E-B47A-9590F1459CFA}"/>
              </a:ext>
            </a:extLst>
          </p:cNvPr>
          <p:cNvCxnSpPr/>
          <p:nvPr/>
        </p:nvCxnSpPr>
        <p:spPr>
          <a:xfrm flipH="1">
            <a:off x="7095499" y="3933056"/>
            <a:ext cx="1257856" cy="1733896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CCBAF0E9-53CA-4DA1-8CC9-1BB8E638C538}"/>
              </a:ext>
            </a:extLst>
          </p:cNvPr>
          <p:cNvCxnSpPr>
            <a:cxnSpLocks/>
          </p:cNvCxnSpPr>
          <p:nvPr/>
        </p:nvCxnSpPr>
        <p:spPr>
          <a:xfrm>
            <a:off x="8391437" y="3933056"/>
            <a:ext cx="1672307" cy="1516348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1328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 animBg="1"/>
      <p:bldP spid="43" grpId="0" animBg="1"/>
      <p:bldP spid="45" grpId="0" animBg="1"/>
      <p:bldP spid="47" grpId="0"/>
      <p:bldP spid="4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1">
            <a:extLst>
              <a:ext uri="{FF2B5EF4-FFF2-40B4-BE49-F238E27FC236}">
                <a16:creationId xmlns:a16="http://schemas.microsoft.com/office/drawing/2014/main" id="{80E6106F-56E2-406F-A31C-7A3A0935495F}"/>
              </a:ext>
            </a:extLst>
          </p:cNvPr>
          <p:cNvSpPr txBox="1">
            <a:spLocks/>
          </p:cNvSpPr>
          <p:nvPr/>
        </p:nvSpPr>
        <p:spPr bwMode="gray">
          <a:xfrm>
            <a:off x="325438" y="620711"/>
            <a:ext cx="11537950" cy="1013969"/>
          </a:xfrm>
          <a:prstGeom prst="rect">
            <a:avLst/>
          </a:prstGeom>
          <a:noFill/>
        </p:spPr>
        <p:txBody>
          <a:bodyPr vert="horz" wrap="square" lIns="144000" tIns="108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 err="1"/>
              <a:t>Recap</a:t>
            </a:r>
            <a:r>
              <a:rPr lang="de-CH" dirty="0"/>
              <a:t>: Berechnung der Leerlaufspannung / Kurzschlussstrom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483128D-2943-4F1C-9004-CF789D1C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31" y="1891929"/>
            <a:ext cx="2808312" cy="1788312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757A73E6-3536-4B47-8C8A-E743FCF1E0F0}"/>
              </a:ext>
            </a:extLst>
          </p:cNvPr>
          <p:cNvGrpSpPr/>
          <p:nvPr/>
        </p:nvGrpSpPr>
        <p:grpSpPr>
          <a:xfrm>
            <a:off x="2570818" y="5129079"/>
            <a:ext cx="1839842" cy="1152128"/>
            <a:chOff x="7317754" y="2426745"/>
            <a:chExt cx="1839842" cy="1152128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F64B6AE6-F847-4286-AD65-2BBAA19708E2}"/>
                </a:ext>
              </a:extLst>
            </p:cNvPr>
            <p:cNvGrpSpPr/>
            <p:nvPr/>
          </p:nvGrpSpPr>
          <p:grpSpPr>
            <a:xfrm>
              <a:off x="7317754" y="2426745"/>
              <a:ext cx="1839842" cy="1152128"/>
              <a:chOff x="4005387" y="5360314"/>
              <a:chExt cx="2160240" cy="115212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3D49F092-E7A3-4A99-867C-638B89A2F3DD}"/>
                  </a:ext>
                </a:extLst>
              </p:cNvPr>
              <p:cNvSpPr/>
              <p:nvPr/>
            </p:nvSpPr>
            <p:spPr>
              <a:xfrm>
                <a:off x="4005387" y="5360314"/>
                <a:ext cx="1800200" cy="11521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9028ED2E-35D1-4789-B794-A68B1EF72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05587" y="5623672"/>
                <a:ext cx="288826" cy="0"/>
              </a:xfrm>
              <a:prstGeom prst="line">
                <a:avLst/>
              </a:prstGeom>
              <a:ln w="12700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C7C05BC2-3A7D-49D4-9054-333C49AD3F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9974" y="6127728"/>
                <a:ext cx="288826" cy="0"/>
              </a:xfrm>
              <a:prstGeom prst="line">
                <a:avLst/>
              </a:prstGeom>
              <a:ln w="12700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03A53FDC-E24F-433C-88D9-E2304387D0CE}"/>
                  </a:ext>
                </a:extLst>
              </p:cNvPr>
              <p:cNvSpPr/>
              <p:nvPr/>
            </p:nvSpPr>
            <p:spPr>
              <a:xfrm>
                <a:off x="6093619" y="5590600"/>
                <a:ext cx="72008" cy="7200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3B8DB266-F155-4FAD-B2E6-548641D6FCC6}"/>
                  </a:ext>
                </a:extLst>
              </p:cNvPr>
              <p:cNvSpPr/>
              <p:nvPr/>
            </p:nvSpPr>
            <p:spPr>
              <a:xfrm>
                <a:off x="6093619" y="6096016"/>
                <a:ext cx="72008" cy="7200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3A8BED2A-F2CF-475E-B271-870C1771F0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59030" y="5623672"/>
                <a:ext cx="1507230" cy="1"/>
              </a:xfrm>
              <a:prstGeom prst="line">
                <a:avLst/>
              </a:prstGeom>
              <a:ln w="28575" cap="sq">
                <a:solidFill>
                  <a:srgbClr val="72791C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030FF92A-4E5F-4604-9BF9-15B8456866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59030" y="5623673"/>
                <a:ext cx="6128" cy="504055"/>
              </a:xfrm>
              <a:prstGeom prst="line">
                <a:avLst/>
              </a:prstGeom>
              <a:ln w="28575" cap="sq">
                <a:solidFill>
                  <a:srgbClr val="72791C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864DB8C7-55E3-4C1B-A5D3-D7628F10E4CE}"/>
                  </a:ext>
                </a:extLst>
              </p:cNvPr>
              <p:cNvSpPr/>
              <p:nvPr/>
            </p:nvSpPr>
            <p:spPr>
              <a:xfrm flipH="1">
                <a:off x="4610554" y="5561072"/>
                <a:ext cx="314850" cy="1376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2791C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/>
              </a:p>
            </p:txBody>
          </p:sp>
        </p:grp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2811508D-3076-4221-BE07-E1ADEF8022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3779" y="3186783"/>
              <a:ext cx="1283681" cy="0"/>
            </a:xfrm>
            <a:prstGeom prst="line">
              <a:avLst/>
            </a:prstGeom>
            <a:ln w="28575" cap="sq">
              <a:solidFill>
                <a:srgbClr val="72791C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830132DA-531F-46E2-B4C2-EA8FAF58306D}"/>
                </a:ext>
              </a:extLst>
            </p:cNvPr>
            <p:cNvSpPr/>
            <p:nvPr/>
          </p:nvSpPr>
          <p:spPr>
            <a:xfrm>
              <a:off x="7416009" y="2851172"/>
              <a:ext cx="235540" cy="209543"/>
            </a:xfrm>
            <a:prstGeom prst="ellipse">
              <a:avLst/>
            </a:prstGeom>
            <a:noFill/>
            <a:ln>
              <a:solidFill>
                <a:srgbClr val="72791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D763ADA9-B19B-4BBA-A83A-4E4DF20C1FC7}"/>
              </a:ext>
            </a:extLst>
          </p:cNvPr>
          <p:cNvGrpSpPr/>
          <p:nvPr/>
        </p:nvGrpSpPr>
        <p:grpSpPr>
          <a:xfrm>
            <a:off x="7856709" y="5145529"/>
            <a:ext cx="1839842" cy="1152128"/>
            <a:chOff x="7317755" y="4222830"/>
            <a:chExt cx="1839842" cy="1152128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37AFE331-F9D3-41B1-B031-90FC11B5087F}"/>
                </a:ext>
              </a:extLst>
            </p:cNvPr>
            <p:cNvSpPr/>
            <p:nvPr/>
          </p:nvSpPr>
          <p:spPr>
            <a:xfrm>
              <a:off x="7317755" y="4222830"/>
              <a:ext cx="1533202" cy="11521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FE59B520-8F6E-4264-BCDF-364EE4441274}"/>
                </a:ext>
              </a:extLst>
            </p:cNvPr>
            <p:cNvCxnSpPr>
              <a:cxnSpLocks/>
            </p:cNvCxnSpPr>
            <p:nvPr/>
          </p:nvCxnSpPr>
          <p:spPr>
            <a:xfrm>
              <a:off x="8850957" y="4486188"/>
              <a:ext cx="245989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09DFDB6E-912E-4DAD-B28A-3813FE334049}"/>
                </a:ext>
              </a:extLst>
            </p:cNvPr>
            <p:cNvCxnSpPr>
              <a:cxnSpLocks/>
            </p:cNvCxnSpPr>
            <p:nvPr/>
          </p:nvCxnSpPr>
          <p:spPr>
            <a:xfrm>
              <a:off x="8863210" y="4990244"/>
              <a:ext cx="245989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9721D389-E8A9-4878-A86F-C20DB9E96D4F}"/>
                </a:ext>
              </a:extLst>
            </p:cNvPr>
            <p:cNvSpPr/>
            <p:nvPr/>
          </p:nvSpPr>
          <p:spPr>
            <a:xfrm>
              <a:off x="9096269" y="4453116"/>
              <a:ext cx="6132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22C4BCF7-62FF-48CE-A4C5-CC2B83133843}"/>
                </a:ext>
              </a:extLst>
            </p:cNvPr>
            <p:cNvSpPr/>
            <p:nvPr/>
          </p:nvSpPr>
          <p:spPr>
            <a:xfrm>
              <a:off x="9096269" y="4958532"/>
              <a:ext cx="6132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893FC4CC-09CE-4371-88A9-45064D3A0F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33779" y="4486188"/>
              <a:ext cx="1283684" cy="1"/>
            </a:xfrm>
            <a:prstGeom prst="line">
              <a:avLst/>
            </a:prstGeom>
            <a:ln w="28575" cap="sq">
              <a:solidFill>
                <a:srgbClr val="72791C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DA32966-AC79-46CB-9973-353EDA485D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3779" y="4486189"/>
              <a:ext cx="5219" cy="504055"/>
            </a:xfrm>
            <a:prstGeom prst="line">
              <a:avLst/>
            </a:prstGeom>
            <a:ln w="28575" cap="sq">
              <a:solidFill>
                <a:srgbClr val="72791C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4298CE10-B98B-48ED-B59A-F31A85484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3779" y="4982868"/>
              <a:ext cx="1283681" cy="0"/>
            </a:xfrm>
            <a:prstGeom prst="line">
              <a:avLst/>
            </a:prstGeom>
            <a:ln w="28575" cap="sq">
              <a:solidFill>
                <a:srgbClr val="72791C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4F541DA6-8668-4FD4-B922-449F289433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4356" y="4489120"/>
              <a:ext cx="5219" cy="504055"/>
            </a:xfrm>
            <a:prstGeom prst="line">
              <a:avLst/>
            </a:prstGeom>
            <a:ln w="28575" cap="sq">
              <a:solidFill>
                <a:srgbClr val="72791C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E75DD6F3-42FF-490A-88B8-AE3A0440D8C5}"/>
                </a:ext>
              </a:extLst>
            </p:cNvPr>
            <p:cNvSpPr/>
            <p:nvPr/>
          </p:nvSpPr>
          <p:spPr>
            <a:xfrm>
              <a:off x="7404583" y="4630419"/>
              <a:ext cx="268830" cy="23825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2791C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3BB1FFCB-B554-4B96-B768-41AF998F37E6}"/>
                </a:ext>
              </a:extLst>
            </p:cNvPr>
            <p:cNvCxnSpPr>
              <a:cxnSpLocks/>
              <a:stCxn id="38" idx="6"/>
            </p:cNvCxnSpPr>
            <p:nvPr/>
          </p:nvCxnSpPr>
          <p:spPr>
            <a:xfrm flipH="1" flipV="1">
              <a:off x="7416011" y="4745907"/>
              <a:ext cx="257402" cy="3640"/>
            </a:xfrm>
            <a:prstGeom prst="line">
              <a:avLst/>
            </a:prstGeom>
            <a:ln w="28575" cap="sq">
              <a:solidFill>
                <a:srgbClr val="72791C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ED5A679D-F521-4B2B-BA57-713ACB5347D4}"/>
                </a:ext>
              </a:extLst>
            </p:cNvPr>
            <p:cNvSpPr/>
            <p:nvPr/>
          </p:nvSpPr>
          <p:spPr>
            <a:xfrm flipH="1">
              <a:off x="8031696" y="4600383"/>
              <a:ext cx="110535" cy="23825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2791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21EB7D6C-0897-485E-B47A-9590F1459CFA}"/>
              </a:ext>
            </a:extLst>
          </p:cNvPr>
          <p:cNvCxnSpPr>
            <a:cxnSpLocks/>
          </p:cNvCxnSpPr>
          <p:nvPr/>
        </p:nvCxnSpPr>
        <p:spPr>
          <a:xfrm flipH="1">
            <a:off x="2763714" y="3806337"/>
            <a:ext cx="1253585" cy="1586101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CCBAF0E9-53CA-4DA1-8CC9-1BB8E638C538}"/>
              </a:ext>
            </a:extLst>
          </p:cNvPr>
          <p:cNvCxnSpPr>
            <a:cxnSpLocks/>
          </p:cNvCxnSpPr>
          <p:nvPr/>
        </p:nvCxnSpPr>
        <p:spPr>
          <a:xfrm flipH="1">
            <a:off x="8102698" y="3886131"/>
            <a:ext cx="1735338" cy="1603011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3A350DC-1CBC-4D7B-8BD1-293BE1D29242}"/>
              </a:ext>
            </a:extLst>
          </p:cNvPr>
          <p:cNvCxnSpPr/>
          <p:nvPr/>
        </p:nvCxnSpPr>
        <p:spPr>
          <a:xfrm>
            <a:off x="4149403" y="2276872"/>
            <a:ext cx="0" cy="1296144"/>
          </a:xfrm>
          <a:prstGeom prst="straightConnector1">
            <a:avLst/>
          </a:prstGeom>
          <a:ln w="381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fik 48">
            <a:extLst>
              <a:ext uri="{FF2B5EF4-FFF2-40B4-BE49-F238E27FC236}">
                <a16:creationId xmlns:a16="http://schemas.microsoft.com/office/drawing/2014/main" id="{322E7485-EC7A-440F-8D2D-DB99E6EC3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771" y="2035219"/>
            <a:ext cx="2808312" cy="1788312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B75E7B4-93A2-433E-B176-4FF2359BB91B}"/>
              </a:ext>
            </a:extLst>
          </p:cNvPr>
          <p:cNvCxnSpPr/>
          <p:nvPr/>
        </p:nvCxnSpPr>
        <p:spPr>
          <a:xfrm>
            <a:off x="9758817" y="2348880"/>
            <a:ext cx="0" cy="1368152"/>
          </a:xfrm>
          <a:prstGeom prst="line">
            <a:avLst/>
          </a:prstGeom>
          <a:ln w="1905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D8F3589-833B-4FF1-B2CF-38B933B8FDF1}"/>
              </a:ext>
            </a:extLst>
          </p:cNvPr>
          <p:cNvCxnSpPr/>
          <p:nvPr/>
        </p:nvCxnSpPr>
        <p:spPr>
          <a:xfrm>
            <a:off x="9769576" y="2924944"/>
            <a:ext cx="0" cy="432048"/>
          </a:xfrm>
          <a:prstGeom prst="straightConnector1">
            <a:avLst/>
          </a:prstGeom>
          <a:ln w="28575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Pfeil: nach links und rechts 56">
            <a:extLst>
              <a:ext uri="{FF2B5EF4-FFF2-40B4-BE49-F238E27FC236}">
                <a16:creationId xmlns:a16="http://schemas.microsoft.com/office/drawing/2014/main" id="{B0AB298D-1B92-4A8E-9A9C-B712F507F4EC}"/>
              </a:ext>
            </a:extLst>
          </p:cNvPr>
          <p:cNvSpPr/>
          <p:nvPr/>
        </p:nvSpPr>
        <p:spPr>
          <a:xfrm>
            <a:off x="5201154" y="5447823"/>
            <a:ext cx="1558420" cy="573465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EF1A8C82-3BF5-4475-8A8A-5F52B04B2B32}"/>
                  </a:ext>
                </a:extLst>
              </p:cNvPr>
              <p:cNvSpPr txBox="1"/>
              <p:nvPr/>
            </p:nvSpPr>
            <p:spPr>
              <a:xfrm>
                <a:off x="5232922" y="5023106"/>
                <a:ext cx="15559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𝐿𝐿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𝑘𝑠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EF1A8C82-3BF5-4475-8A8A-5F52B04B2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922" y="5023106"/>
                <a:ext cx="155593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E5A674B8-82E2-49E9-A2A1-7D901FAB8EA4}"/>
                  </a:ext>
                </a:extLst>
              </p:cNvPr>
              <p:cNvSpPr/>
              <p:nvPr/>
            </p:nvSpPr>
            <p:spPr>
              <a:xfrm>
                <a:off x="4160162" y="2658731"/>
                <a:ext cx="5901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𝐿𝐿</m:t>
                          </m:r>
                        </m:sub>
                      </m:sSub>
                    </m:oMath>
                  </m:oMathPara>
                </a14:m>
                <a:endParaRPr lang="de-CH" dirty="0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E5A674B8-82E2-49E9-A2A1-7D901FAB8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162" y="2658731"/>
                <a:ext cx="59016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DFDE01A-D2B7-4825-9350-ECBE314C1C4F}"/>
                  </a:ext>
                </a:extLst>
              </p:cNvPr>
              <p:cNvSpPr/>
              <p:nvPr/>
            </p:nvSpPr>
            <p:spPr>
              <a:xfrm>
                <a:off x="9694421" y="2862158"/>
                <a:ext cx="5901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𝑘𝑠</m:t>
                          </m:r>
                        </m:sub>
                      </m:sSub>
                    </m:oMath>
                  </m:oMathPara>
                </a14:m>
                <a:endParaRPr lang="de-CH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3DFDE01A-D2B7-4825-9350-ECBE314C1C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421" y="2862158"/>
                <a:ext cx="590162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5B080705-F3E6-4C0D-A3E0-2E7532402FEB}"/>
                  </a:ext>
                </a:extLst>
              </p:cNvPr>
              <p:cNvSpPr/>
              <p:nvPr/>
            </p:nvSpPr>
            <p:spPr>
              <a:xfrm>
                <a:off x="2822026" y="5491399"/>
                <a:ext cx="5901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𝐿𝐿</m:t>
                          </m:r>
                        </m:sub>
                      </m:sSub>
                    </m:oMath>
                  </m:oMathPara>
                </a14:m>
                <a:endParaRPr lang="de-CH" dirty="0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5B080705-F3E6-4C0D-A3E0-2E7532402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026" y="5491399"/>
                <a:ext cx="590162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E494AE50-72A4-4F0A-A79E-63DAF80C9A9C}"/>
                  </a:ext>
                </a:extLst>
              </p:cNvPr>
              <p:cNvSpPr/>
              <p:nvPr/>
            </p:nvSpPr>
            <p:spPr>
              <a:xfrm>
                <a:off x="8079389" y="5481762"/>
                <a:ext cx="59016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𝑘𝑠</m:t>
                          </m:r>
                        </m:sub>
                      </m:sSub>
                    </m:oMath>
                  </m:oMathPara>
                </a14:m>
                <a:endParaRPr lang="de-CH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E494AE50-72A4-4F0A-A79E-63DAF80C9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389" y="5481762"/>
                <a:ext cx="590162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0880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/>
      <p:bldP spid="61" grpId="0"/>
      <p:bldP spid="39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F0C5D-FA8B-4D70-8F8C-3580C3BA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Ladungsdichten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83CC82-9E3C-432C-AC80-3FC2605DB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0D831-9B24-476B-BD95-03A1B9D4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2623FA-3E4D-4C84-84B9-DACA7113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F5403E-D882-4E91-9B92-9AC50C28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F0855F58-174D-49F7-B724-1CE86ED0B04D}"/>
                  </a:ext>
                </a:extLst>
              </p:cNvPr>
              <p:cNvSpPr txBox="1"/>
              <p:nvPr/>
            </p:nvSpPr>
            <p:spPr>
              <a:xfrm>
                <a:off x="404986" y="1293556"/>
                <a:ext cx="11456813" cy="3914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/>
                  <a:t>Wie viel Ladung befindet sich pro: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dirty="0"/>
                  <a:t>Länge </a:t>
                </a:r>
                <a:br>
                  <a:rPr lang="de-CH" dirty="0"/>
                </a:br>
                <a:r>
                  <a:rPr lang="de-CH" dirty="0"/>
                  <a:t>			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𝑑𝑄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𝑑𝑙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)⋅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limLow>
                      <m:limLow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groupChr>
                      </m:e>
                      <m:li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𝑘𝑜𝑛𝑠𝑡𝑎𝑛𝑡</m:t>
                        </m:r>
                      </m:lim>
                    </m:limLow>
                    <m:r>
                      <a:rPr lang="de-CH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de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dirty="0"/>
                  <a:t>Fläche </a:t>
                </a:r>
                <a:br>
                  <a:rPr lang="de-CH" dirty="0"/>
                </a:br>
                <a:r>
                  <a:rPr lang="de-CH" dirty="0"/>
                  <a:t>			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i="1">
                            <a:latin typeface="Cambria Math" panose="02040503050406030204" pitchFamily="18" charset="0"/>
                          </a:rPr>
                          <m:t>𝑑𝑄</m:t>
                        </m:r>
                      </m:num>
                      <m:den>
                        <m:r>
                          <a:rPr lang="de-CH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𝑥𝑑𝑦</m:t>
                        </m:r>
                      </m:den>
                    </m:f>
                    <m:r>
                      <a:rPr lang="de-CH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supHide m:val="on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𝑑𝑥𝑑𝑦</m:t>
                        </m:r>
                      </m:e>
                    </m:nary>
                    <m:limLow>
                      <m:limLow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groupChr>
                      </m:e>
                      <m:li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𝑘𝑜𝑛𝑠𝑡𝑎𝑛𝑡</m:t>
                        </m:r>
                      </m:lim>
                    </m:limLow>
                    <m:r>
                      <a:rPr lang="de-CH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dirty="0"/>
                  <a:t>Volumen </a:t>
                </a:r>
                <a:br>
                  <a:rPr lang="de-CH" dirty="0"/>
                </a:br>
                <a:r>
                  <a:rPr lang="de-CH" dirty="0"/>
                  <a:t>			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i="1">
                            <a:latin typeface="Cambria Math" panose="02040503050406030204" pitchFamily="18" charset="0"/>
                          </a:rPr>
                          <m:t>𝑑𝑄</m:t>
                        </m:r>
                      </m:num>
                      <m:den>
                        <m:r>
                          <a:rPr lang="de-CH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𝑥𝑑𝑦𝑑𝑧</m:t>
                        </m:r>
                      </m:den>
                    </m:f>
                    <m:r>
                      <a:rPr lang="de-CH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supHide m:val="on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𝑑𝑥𝑑𝑦𝑑𝑧</m:t>
                        </m:r>
                      </m:e>
                    </m:nary>
                    <m:limLow>
                      <m:limLow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groupChr>
                      </m:e>
                      <m:li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𝑘𝑜𝑛𝑠𝑡𝑎𝑛𝑡</m:t>
                        </m:r>
                      </m:lim>
                    </m:limLow>
                    <m:r>
                      <a:rPr lang="de-CH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de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F0855F58-174D-49F7-B724-1CE86ED0B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86" y="1293556"/>
                <a:ext cx="11456813" cy="3914918"/>
              </a:xfrm>
              <a:prstGeom prst="rect">
                <a:avLst/>
              </a:prstGeom>
              <a:blipFill>
                <a:blip r:embed="rId2"/>
                <a:stretch>
                  <a:fillRect l="-426" t="-779" b="-85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723D5138-324A-44E2-A445-2A48DCD79912}"/>
              </a:ext>
            </a:extLst>
          </p:cNvPr>
          <p:cNvSpPr/>
          <p:nvPr/>
        </p:nvSpPr>
        <p:spPr>
          <a:xfrm>
            <a:off x="3213299" y="1844824"/>
            <a:ext cx="4392488" cy="648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85FDC90-A7C8-4612-86C5-2731E8F8BFD8}"/>
              </a:ext>
            </a:extLst>
          </p:cNvPr>
          <p:cNvSpPr/>
          <p:nvPr/>
        </p:nvSpPr>
        <p:spPr>
          <a:xfrm>
            <a:off x="3216389" y="2922540"/>
            <a:ext cx="5469518" cy="648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EFFC538-9C01-4FF2-8F08-CCCE8396B8F7}"/>
              </a:ext>
            </a:extLst>
          </p:cNvPr>
          <p:cNvSpPr/>
          <p:nvPr/>
        </p:nvSpPr>
        <p:spPr>
          <a:xfrm>
            <a:off x="3145059" y="4272085"/>
            <a:ext cx="6404944" cy="648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483128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F0C5D-FA8B-4D70-8F8C-3580C3BA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Netzwerkanalyse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83CC82-9E3C-432C-AC80-3FC2605DB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0D831-9B24-476B-BD95-03A1B9D4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2623FA-3E4D-4C84-84B9-DACA7113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F5403E-D882-4E91-9B92-9AC50C28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30</a:t>
            </a:fld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7091C0-92CC-424A-A901-501B4267B2B2}"/>
              </a:ext>
            </a:extLst>
          </p:cNvPr>
          <p:cNvSpPr txBox="1"/>
          <p:nvPr/>
        </p:nvSpPr>
        <p:spPr>
          <a:xfrm>
            <a:off x="347678" y="1206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862F1BA-A160-4107-A2A9-B2FBEE1F4932}"/>
                  </a:ext>
                </a:extLst>
              </p:cNvPr>
              <p:cNvSpPr txBox="1"/>
              <p:nvPr/>
            </p:nvSpPr>
            <p:spPr>
              <a:xfrm>
                <a:off x="382767" y="1265348"/>
                <a:ext cx="2308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Berechne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CH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</m:sSub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862F1BA-A160-4107-A2A9-B2FBEE1F4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67" y="1265348"/>
                <a:ext cx="2308709" cy="369332"/>
              </a:xfrm>
              <a:prstGeom prst="rect">
                <a:avLst/>
              </a:prstGeom>
              <a:blipFill>
                <a:blip r:embed="rId2"/>
                <a:stretch>
                  <a:fillRect l="-2375" t="-10000" b="-26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4AFCE2CD-F77D-4F38-B782-056F734A4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972" y="692696"/>
            <a:ext cx="4653663" cy="312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0805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1B9FFB-152E-4D3C-92F8-097A7F817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 err="1"/>
              <a:t>Recap</a:t>
            </a:r>
            <a:r>
              <a:rPr lang="de-CH" dirty="0"/>
              <a:t>: Stromdichte und Strom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0AABFD-45D8-4CD4-AAA3-82C8FE997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BFDA35-53CE-4FD5-9E08-C278B458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1B1967-9546-4AE9-8705-5AD21F42D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31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285A503-3871-4E30-B020-B39780ABECB2}"/>
                  </a:ext>
                </a:extLst>
              </p:cNvPr>
              <p:cNvSpPr txBox="1"/>
              <p:nvPr/>
            </p:nvSpPr>
            <p:spPr>
              <a:xfrm>
                <a:off x="323850" y="1371986"/>
                <a:ext cx="11163377" cy="1608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dirty="0"/>
                  <a:t>Stromdichte </a:t>
                </a:r>
                <a14:m>
                  <m:oMath xmlns:m="http://schemas.openxmlformats.org/officeDocument/2006/math">
                    <m:r>
                      <a:rPr lang="de-CH" b="0" i="0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</m:oMath>
                </a14:m>
                <a:r>
                  <a:rPr lang="de-CH" dirty="0"/>
                  <a:t>| beschreibt die Anzahl Ladungen welche in einer gewissen Zeit durch eine Fläche fliessen</a:t>
                </a:r>
                <a:br>
                  <a:rPr lang="de-CH" dirty="0"/>
                </a:br>
                <a:endParaRPr lang="de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dirty="0"/>
                  <a:t>Es gilt: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de-CH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dirty="0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de-CH" b="0" i="1" dirty="0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de-CH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br>
                  <a:rPr lang="de-CH" b="0" dirty="0"/>
                </a:br>
                <a:endParaRPr lang="de-CH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=∬</m:t>
                    </m:r>
                    <m:acc>
                      <m:accPr>
                        <m:chr m:val="⃗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de-CH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de-CH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𝑱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𝒆𝒇𝒇</m:t>
                        </m:r>
                      </m:sub>
                    </m:sSub>
                  </m:oMath>
                </a14:m>
                <a:endParaRPr lang="de-CH" b="1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3285A503-3871-4E30-B020-B39780AB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1371986"/>
                <a:ext cx="11163377" cy="1608582"/>
              </a:xfrm>
              <a:prstGeom prst="rect">
                <a:avLst/>
              </a:prstGeom>
              <a:blipFill>
                <a:blip r:embed="rId2"/>
                <a:stretch>
                  <a:fillRect l="-328" t="-5303" b="-2273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2E971112-C213-4CF4-BE59-6AFA7F512F75}"/>
              </a:ext>
            </a:extLst>
          </p:cNvPr>
          <p:cNvSpPr/>
          <p:nvPr/>
        </p:nvSpPr>
        <p:spPr>
          <a:xfrm>
            <a:off x="2887490" y="4085106"/>
            <a:ext cx="1368152" cy="81533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I</a:t>
            </a:r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2B2D9612-0926-4965-9284-1251DA1D0B67}"/>
              </a:ext>
            </a:extLst>
          </p:cNvPr>
          <p:cNvSpPr/>
          <p:nvPr/>
        </p:nvSpPr>
        <p:spPr>
          <a:xfrm rot="5400000">
            <a:off x="4718255" y="2895613"/>
            <a:ext cx="1319394" cy="3097138"/>
          </a:xfrm>
          <a:prstGeom prst="can">
            <a:avLst/>
          </a:prstGeom>
          <a:solidFill>
            <a:srgbClr val="A6A6A6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E6FE685-A901-4382-9029-6C192ADA8C76}"/>
              </a:ext>
            </a:extLst>
          </p:cNvPr>
          <p:cNvSpPr/>
          <p:nvPr/>
        </p:nvSpPr>
        <p:spPr>
          <a:xfrm>
            <a:off x="4028085" y="3937691"/>
            <a:ext cx="144016" cy="1364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2BD3A91-C123-42AE-B3AE-B9E89A56BD6C}"/>
              </a:ext>
            </a:extLst>
          </p:cNvPr>
          <p:cNvSpPr/>
          <p:nvPr/>
        </p:nvSpPr>
        <p:spPr>
          <a:xfrm>
            <a:off x="4045407" y="4248037"/>
            <a:ext cx="144016" cy="1364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D95CD51-9415-4208-BD78-E87D940833F7}"/>
              </a:ext>
            </a:extLst>
          </p:cNvPr>
          <p:cNvSpPr/>
          <p:nvPr/>
        </p:nvSpPr>
        <p:spPr>
          <a:xfrm>
            <a:off x="4076344" y="4558383"/>
            <a:ext cx="144016" cy="1364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CCCE577F-F810-4617-B710-EEC8176233F5}"/>
              </a:ext>
            </a:extLst>
          </p:cNvPr>
          <p:cNvSpPr/>
          <p:nvPr/>
        </p:nvSpPr>
        <p:spPr>
          <a:xfrm>
            <a:off x="4085427" y="4868729"/>
            <a:ext cx="144016" cy="1364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0FFCF8E-FFC8-41EC-98CA-C0BB398E6DAD}"/>
              </a:ext>
            </a:extLst>
          </p:cNvPr>
          <p:cNvSpPr/>
          <p:nvPr/>
        </p:nvSpPr>
        <p:spPr>
          <a:xfrm>
            <a:off x="4370803" y="3925280"/>
            <a:ext cx="144016" cy="1364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1F20718A-81FD-42E8-8C75-7CD0306FD750}"/>
              </a:ext>
            </a:extLst>
          </p:cNvPr>
          <p:cNvSpPr/>
          <p:nvPr/>
        </p:nvSpPr>
        <p:spPr>
          <a:xfrm>
            <a:off x="4388125" y="4235626"/>
            <a:ext cx="144016" cy="1364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B2F59F5-D1EF-4C11-A068-8B08A694E173}"/>
              </a:ext>
            </a:extLst>
          </p:cNvPr>
          <p:cNvSpPr/>
          <p:nvPr/>
        </p:nvSpPr>
        <p:spPr>
          <a:xfrm>
            <a:off x="4419062" y="4545972"/>
            <a:ext cx="144016" cy="1364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CFF11CE-8974-4CF0-AE7B-F22935CFFECC}"/>
              </a:ext>
            </a:extLst>
          </p:cNvPr>
          <p:cNvSpPr/>
          <p:nvPr/>
        </p:nvSpPr>
        <p:spPr>
          <a:xfrm>
            <a:off x="4428145" y="4856318"/>
            <a:ext cx="144016" cy="1364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4736DEC-1BBE-4606-B055-C951CDC463F4}"/>
              </a:ext>
            </a:extLst>
          </p:cNvPr>
          <p:cNvCxnSpPr/>
          <p:nvPr/>
        </p:nvCxnSpPr>
        <p:spPr>
          <a:xfrm>
            <a:off x="6751290" y="4061753"/>
            <a:ext cx="648072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D4C79F2-87D8-4D47-B0BF-C3D0B87F7478}"/>
              </a:ext>
            </a:extLst>
          </p:cNvPr>
          <p:cNvCxnSpPr/>
          <p:nvPr/>
        </p:nvCxnSpPr>
        <p:spPr>
          <a:xfrm>
            <a:off x="6662847" y="4248037"/>
            <a:ext cx="648072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CCDA0627-9A82-4124-8EE1-42809D7D0D25}"/>
              </a:ext>
            </a:extLst>
          </p:cNvPr>
          <p:cNvCxnSpPr/>
          <p:nvPr/>
        </p:nvCxnSpPr>
        <p:spPr>
          <a:xfrm>
            <a:off x="6662847" y="4474899"/>
            <a:ext cx="648072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E683D49A-15AB-4A8B-8A1E-64796FF6A316}"/>
              </a:ext>
            </a:extLst>
          </p:cNvPr>
          <p:cNvCxnSpPr/>
          <p:nvPr/>
        </p:nvCxnSpPr>
        <p:spPr>
          <a:xfrm>
            <a:off x="6725889" y="4702178"/>
            <a:ext cx="648072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e 28">
            <a:extLst>
              <a:ext uri="{FF2B5EF4-FFF2-40B4-BE49-F238E27FC236}">
                <a16:creationId xmlns:a16="http://schemas.microsoft.com/office/drawing/2014/main" id="{EDA34B46-7D6F-4E43-8165-969CF70ED125}"/>
              </a:ext>
            </a:extLst>
          </p:cNvPr>
          <p:cNvSpPr/>
          <p:nvPr/>
        </p:nvSpPr>
        <p:spPr>
          <a:xfrm>
            <a:off x="6568566" y="3805617"/>
            <a:ext cx="357955" cy="1282253"/>
          </a:xfrm>
          <a:prstGeom prst="ellipse">
            <a:avLst/>
          </a:prstGeom>
          <a:solidFill>
            <a:srgbClr val="FFC000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FA89D3BC-1D28-4A6E-BE95-4033578092F1}"/>
                  </a:ext>
                </a:extLst>
              </p:cNvPr>
              <p:cNvSpPr txBox="1"/>
              <p:nvPr/>
            </p:nvSpPr>
            <p:spPr>
              <a:xfrm>
                <a:off x="4756536" y="5393831"/>
                <a:ext cx="1817549" cy="688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de-CH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de-CH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de-CH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CH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FA89D3BC-1D28-4A6E-BE95-403357809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536" y="5393831"/>
                <a:ext cx="1817549" cy="6889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feld 30">
            <a:extLst>
              <a:ext uri="{FF2B5EF4-FFF2-40B4-BE49-F238E27FC236}">
                <a16:creationId xmlns:a16="http://schemas.microsoft.com/office/drawing/2014/main" id="{A3DC316D-06D2-4272-85D5-7566BD91781B}"/>
              </a:ext>
            </a:extLst>
          </p:cNvPr>
          <p:cNvSpPr txBox="1"/>
          <p:nvPr/>
        </p:nvSpPr>
        <p:spPr>
          <a:xfrm>
            <a:off x="2824521" y="3862173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Strom I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8695E5B-CFB1-485A-ACFE-08EB69BED51F}"/>
              </a:ext>
            </a:extLst>
          </p:cNvPr>
          <p:cNvSpPr txBox="1"/>
          <p:nvPr/>
        </p:nvSpPr>
        <p:spPr>
          <a:xfrm>
            <a:off x="7037689" y="367750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Stromdichte J</a:t>
            </a:r>
          </a:p>
        </p:txBody>
      </p:sp>
    </p:spTree>
    <p:extLst>
      <p:ext uri="{BB962C8B-B14F-4D97-AF65-F5344CB8AC3E}">
        <p14:creationId xmlns:p14="http://schemas.microsoft.com/office/powerpoint/2010/main" val="17590673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1B9FFB-152E-4D3C-92F8-097A7F817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2"/>
            <a:ext cx="11537950" cy="550820"/>
          </a:xfrm>
        </p:spPr>
        <p:txBody>
          <a:bodyPr/>
          <a:lstStyle/>
          <a:p>
            <a:r>
              <a:rPr lang="de-CH" dirty="0"/>
              <a:t>Stromleitungsmechanismen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0AABFD-45D8-4CD4-AAA3-82C8FE997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BFDA35-53CE-4FD5-9E08-C278B458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1B1967-9546-4AE9-8705-5AD21F42D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32</a:t>
            </a:fld>
            <a:endParaRPr lang="de-CH" dirty="0"/>
          </a:p>
        </p:txBody>
      </p:sp>
      <p:sp>
        <p:nvSpPr>
          <p:cNvPr id="10" name="Zylinder 9">
            <a:extLst>
              <a:ext uri="{FF2B5EF4-FFF2-40B4-BE49-F238E27FC236}">
                <a16:creationId xmlns:a16="http://schemas.microsoft.com/office/drawing/2014/main" id="{AF35FB8F-CD1E-4568-8BE6-C351CB7680ED}"/>
              </a:ext>
            </a:extLst>
          </p:cNvPr>
          <p:cNvSpPr/>
          <p:nvPr/>
        </p:nvSpPr>
        <p:spPr>
          <a:xfrm>
            <a:off x="3136430" y="1196752"/>
            <a:ext cx="432048" cy="3312368"/>
          </a:xfrm>
          <a:prstGeom prst="ca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Zylinder 10">
            <a:extLst>
              <a:ext uri="{FF2B5EF4-FFF2-40B4-BE49-F238E27FC236}">
                <a16:creationId xmlns:a16="http://schemas.microsoft.com/office/drawing/2014/main" id="{A3BB0F4B-A0A7-467E-9D5F-0E8019A131A3}"/>
              </a:ext>
            </a:extLst>
          </p:cNvPr>
          <p:cNvSpPr/>
          <p:nvPr/>
        </p:nvSpPr>
        <p:spPr>
          <a:xfrm>
            <a:off x="8422040" y="1196752"/>
            <a:ext cx="432048" cy="3312368"/>
          </a:xfrm>
          <a:prstGeom prst="ca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E6DF1727-1430-422B-AA73-918CCE74C832}"/>
              </a:ext>
            </a:extLst>
          </p:cNvPr>
          <p:cNvSpPr/>
          <p:nvPr/>
        </p:nvSpPr>
        <p:spPr>
          <a:xfrm>
            <a:off x="1221240" y="2276871"/>
            <a:ext cx="9505056" cy="2979205"/>
          </a:xfrm>
          <a:prstGeom prst="cube">
            <a:avLst>
              <a:gd name="adj" fmla="val 36025"/>
            </a:avLst>
          </a:prstGeom>
          <a:solidFill>
            <a:srgbClr val="1269B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E35FABA-47A1-4292-B543-FCDBF5EA546A}"/>
              </a:ext>
            </a:extLst>
          </p:cNvPr>
          <p:cNvSpPr/>
          <p:nvPr/>
        </p:nvSpPr>
        <p:spPr>
          <a:xfrm>
            <a:off x="5829347" y="3766993"/>
            <a:ext cx="144016" cy="1364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+</a:t>
            </a: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BC21A2FF-848F-45B2-9FA8-33AF7F0EA30C}"/>
              </a:ext>
            </a:extLst>
          </p:cNvPr>
          <p:cNvSpPr/>
          <p:nvPr/>
        </p:nvSpPr>
        <p:spPr>
          <a:xfrm>
            <a:off x="5707233" y="3698756"/>
            <a:ext cx="144016" cy="13647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-</a:t>
            </a: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60B92ACB-9D54-42AF-B3FF-75229E3C762B}"/>
              </a:ext>
            </a:extLst>
          </p:cNvPr>
          <p:cNvSpPr/>
          <p:nvPr/>
        </p:nvSpPr>
        <p:spPr>
          <a:xfrm>
            <a:off x="5924798" y="3680264"/>
            <a:ext cx="144016" cy="13647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-</a:t>
            </a: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B1FAB06F-9B2D-4090-9D56-924B8FEC3FCB}"/>
              </a:ext>
            </a:extLst>
          </p:cNvPr>
          <p:cNvSpPr/>
          <p:nvPr/>
        </p:nvSpPr>
        <p:spPr>
          <a:xfrm>
            <a:off x="3206897" y="4239580"/>
            <a:ext cx="144016" cy="13647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-</a:t>
            </a: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AE4722B0-CAD1-4394-BCB2-4E1947D6D100}"/>
              </a:ext>
            </a:extLst>
          </p:cNvPr>
          <p:cNvSpPr/>
          <p:nvPr/>
        </p:nvSpPr>
        <p:spPr>
          <a:xfrm>
            <a:off x="3424462" y="4221088"/>
            <a:ext cx="144016" cy="13647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-</a:t>
            </a: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62B220B6-AE22-42E8-95C0-2C72DCDABB4A}"/>
              </a:ext>
            </a:extLst>
          </p:cNvPr>
          <p:cNvSpPr/>
          <p:nvPr/>
        </p:nvSpPr>
        <p:spPr>
          <a:xfrm>
            <a:off x="3206897" y="3964519"/>
            <a:ext cx="144016" cy="13647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-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2DDF6EA1-CF25-4CFD-82FC-A2A9F3C12CB2}"/>
              </a:ext>
            </a:extLst>
          </p:cNvPr>
          <p:cNvSpPr/>
          <p:nvPr/>
        </p:nvSpPr>
        <p:spPr>
          <a:xfrm>
            <a:off x="3424462" y="3946027"/>
            <a:ext cx="144016" cy="13647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-</a:t>
            </a: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475A4E9B-A481-4A9D-9C48-AB742634876E}"/>
              </a:ext>
            </a:extLst>
          </p:cNvPr>
          <p:cNvSpPr/>
          <p:nvPr/>
        </p:nvSpPr>
        <p:spPr>
          <a:xfrm>
            <a:off x="3173211" y="3648381"/>
            <a:ext cx="144016" cy="13647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-</a:t>
            </a: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FD6AC1C4-27A5-459A-AB44-DE50EE027D7E}"/>
              </a:ext>
            </a:extLst>
          </p:cNvPr>
          <p:cNvSpPr/>
          <p:nvPr/>
        </p:nvSpPr>
        <p:spPr>
          <a:xfrm>
            <a:off x="3390776" y="3629889"/>
            <a:ext cx="144016" cy="13647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-</a:t>
            </a:r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23745DEF-858D-4B2B-87A4-0A541BEB7440}"/>
              </a:ext>
            </a:extLst>
          </p:cNvPr>
          <p:cNvSpPr/>
          <p:nvPr/>
        </p:nvSpPr>
        <p:spPr>
          <a:xfrm>
            <a:off x="8566056" y="4221088"/>
            <a:ext cx="144016" cy="1364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+</a:t>
            </a: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91DC16A9-C278-4255-B4C2-18CFBAA8871D}"/>
              </a:ext>
            </a:extLst>
          </p:cNvPr>
          <p:cNvSpPr/>
          <p:nvPr/>
        </p:nvSpPr>
        <p:spPr>
          <a:xfrm>
            <a:off x="8541860" y="3909780"/>
            <a:ext cx="144016" cy="1364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+</a:t>
            </a: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475BC685-AD1E-4C41-A172-A0E0B60B3BAC}"/>
              </a:ext>
            </a:extLst>
          </p:cNvPr>
          <p:cNvSpPr/>
          <p:nvPr/>
        </p:nvSpPr>
        <p:spPr>
          <a:xfrm>
            <a:off x="8566056" y="3630520"/>
            <a:ext cx="144016" cy="1364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+</a:t>
            </a: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5232D251-6FC0-470A-BE82-33B52FC2E468}"/>
              </a:ext>
            </a:extLst>
          </p:cNvPr>
          <p:cNvSpPr/>
          <p:nvPr/>
        </p:nvSpPr>
        <p:spPr>
          <a:xfrm>
            <a:off x="8539363" y="3360763"/>
            <a:ext cx="144016" cy="1364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+</a:t>
            </a: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A849BA42-8C5C-4FA2-A17D-35D11C1E7EFF}"/>
              </a:ext>
            </a:extLst>
          </p:cNvPr>
          <p:cNvSpPr/>
          <p:nvPr/>
        </p:nvSpPr>
        <p:spPr>
          <a:xfrm>
            <a:off x="4740503" y="3757485"/>
            <a:ext cx="144016" cy="13647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-</a:t>
            </a: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2A346DE5-8903-48D3-9072-80D958B53C6E}"/>
              </a:ext>
            </a:extLst>
          </p:cNvPr>
          <p:cNvSpPr/>
          <p:nvPr/>
        </p:nvSpPr>
        <p:spPr>
          <a:xfrm>
            <a:off x="4740503" y="4014263"/>
            <a:ext cx="144016" cy="13647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-</a:t>
            </a: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16169156-F6A9-4F89-B25E-EEB538F98B64}"/>
              </a:ext>
            </a:extLst>
          </p:cNvPr>
          <p:cNvSpPr/>
          <p:nvPr/>
        </p:nvSpPr>
        <p:spPr>
          <a:xfrm>
            <a:off x="6997692" y="3979004"/>
            <a:ext cx="144016" cy="1364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+</a:t>
            </a:r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C8416D59-76F6-44B9-816C-B49540484BFB}"/>
              </a:ext>
            </a:extLst>
          </p:cNvPr>
          <p:cNvCxnSpPr/>
          <p:nvPr/>
        </p:nvCxnSpPr>
        <p:spPr>
          <a:xfrm>
            <a:off x="7141708" y="4046253"/>
            <a:ext cx="462662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652693D8-AF46-4B06-927A-0B3137C2D1BD}"/>
              </a:ext>
            </a:extLst>
          </p:cNvPr>
          <p:cNvCxnSpPr>
            <a:cxnSpLocks/>
          </p:cNvCxnSpPr>
          <p:nvPr/>
        </p:nvCxnSpPr>
        <p:spPr>
          <a:xfrm flipH="1">
            <a:off x="4255698" y="3816842"/>
            <a:ext cx="481826" cy="8879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C5502E08-729F-49FB-A069-312A3EA749F1}"/>
              </a:ext>
            </a:extLst>
          </p:cNvPr>
          <p:cNvCxnSpPr>
            <a:cxnSpLocks/>
          </p:cNvCxnSpPr>
          <p:nvPr/>
        </p:nvCxnSpPr>
        <p:spPr>
          <a:xfrm flipH="1">
            <a:off x="4287017" y="4082500"/>
            <a:ext cx="450507" cy="18492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C833CFE4-FB41-4264-8A10-A4B2445FE279}"/>
              </a:ext>
            </a:extLst>
          </p:cNvPr>
          <p:cNvCxnSpPr>
            <a:cxnSpLocks/>
          </p:cNvCxnSpPr>
          <p:nvPr/>
        </p:nvCxnSpPr>
        <p:spPr>
          <a:xfrm>
            <a:off x="3645347" y="1772816"/>
            <a:ext cx="4680520" cy="0"/>
          </a:xfrm>
          <a:prstGeom prst="straightConnector1">
            <a:avLst/>
          </a:prstGeom>
          <a:ln w="381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Zylinder 110">
            <a:extLst>
              <a:ext uri="{FF2B5EF4-FFF2-40B4-BE49-F238E27FC236}">
                <a16:creationId xmlns:a16="http://schemas.microsoft.com/office/drawing/2014/main" id="{4DE9B6F2-23DF-4F1B-BE7F-654ABA02C8AA}"/>
              </a:ext>
            </a:extLst>
          </p:cNvPr>
          <p:cNvSpPr/>
          <p:nvPr/>
        </p:nvSpPr>
        <p:spPr>
          <a:xfrm>
            <a:off x="8422040" y="1212350"/>
            <a:ext cx="432048" cy="1856591"/>
          </a:xfrm>
          <a:prstGeom prst="ca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2" name="Zylinder 111">
            <a:extLst>
              <a:ext uri="{FF2B5EF4-FFF2-40B4-BE49-F238E27FC236}">
                <a16:creationId xmlns:a16="http://schemas.microsoft.com/office/drawing/2014/main" id="{AE733D13-F60E-429A-B5A2-CE94DD31C958}"/>
              </a:ext>
            </a:extLst>
          </p:cNvPr>
          <p:cNvSpPr/>
          <p:nvPr/>
        </p:nvSpPr>
        <p:spPr>
          <a:xfrm>
            <a:off x="3131244" y="1202667"/>
            <a:ext cx="432048" cy="1856591"/>
          </a:xfrm>
          <a:prstGeom prst="ca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D015CC0E-E1C9-460E-915C-8B8ED6C31BF7}"/>
                  </a:ext>
                </a:extLst>
              </p:cNvPr>
              <p:cNvSpPr txBox="1"/>
              <p:nvPr/>
            </p:nvSpPr>
            <p:spPr>
              <a:xfrm>
                <a:off x="4843624" y="1369885"/>
                <a:ext cx="2677400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de-CH" b="0" i="0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</m:oMath>
                </a14:m>
                <a:r>
                  <a:rPr lang="de-CH" dirty="0">
                    <a:solidFill>
                      <a:srgbClr val="1269B0"/>
                    </a:solidFill>
                  </a:rPr>
                  <a:t> (von Aussen angelegt)</a:t>
                </a:r>
              </a:p>
            </p:txBody>
          </p:sp>
        </mc:Choice>
        <mc:Fallback xmlns="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D015CC0E-E1C9-460E-915C-8B8ED6C31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624" y="1369885"/>
                <a:ext cx="2677400" cy="402931"/>
              </a:xfrm>
              <a:prstGeom prst="rect">
                <a:avLst/>
              </a:prstGeom>
              <a:blipFill>
                <a:blip r:embed="rId2"/>
                <a:stretch>
                  <a:fillRect r="-1139" b="-2424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160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2A00ED40-DD44-40A0-98C8-12FD2653A2FB}"/>
              </a:ext>
            </a:extLst>
          </p:cNvPr>
          <p:cNvSpPr/>
          <p:nvPr/>
        </p:nvSpPr>
        <p:spPr>
          <a:xfrm>
            <a:off x="8667121" y="2893552"/>
            <a:ext cx="378828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0BC29B-6E53-41F4-ADF8-FF7ECE92E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83D3EC-BC1D-4981-A106-9F4FF26B6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DE0F6E-8DB2-4F79-BA9A-33BDC098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33</a:t>
            </a:fld>
            <a:endParaRPr lang="de-CH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8625B1B1-2980-4545-A63F-17F3AA3CBF43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3520119" y="3073572"/>
            <a:ext cx="5147002" cy="0"/>
          </a:xfrm>
          <a:prstGeom prst="straightConnector1">
            <a:avLst/>
          </a:prstGeom>
          <a:ln w="381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A61F0C28-964C-434D-ABEF-259CF0F0B327}"/>
              </a:ext>
            </a:extLst>
          </p:cNvPr>
          <p:cNvSpPr/>
          <p:nvPr/>
        </p:nvSpPr>
        <p:spPr>
          <a:xfrm>
            <a:off x="3141291" y="2893552"/>
            <a:ext cx="378828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156E3B0-032D-4A0E-B78F-B2694B035E8A}"/>
              </a:ext>
            </a:extLst>
          </p:cNvPr>
          <p:cNvSpPr/>
          <p:nvPr/>
        </p:nvSpPr>
        <p:spPr>
          <a:xfrm>
            <a:off x="4609195" y="2995968"/>
            <a:ext cx="144016" cy="13647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-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65B1640-B7D2-4613-9AD6-429570278359}"/>
              </a:ext>
            </a:extLst>
          </p:cNvPr>
          <p:cNvSpPr/>
          <p:nvPr/>
        </p:nvSpPr>
        <p:spPr>
          <a:xfrm>
            <a:off x="7097723" y="3009529"/>
            <a:ext cx="144016" cy="13647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+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CC71ECE-0BF1-4D94-9ACE-2862160CA54B}"/>
              </a:ext>
            </a:extLst>
          </p:cNvPr>
          <p:cNvCxnSpPr/>
          <p:nvPr/>
        </p:nvCxnSpPr>
        <p:spPr>
          <a:xfrm>
            <a:off x="4581451" y="2217441"/>
            <a:ext cx="0" cy="792088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9D7ADB-79F4-4AEC-B93E-A4117607AE80}"/>
                  </a:ext>
                </a:extLst>
              </p:cNvPr>
              <p:cNvSpPr txBox="1"/>
              <p:nvPr/>
            </p:nvSpPr>
            <p:spPr>
              <a:xfrm>
                <a:off x="549883" y="1507246"/>
                <a:ext cx="5583580" cy="7278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Negative Ladungen bewegen sich </a:t>
                </a:r>
                <a:r>
                  <a:rPr lang="de-CH" b="1" dirty="0"/>
                  <a:t>gegen</a:t>
                </a:r>
                <a:r>
                  <a:rPr lang="de-CH" dirty="0"/>
                  <a:t> das E-Feld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de-CH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CH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de-CH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CH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de-CH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9D7ADB-79F4-4AEC-B93E-A4117607A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3" y="1507246"/>
                <a:ext cx="5583580" cy="727892"/>
              </a:xfrm>
              <a:prstGeom prst="rect">
                <a:avLst/>
              </a:prstGeom>
              <a:blipFill>
                <a:blip r:embed="rId2"/>
                <a:stretch>
                  <a:fillRect l="-873" t="-4167" r="-109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8A27D21-0BE9-41F4-8F0E-8FDD6655857D}"/>
                  </a:ext>
                </a:extLst>
              </p:cNvPr>
              <p:cNvSpPr txBox="1"/>
              <p:nvPr/>
            </p:nvSpPr>
            <p:spPr>
              <a:xfrm>
                <a:off x="6764334" y="1472295"/>
                <a:ext cx="5224507" cy="705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Positive Ladungen bewegen sich </a:t>
                </a:r>
                <a:r>
                  <a:rPr lang="de-CH" b="1" dirty="0"/>
                  <a:t>mit</a:t>
                </a:r>
                <a:r>
                  <a:rPr lang="de-CH" dirty="0"/>
                  <a:t> dem E-Feld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de-CH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de-CH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8A27D21-0BE9-41F4-8F0E-8FDD66558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334" y="1472295"/>
                <a:ext cx="5224507" cy="705834"/>
              </a:xfrm>
              <a:prstGeom prst="rect">
                <a:avLst/>
              </a:prstGeom>
              <a:blipFill>
                <a:blip r:embed="rId3"/>
                <a:stretch>
                  <a:fillRect l="-1050" t="-5217" b="-2609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FD29A0D-D717-4820-A997-4066DAE738E6}"/>
              </a:ext>
            </a:extLst>
          </p:cNvPr>
          <p:cNvCxnSpPr>
            <a:cxnSpLocks/>
          </p:cNvCxnSpPr>
          <p:nvPr/>
        </p:nvCxnSpPr>
        <p:spPr>
          <a:xfrm flipH="1">
            <a:off x="7241739" y="1841627"/>
            <a:ext cx="303066" cy="1016974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4A377E12-2DBE-4547-A15D-122136ACE1F5}"/>
                  </a:ext>
                </a:extLst>
              </p:cNvPr>
              <p:cNvSpPr txBox="1"/>
              <p:nvPr/>
            </p:nvSpPr>
            <p:spPr>
              <a:xfrm>
                <a:off x="3717355" y="4670923"/>
                <a:ext cx="4751494" cy="418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Strom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CH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de-CH" b="0" i="1" dirty="0" smtClean="0">
                            <a:latin typeface="Cambria Math" panose="02040503050406030204" pitchFamily="18" charset="0"/>
                          </a:rPr>
                          <m:t>_</m:t>
                        </m:r>
                      </m:sub>
                    </m:sSub>
                    <m:r>
                      <a:rPr lang="de-CH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CH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CH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 dirty="0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de-CH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de-CH" dirty="0"/>
                  <a:t>= </a:t>
                </a:r>
                <a14:m>
                  <m:oMath xmlns:m="http://schemas.openxmlformats.org/officeDocument/2006/math">
                    <m:r>
                      <a:rPr lang="de-CH" b="1" i="1">
                        <a:latin typeface="Cambria Math" panose="02040503050406030204" pitchFamily="18" charset="0"/>
                      </a:rPr>
                      <m:t>𝜼</m:t>
                    </m:r>
                    <m:r>
                      <a:rPr lang="de-CH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de-CH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1" i="1">
                        <a:latin typeface="Cambria Math" panose="02040503050406030204" pitchFamily="18" charset="0"/>
                      </a:rPr>
                      <m:t>𝒆</m:t>
                    </m:r>
                    <m:r>
                      <a:rPr lang="de-CH" b="1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CH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de-CH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de-CH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CH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de-CH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acc>
                      <m:accPr>
                        <m:chr m:val="⃗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de-CH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1" i="1" dirty="0" smtClean="0">
                        <a:latin typeface="Cambria Math" panose="02040503050406030204" pitchFamily="18" charset="0"/>
                      </a:rPr>
                      <m:t>𝜿</m:t>
                    </m:r>
                    <m:r>
                      <a:rPr lang="de-CH" b="1" i="1" dirty="0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de-CH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4A377E12-2DBE-4547-A15D-122136ACE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355" y="4670923"/>
                <a:ext cx="4751494" cy="418576"/>
              </a:xfrm>
              <a:prstGeom prst="rect">
                <a:avLst/>
              </a:prstGeom>
              <a:blipFill>
                <a:blip r:embed="rId4"/>
                <a:stretch>
                  <a:fillRect l="-1155" t="-20290" b="-1884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feld 24">
            <a:extLst>
              <a:ext uri="{FF2B5EF4-FFF2-40B4-BE49-F238E27FC236}">
                <a16:creationId xmlns:a16="http://schemas.microsoft.com/office/drawing/2014/main" id="{7B9A44DA-52C6-42FC-AFC3-391EBD4F0937}"/>
              </a:ext>
            </a:extLst>
          </p:cNvPr>
          <p:cNvSpPr txBox="1"/>
          <p:nvPr/>
        </p:nvSpPr>
        <p:spPr>
          <a:xfrm>
            <a:off x="2004129" y="5272988"/>
            <a:ext cx="822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Sowohl die Positiven wie die Negativen Ladungen tragen zum Stromfluss bei.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20D95584-9646-45A0-8361-6BB1257734B8}"/>
                  </a:ext>
                </a:extLst>
              </p:cNvPr>
              <p:cNvSpPr txBox="1"/>
              <p:nvPr/>
            </p:nvSpPr>
            <p:spPr>
              <a:xfrm>
                <a:off x="4841452" y="5816072"/>
                <a:ext cx="235019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𝜿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 ≔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𝜼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de-CH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de-CH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b="1" dirty="0"/>
                  <a:t> </a:t>
                </a:r>
              </a:p>
              <a:p>
                <a:endParaRPr lang="de-CH" b="1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20D95584-9646-45A0-8361-6BB125773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52" y="5816072"/>
                <a:ext cx="235019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89144C2-1D55-40A2-90F2-65879534E8C3}"/>
              </a:ext>
            </a:extLst>
          </p:cNvPr>
          <p:cNvCxnSpPr>
            <a:stCxn id="14" idx="2"/>
          </p:cNvCxnSpPr>
          <p:nvPr/>
        </p:nvCxnSpPr>
        <p:spPr>
          <a:xfrm flipH="1">
            <a:off x="3933379" y="3064205"/>
            <a:ext cx="675816" cy="9367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EBBFA61-6B9D-4DF2-884B-02CF0EBF261D}"/>
              </a:ext>
            </a:extLst>
          </p:cNvPr>
          <p:cNvCxnSpPr>
            <a:cxnSpLocks/>
          </p:cNvCxnSpPr>
          <p:nvPr/>
        </p:nvCxnSpPr>
        <p:spPr>
          <a:xfrm flipV="1">
            <a:off x="7288834" y="3064205"/>
            <a:ext cx="691815" cy="10236"/>
          </a:xfrm>
          <a:prstGeom prst="straightConnector1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EF262692-E60B-4EAF-9232-0ED29CB5003E}"/>
                  </a:ext>
                </a:extLst>
              </p:cNvPr>
              <p:cNvSpPr txBox="1"/>
              <p:nvPr/>
            </p:nvSpPr>
            <p:spPr>
              <a:xfrm>
                <a:off x="4038402" y="2988707"/>
                <a:ext cx="506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EF262692-E60B-4EAF-9232-0ED29CB50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402" y="2988707"/>
                <a:ext cx="506805" cy="369332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4E3B8790-EF07-4800-97A9-403B6B01C5E8}"/>
                  </a:ext>
                </a:extLst>
              </p:cNvPr>
              <p:cNvSpPr txBox="1"/>
              <p:nvPr/>
            </p:nvSpPr>
            <p:spPr>
              <a:xfrm>
                <a:off x="7393272" y="2995968"/>
                <a:ext cx="506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4E3B8790-EF07-4800-97A9-403B6B01C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272" y="2995968"/>
                <a:ext cx="506805" cy="369332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6C77C028-648E-49F1-96A5-DA9DA513BBCA}"/>
                  </a:ext>
                </a:extLst>
              </p:cNvPr>
              <p:cNvSpPr txBox="1"/>
              <p:nvPr/>
            </p:nvSpPr>
            <p:spPr>
              <a:xfrm>
                <a:off x="4271287" y="3618032"/>
                <a:ext cx="3290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CH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i="0">
                        <a:latin typeface="Cambria Math" panose="02040503050406030204" pitchFamily="18" charset="0"/>
                      </a:rPr>
                      <m:t>Beweglichkeit</m:t>
                    </m:r>
                    <m:r>
                      <a:rPr lang="de-CH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i="0">
                        <a:latin typeface="Cambria Math" panose="02040503050406030204" pitchFamily="18" charset="0"/>
                      </a:rPr>
                      <m:t>im</m:t>
                    </m:r>
                    <m:r>
                      <a:rPr lang="de-CH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i="0">
                        <a:latin typeface="Cambria Math" panose="02040503050406030204" pitchFamily="18" charset="0"/>
                      </a:rPr>
                      <m:t>Material</m:t>
                    </m:r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6C77C028-648E-49F1-96A5-DA9DA513B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287" y="3618032"/>
                <a:ext cx="3290901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B031D982-66C3-40F5-A878-7DEE5A92480A}"/>
              </a:ext>
            </a:extLst>
          </p:cNvPr>
          <p:cNvCxnSpPr>
            <a:stCxn id="36" idx="0"/>
            <a:endCxn id="34" idx="2"/>
          </p:cNvCxnSpPr>
          <p:nvPr/>
        </p:nvCxnSpPr>
        <p:spPr>
          <a:xfrm flipH="1" flipV="1">
            <a:off x="4291805" y="3358039"/>
            <a:ext cx="1624933" cy="259993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0ABA3E5F-1898-4D9D-9893-4D21C55CF110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5916738" y="3365300"/>
            <a:ext cx="1729937" cy="252732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829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4" grpId="0"/>
      <p:bldP spid="25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AD2CD4-1A85-4BA1-AC00-3D3DC095E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1. Faraday’sche Gesetz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D499E3-AC67-49AB-A7A8-2512B4333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D3315F-0AD3-4133-8915-BB346DD7A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E199E7-3A50-49A7-B14C-E427509B4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34</a:t>
            </a:fld>
            <a:endParaRPr lang="de-CH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373A6A2-A46E-4506-B49D-D078A4F4CEE8}"/>
              </a:ext>
            </a:extLst>
          </p:cNvPr>
          <p:cNvSpPr txBox="1"/>
          <p:nvPr/>
        </p:nvSpPr>
        <p:spPr>
          <a:xfrm>
            <a:off x="776786" y="1461015"/>
            <a:ext cx="10632078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/>
              <a:t>« Die Stoffmenge, die an einer Elektrode während der Elektrolyse abgeschieden wird,  ist proportional </a:t>
            </a:r>
          </a:p>
          <a:p>
            <a:r>
              <a:rPr lang="de-CH" dirty="0"/>
              <a:t>zur elektrischen Ladung, die durch den Elektrolyten geschickt wird. 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2D72F459-01D6-4044-98B3-FB9287A36C06}"/>
                  </a:ext>
                </a:extLst>
              </p:cNvPr>
              <p:cNvSpPr/>
              <p:nvPr/>
            </p:nvSpPr>
            <p:spPr>
              <a:xfrm>
                <a:off x="2929356" y="2591819"/>
                <a:ext cx="6092825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2D72F459-01D6-4044-98B3-FB9287A36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356" y="2591819"/>
                <a:ext cx="6092825" cy="369332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9B4CF42D-ED7D-49B6-8E3C-65BD93FC4435}"/>
                  </a:ext>
                </a:extLst>
              </p:cNvPr>
              <p:cNvSpPr/>
              <p:nvPr/>
            </p:nvSpPr>
            <p:spPr>
              <a:xfrm>
                <a:off x="4556469" y="3035198"/>
                <a:ext cx="2838598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CH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CH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de-CH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CH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i="1" smtClean="0">
                              <a:solidFill>
                                <a:srgbClr val="A8322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de-CH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CH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de-CH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de-CH" i="1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i="1">
                              <a:solidFill>
                                <a:srgbClr val="A8322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de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9B4CF42D-ED7D-49B6-8E3C-65BD93FC4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469" y="3035198"/>
                <a:ext cx="2838598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FA7BD794-D5BF-4758-9041-3FA61A0C51CC}"/>
              </a:ext>
            </a:extLst>
          </p:cNvPr>
          <p:cNvGrpSpPr/>
          <p:nvPr/>
        </p:nvGrpSpPr>
        <p:grpSpPr>
          <a:xfrm>
            <a:off x="2929356" y="4627893"/>
            <a:ext cx="6762150" cy="2036074"/>
            <a:chOff x="2647070" y="4463310"/>
            <a:chExt cx="6762150" cy="20360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762EAF23-0540-46DF-9E9C-D3217F01268D}"/>
                    </a:ext>
                  </a:extLst>
                </p:cNvPr>
                <p:cNvSpPr/>
                <p:nvPr/>
              </p:nvSpPr>
              <p:spPr>
                <a:xfrm>
                  <a:off x="2659477" y="4463310"/>
                  <a:ext cx="19789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CH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CH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de-CH" dirty="0"/>
                    <a:t>= Atomgewicht</a:t>
                  </a:r>
                </a:p>
              </p:txBody>
            </p:sp>
          </mc:Choice>
          <mc:Fallback xmlns=""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762EAF23-0540-46DF-9E9C-D3217F0126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477" y="4463310"/>
                  <a:ext cx="1978940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2778" b="-2459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6BA87711-C85E-4CA4-B368-37F7E88FFACD}"/>
                    </a:ext>
                  </a:extLst>
                </p:cNvPr>
                <p:cNvSpPr/>
                <p:nvPr/>
              </p:nvSpPr>
              <p:spPr>
                <a:xfrm>
                  <a:off x="2751820" y="4825284"/>
                  <a:ext cx="66574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CH" i="1">
                          <a:solidFill>
                            <a:srgbClr val="72791C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de-CH" dirty="0"/>
                    <a:t> = Wertigkeit (Anzahl Elektronen die an Bindung beteiligt sind)</a:t>
                  </a:r>
                </a:p>
              </p:txBody>
            </p:sp>
          </mc:Choice>
          <mc:Fallback xmlns="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6BA87711-C85E-4CA4-B368-37F7E88FFA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1820" y="4825284"/>
                  <a:ext cx="6657400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CF97127A-E50D-4FF4-B262-DD3B2C6841D6}"/>
                    </a:ext>
                  </a:extLst>
                </p:cNvPr>
                <p:cNvSpPr/>
                <p:nvPr/>
              </p:nvSpPr>
              <p:spPr>
                <a:xfrm>
                  <a:off x="2751820" y="5222580"/>
                  <a:ext cx="23618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CH" i="1" smtClean="0">
                          <a:solidFill>
                            <a:srgbClr val="A8322D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a14:m>
                  <a:r>
                    <a:rPr lang="de-CH" dirty="0"/>
                    <a:t> = Elektronenladung</a:t>
                  </a:r>
                </a:p>
              </p:txBody>
            </p:sp>
          </mc:Choice>
          <mc:Fallback xmlns=""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CF97127A-E50D-4FF4-B262-DD3B2C6841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1820" y="5222580"/>
                  <a:ext cx="2361800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r="-1809" b="-2666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9A966556-DA7E-4ED4-A7A7-555A2AFDE3C2}"/>
                    </a:ext>
                  </a:extLst>
                </p:cNvPr>
                <p:cNvSpPr/>
                <p:nvPr/>
              </p:nvSpPr>
              <p:spPr>
                <a:xfrm>
                  <a:off x="2744500" y="5571862"/>
                  <a:ext cx="412580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CH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a14:m>
                  <a:r>
                    <a:rPr lang="de-CH" dirty="0"/>
                    <a:t> = atomare Masse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=1.66⋅</m:t>
                          </m:r>
                          <m:sSup>
                            <m:sSup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−27</m:t>
                              </m:r>
                            </m:sup>
                          </m:s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</m:e>
                      </m:d>
                    </m:oMath>
                  </a14:m>
                  <a:endParaRPr lang="de-CH" b="0" dirty="0"/>
                </a:p>
              </p:txBody>
            </p:sp>
          </mc:Choice>
          <mc:Fallback xmlns=""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9A966556-DA7E-4ED4-A7A7-555A2AFDE3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4500" y="5571862"/>
                  <a:ext cx="4125809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53D2A43D-058A-4790-8DD0-3CD15237D5AA}"/>
                </a:ext>
              </a:extLst>
            </p:cNvPr>
            <p:cNvSpPr/>
            <p:nvPr/>
          </p:nvSpPr>
          <p:spPr>
            <a:xfrm>
              <a:off x="2647070" y="4488038"/>
              <a:ext cx="6657400" cy="2011346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7906BA21-74D0-4473-8381-9B15AFD71B8E}"/>
                  </a:ext>
                </a:extLst>
              </p:cNvPr>
              <p:cNvSpPr/>
              <p:nvPr/>
            </p:nvSpPr>
            <p:spPr>
              <a:xfrm>
                <a:off x="5234417" y="3845760"/>
                <a:ext cx="1121782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CH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7906BA21-74D0-4473-8381-9B15AFD71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417" y="3845760"/>
                <a:ext cx="1121782" cy="6109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8BB7ED50-109E-47B3-896C-9710930B3716}"/>
                  </a:ext>
                </a:extLst>
              </p:cNvPr>
              <p:cNvSpPr txBox="1"/>
              <p:nvPr/>
            </p:nvSpPr>
            <p:spPr>
              <a:xfrm>
                <a:off x="3034106" y="6022586"/>
                <a:ext cx="22220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CH" dirty="0"/>
                  <a:t> Anzahl Teilchen</a:t>
                </a:r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8BB7ED50-109E-47B3-896C-9710930B3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106" y="6022586"/>
                <a:ext cx="2222019" cy="369332"/>
              </a:xfrm>
              <a:prstGeom prst="rect">
                <a:avLst/>
              </a:prstGeom>
              <a:blipFill>
                <a:blip r:embed="rId9"/>
                <a:stretch>
                  <a:fillRect t="-9836" r="-1648" b="-2459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B220441A-8FE4-46CD-B737-DCEAB850456B}"/>
                  </a:ext>
                </a:extLst>
              </p:cNvPr>
              <p:cNvSpPr txBox="1"/>
              <p:nvPr/>
            </p:nvSpPr>
            <p:spPr>
              <a:xfrm>
                <a:off x="3026786" y="6337057"/>
                <a:ext cx="42973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CH" dirty="0"/>
                  <a:t>Faraday Konstante (= 96’500 C/</a:t>
                </a:r>
                <a:r>
                  <a:rPr lang="de-CH" dirty="0" err="1"/>
                  <a:t>mol</a:t>
                </a:r>
                <a:r>
                  <a:rPr lang="de-CH" dirty="0"/>
                  <a:t>)</a:t>
                </a: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B220441A-8FE4-46CD-B737-DCEAB8504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786" y="6337057"/>
                <a:ext cx="4297395" cy="369332"/>
              </a:xfrm>
              <a:prstGeom prst="rect">
                <a:avLst/>
              </a:prstGeom>
              <a:blipFill>
                <a:blip r:embed="rId10"/>
                <a:stretch>
                  <a:fillRect t="-10000" r="-710" b="-26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788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7" grpId="0"/>
      <p:bldP spid="48" grpId="0"/>
      <p:bldP spid="4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8E770E-C10E-480C-8486-0F768504A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Superposition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D346A0-CC58-41D8-A091-B11FC3C3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408B3-5E95-4F4E-BFF2-94EE352D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1272FE-4036-4CF2-AD84-368A77644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35</a:t>
            </a:fld>
            <a:endParaRPr lang="de-CH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EC18311-8281-43A6-B08E-19E629909E99}"/>
              </a:ext>
            </a:extLst>
          </p:cNvPr>
          <p:cNvSpPr/>
          <p:nvPr/>
        </p:nvSpPr>
        <p:spPr>
          <a:xfrm>
            <a:off x="3933379" y="2224935"/>
            <a:ext cx="1008112" cy="10139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D1B1E44-7288-4075-8E24-666362491D13}"/>
              </a:ext>
            </a:extLst>
          </p:cNvPr>
          <p:cNvSpPr/>
          <p:nvPr/>
        </p:nvSpPr>
        <p:spPr>
          <a:xfrm>
            <a:off x="6669683" y="2224936"/>
            <a:ext cx="1008112" cy="10139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225AED0-F51B-4B9B-BD3E-928F2F685565}"/>
              </a:ext>
            </a:extLst>
          </p:cNvPr>
          <p:cNvSpPr txBox="1"/>
          <p:nvPr/>
        </p:nvSpPr>
        <p:spPr>
          <a:xfrm>
            <a:off x="693019" y="1265348"/>
            <a:ext cx="11097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Berechnen Sie das Magnetische Feld folgender Anordnung. Der </a:t>
            </a:r>
            <a:r>
              <a:rPr lang="de-CH" b="1" dirty="0"/>
              <a:t>Abstand</a:t>
            </a:r>
            <a:r>
              <a:rPr lang="de-CH" dirty="0"/>
              <a:t> der Leiterzentren zum Ursprung </a:t>
            </a:r>
          </a:p>
          <a:p>
            <a:r>
              <a:rPr lang="de-CH" dirty="0"/>
              <a:t>sei </a:t>
            </a:r>
            <a:r>
              <a:rPr lang="de-CH" b="1" dirty="0"/>
              <a:t>a</a:t>
            </a:r>
            <a:r>
              <a:rPr lang="de-CH" dirty="0"/>
              <a:t>, der </a:t>
            </a:r>
            <a:r>
              <a:rPr lang="de-CH" b="1" dirty="0"/>
              <a:t>Radius R</a:t>
            </a:r>
            <a:r>
              <a:rPr lang="de-CH" dirty="0"/>
              <a:t> und es </a:t>
            </a:r>
            <a:r>
              <a:rPr lang="de-CH" b="1" dirty="0"/>
              <a:t>fliesse der Strom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D9BD8EF-CD2B-470B-88B2-22FC99D09971}"/>
                  </a:ext>
                </a:extLst>
              </p:cNvPr>
              <p:cNvSpPr txBox="1"/>
              <p:nvPr/>
            </p:nvSpPr>
            <p:spPr>
              <a:xfrm>
                <a:off x="1269083" y="4730115"/>
                <a:ext cx="3387338" cy="1357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f>
                                <m:f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𝜋𝜌</m:t>
                                  </m:r>
                                </m:den>
                              </m:f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p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sub>
                              </m:s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f>
                                <m:f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𝜋𝜌</m:t>
                                  </m:r>
                                </m:den>
                              </m:f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sub>
                              </m:s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0D9BD8EF-CD2B-470B-88B2-22FC99D09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083" y="4730115"/>
                <a:ext cx="3387338" cy="13576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6EB44067-8D71-41CF-85F2-BCF927D8414B}"/>
              </a:ext>
            </a:extLst>
          </p:cNvPr>
          <p:cNvSpPr txBox="1"/>
          <p:nvPr/>
        </p:nvSpPr>
        <p:spPr>
          <a:xfrm>
            <a:off x="345428" y="4139788"/>
            <a:ext cx="612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Feld eines Leiters im Ursprung in Zylinderkoordinaten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17B991DA-7E29-45B6-82AC-7335F6C11FC5}"/>
              </a:ext>
            </a:extLst>
          </p:cNvPr>
          <p:cNvSpPr/>
          <p:nvPr/>
        </p:nvSpPr>
        <p:spPr>
          <a:xfrm>
            <a:off x="4899798" y="5239291"/>
            <a:ext cx="1583569" cy="36933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E219D87-CEF4-45D3-BB33-B9313F20EE18}"/>
                  </a:ext>
                </a:extLst>
              </p:cNvPr>
              <p:cNvSpPr txBox="1"/>
              <p:nvPr/>
            </p:nvSpPr>
            <p:spPr>
              <a:xfrm>
                <a:off x="6537688" y="4753517"/>
                <a:ext cx="5317866" cy="13408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f>
                                <m:f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sSup>
                                <m:sSup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f>
                                <m:f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sSup>
                                <m:sSup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E219D87-CEF4-45D3-BB33-B9313F20E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688" y="4753517"/>
                <a:ext cx="5317866" cy="1340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3CBCBC0-D922-4B9D-B15A-0B6FFA3CCCAA}"/>
                  </a:ext>
                </a:extLst>
              </p:cNvPr>
              <p:cNvSpPr txBox="1"/>
              <p:nvPr/>
            </p:nvSpPr>
            <p:spPr>
              <a:xfrm>
                <a:off x="4880105" y="4869160"/>
                <a:ext cx="1621854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de-CH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CH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CH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CH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CH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CH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CH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83CBCBC0-D922-4B9D-B15A-0B6FFA3CC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105" y="4869160"/>
                <a:ext cx="1621854" cy="427746"/>
              </a:xfrm>
              <a:prstGeom prst="rect">
                <a:avLst/>
              </a:prstGeom>
              <a:blipFill>
                <a:blip r:embed="rId6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B6D68A1-63BF-4E4F-9DF5-47A5B97C5E0B}"/>
                  </a:ext>
                </a:extLst>
              </p:cNvPr>
              <p:cNvSpPr txBox="1"/>
              <p:nvPr/>
            </p:nvSpPr>
            <p:spPr>
              <a:xfrm>
                <a:off x="4899798" y="5592652"/>
                <a:ext cx="1631280" cy="659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de-CH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de-CH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e-CH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CH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CH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CH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de-CH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CH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B6D68A1-63BF-4E4F-9DF5-47A5B97C5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798" y="5592652"/>
                <a:ext cx="1631280" cy="6596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9881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7" grpId="0" animBg="1"/>
      <p:bldP spid="13" grpId="0"/>
      <p:bldP spid="11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8E770E-C10E-480C-8486-0F768504A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Superposition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D346A0-CC58-41D8-A091-B11FC3C3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408B3-5E95-4F4E-BFF2-94EE352D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1272FE-4036-4CF2-AD84-368A77644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36</a:t>
            </a:fld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225AED0-F51B-4B9B-BD3E-928F2F685565}"/>
              </a:ext>
            </a:extLst>
          </p:cNvPr>
          <p:cNvSpPr txBox="1"/>
          <p:nvPr/>
        </p:nvSpPr>
        <p:spPr>
          <a:xfrm>
            <a:off x="693019" y="1265348"/>
            <a:ext cx="11097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Berechnen Sie das Magnetische Feld folgender Anordnung. Der </a:t>
            </a:r>
            <a:r>
              <a:rPr lang="de-CH" b="1" dirty="0"/>
              <a:t>Abstand</a:t>
            </a:r>
            <a:r>
              <a:rPr lang="de-CH" dirty="0"/>
              <a:t> der Leiterzentren zum Ursprung </a:t>
            </a:r>
          </a:p>
          <a:p>
            <a:r>
              <a:rPr lang="de-CH" dirty="0"/>
              <a:t>sei </a:t>
            </a:r>
            <a:r>
              <a:rPr lang="de-CH" b="1" dirty="0"/>
              <a:t>a</a:t>
            </a:r>
            <a:r>
              <a:rPr lang="de-CH" dirty="0"/>
              <a:t>, der </a:t>
            </a:r>
            <a:r>
              <a:rPr lang="de-CH" b="1" dirty="0"/>
              <a:t>Radius R</a:t>
            </a:r>
            <a:r>
              <a:rPr lang="de-CH" dirty="0"/>
              <a:t> und es </a:t>
            </a:r>
            <a:r>
              <a:rPr lang="de-CH" b="1" dirty="0"/>
              <a:t>fliesse der Strom I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0135FB0-625F-4A0C-8702-47EFF03548E9}"/>
              </a:ext>
            </a:extLst>
          </p:cNvPr>
          <p:cNvGrpSpPr/>
          <p:nvPr/>
        </p:nvGrpSpPr>
        <p:grpSpPr>
          <a:xfrm>
            <a:off x="963880" y="2060848"/>
            <a:ext cx="5130533" cy="2933789"/>
            <a:chOff x="3141291" y="1950397"/>
            <a:chExt cx="5130533" cy="2933789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CECE4A1-46BD-4C09-9637-40546F53B532}"/>
                </a:ext>
              </a:extLst>
            </p:cNvPr>
            <p:cNvGrpSpPr/>
            <p:nvPr/>
          </p:nvGrpSpPr>
          <p:grpSpPr>
            <a:xfrm>
              <a:off x="3141291" y="3281778"/>
              <a:ext cx="5112568" cy="1013969"/>
              <a:chOff x="3141291" y="2224935"/>
              <a:chExt cx="5112568" cy="1013969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8D6A2679-6A61-4C16-AD8E-8736AB9905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1291" y="2708920"/>
                <a:ext cx="5112568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FEC18311-8281-43A6-B08E-19E629909E99}"/>
                  </a:ext>
                </a:extLst>
              </p:cNvPr>
              <p:cNvSpPr/>
              <p:nvPr/>
            </p:nvSpPr>
            <p:spPr>
              <a:xfrm>
                <a:off x="3933379" y="2224935"/>
                <a:ext cx="1008112" cy="10139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</p:grp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398CF4D3-BE0C-4AE2-A0BC-8469C47E0C2B}"/>
                </a:ext>
              </a:extLst>
            </p:cNvPr>
            <p:cNvCxnSpPr>
              <a:cxnSpLocks/>
            </p:cNvCxnSpPr>
            <p:nvPr/>
          </p:nvCxnSpPr>
          <p:spPr>
            <a:xfrm>
              <a:off x="5697575" y="2060848"/>
              <a:ext cx="0" cy="2823338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2A52114-B302-430A-B983-EE605088A53F}"/>
                </a:ext>
              </a:extLst>
            </p:cNvPr>
            <p:cNvSpPr txBox="1"/>
            <p:nvPr/>
          </p:nvSpPr>
          <p:spPr>
            <a:xfrm>
              <a:off x="5733506" y="19503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y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EB134BE-BDFE-4B20-B54F-2A43CD602CB0}"/>
                </a:ext>
              </a:extLst>
            </p:cNvPr>
            <p:cNvSpPr txBox="1"/>
            <p:nvPr/>
          </p:nvSpPr>
          <p:spPr>
            <a:xfrm>
              <a:off x="7971742" y="372879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F4DB725-568D-45E1-BF18-8C30E2BF3D14}"/>
                  </a:ext>
                </a:extLst>
              </p:cNvPr>
              <p:cNvSpPr txBox="1"/>
              <p:nvPr/>
            </p:nvSpPr>
            <p:spPr>
              <a:xfrm>
                <a:off x="4280592" y="4892117"/>
                <a:ext cx="7110408" cy="13408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de-CH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de-CH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            </m:t>
                              </m:r>
                              <m:sSup>
                                <m:sSup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           </m:t>
                                  </m:r>
                                  <m:d>
                                    <m:d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de-CH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de-CH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CH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de-CH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de-CH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de-CH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 ,  </m:t>
                              </m:r>
                              <m:sSup>
                                <m:sSup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de-CH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de-CH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F4DB725-568D-45E1-BF18-8C30E2BF3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592" y="4892117"/>
                <a:ext cx="7110408" cy="13408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lipse 9">
            <a:extLst>
              <a:ext uri="{FF2B5EF4-FFF2-40B4-BE49-F238E27FC236}">
                <a16:creationId xmlns:a16="http://schemas.microsoft.com/office/drawing/2014/main" id="{5B245AEF-4EF0-4A9D-B4BD-86160F41BFC5}"/>
              </a:ext>
            </a:extLst>
          </p:cNvPr>
          <p:cNvSpPr/>
          <p:nvPr/>
        </p:nvSpPr>
        <p:spPr>
          <a:xfrm>
            <a:off x="1170487" y="2794303"/>
            <a:ext cx="2179073" cy="2152019"/>
          </a:xfrm>
          <a:prstGeom prst="ellipse">
            <a:avLst/>
          </a:prstGeom>
          <a:noFill/>
          <a:ln>
            <a:solidFill>
              <a:srgbClr val="727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5ED66F1-1762-41C8-B09B-01C03E2F7D54}"/>
              </a:ext>
            </a:extLst>
          </p:cNvPr>
          <p:cNvCxnSpPr>
            <a:cxnSpLocks/>
          </p:cNvCxnSpPr>
          <p:nvPr/>
        </p:nvCxnSpPr>
        <p:spPr>
          <a:xfrm>
            <a:off x="3213299" y="3392229"/>
            <a:ext cx="72008" cy="122449"/>
          </a:xfrm>
          <a:prstGeom prst="straightConnector1">
            <a:avLst/>
          </a:prstGeom>
          <a:ln w="28575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33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8E770E-C10E-480C-8486-0F768504A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Superposition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D346A0-CC58-41D8-A091-B11FC3C3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408B3-5E95-4F4E-BFF2-94EE352D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1272FE-4036-4CF2-AD84-368A77644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37</a:t>
            </a:fld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225AED0-F51B-4B9B-BD3E-928F2F685565}"/>
              </a:ext>
            </a:extLst>
          </p:cNvPr>
          <p:cNvSpPr txBox="1"/>
          <p:nvPr/>
        </p:nvSpPr>
        <p:spPr>
          <a:xfrm>
            <a:off x="693019" y="1265348"/>
            <a:ext cx="11097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Berechnen Sie das Magnetische Feld folgender Anordnung. Der </a:t>
            </a:r>
            <a:r>
              <a:rPr lang="de-CH" b="1" dirty="0"/>
              <a:t>Abstand</a:t>
            </a:r>
            <a:r>
              <a:rPr lang="de-CH" dirty="0"/>
              <a:t> der Leiterzentren zum Ursprung </a:t>
            </a:r>
          </a:p>
          <a:p>
            <a:r>
              <a:rPr lang="de-CH" dirty="0"/>
              <a:t>sei </a:t>
            </a:r>
            <a:r>
              <a:rPr lang="de-CH" b="1" dirty="0"/>
              <a:t>a</a:t>
            </a:r>
            <a:r>
              <a:rPr lang="de-CH" dirty="0"/>
              <a:t>, der </a:t>
            </a:r>
            <a:r>
              <a:rPr lang="de-CH" b="1" dirty="0"/>
              <a:t>Radius R</a:t>
            </a:r>
            <a:r>
              <a:rPr lang="de-CH" dirty="0"/>
              <a:t> und es </a:t>
            </a:r>
            <a:r>
              <a:rPr lang="de-CH" b="1" dirty="0"/>
              <a:t>fliesse der Strom I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AC38948-5328-44B2-84E3-B846BC20F9F0}"/>
              </a:ext>
            </a:extLst>
          </p:cNvPr>
          <p:cNvGrpSpPr/>
          <p:nvPr/>
        </p:nvGrpSpPr>
        <p:grpSpPr>
          <a:xfrm>
            <a:off x="705233" y="1903969"/>
            <a:ext cx="5269063" cy="2933789"/>
            <a:chOff x="3141291" y="1950397"/>
            <a:chExt cx="5269063" cy="2933789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CECE4A1-46BD-4C09-9637-40546F53B532}"/>
                </a:ext>
              </a:extLst>
            </p:cNvPr>
            <p:cNvGrpSpPr/>
            <p:nvPr/>
          </p:nvGrpSpPr>
          <p:grpSpPr>
            <a:xfrm>
              <a:off x="3141291" y="3281779"/>
              <a:ext cx="5112568" cy="1013969"/>
              <a:chOff x="3141291" y="2224936"/>
              <a:chExt cx="5112568" cy="1013969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8D6A2679-6A61-4C16-AD8E-8736AB9905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1291" y="2708920"/>
                <a:ext cx="5112568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AD1B1E44-7288-4075-8E24-666362491D13}"/>
                  </a:ext>
                </a:extLst>
              </p:cNvPr>
              <p:cNvSpPr/>
              <p:nvPr/>
            </p:nvSpPr>
            <p:spPr>
              <a:xfrm>
                <a:off x="6669683" y="2224936"/>
                <a:ext cx="1008112" cy="10139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>
                    <a:solidFill>
                      <a:schemeClr val="tx1"/>
                    </a:solidFill>
                  </a:rPr>
                  <a:t>O</a:t>
                </a:r>
              </a:p>
            </p:txBody>
          </p:sp>
        </p:grp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398CF4D3-BE0C-4AE2-A0BC-8469C47E0C2B}"/>
                </a:ext>
              </a:extLst>
            </p:cNvPr>
            <p:cNvCxnSpPr>
              <a:cxnSpLocks/>
            </p:cNvCxnSpPr>
            <p:nvPr/>
          </p:nvCxnSpPr>
          <p:spPr>
            <a:xfrm>
              <a:off x="5697575" y="2060848"/>
              <a:ext cx="0" cy="2823338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2A52114-B302-430A-B983-EE605088A53F}"/>
                </a:ext>
              </a:extLst>
            </p:cNvPr>
            <p:cNvSpPr txBox="1"/>
            <p:nvPr/>
          </p:nvSpPr>
          <p:spPr>
            <a:xfrm>
              <a:off x="5733506" y="195039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y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EB134BE-BDFE-4B20-B54F-2A43CD602CB0}"/>
                </a:ext>
              </a:extLst>
            </p:cNvPr>
            <p:cNvSpPr txBox="1"/>
            <p:nvPr/>
          </p:nvSpPr>
          <p:spPr>
            <a:xfrm>
              <a:off x="8110272" y="392465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2AE8506-425B-4AF4-9322-A78720410AF1}"/>
                  </a:ext>
                </a:extLst>
              </p:cNvPr>
              <p:cNvSpPr txBox="1"/>
              <p:nvPr/>
            </p:nvSpPr>
            <p:spPr>
              <a:xfrm>
                <a:off x="4581451" y="4755283"/>
                <a:ext cx="7110408" cy="13408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de-CH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CH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            </m:t>
                              </m:r>
                              <m:sSup>
                                <m:sSup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           </m:t>
                                  </m:r>
                                  <m:d>
                                    <m:d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de-CH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de-CH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CH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CH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de-CH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CH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 ,  </m:t>
                              </m:r>
                              <m:sSup>
                                <m:sSup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de-CH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de-CH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82AE8506-425B-4AF4-9322-A7872041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451" y="4755283"/>
                <a:ext cx="7110408" cy="1340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Ellipse 14">
            <a:extLst>
              <a:ext uri="{FF2B5EF4-FFF2-40B4-BE49-F238E27FC236}">
                <a16:creationId xmlns:a16="http://schemas.microsoft.com/office/drawing/2014/main" id="{65100C5A-214D-4B35-839C-4FAC9D76A333}"/>
              </a:ext>
            </a:extLst>
          </p:cNvPr>
          <p:cNvSpPr/>
          <p:nvPr/>
        </p:nvSpPr>
        <p:spPr>
          <a:xfrm>
            <a:off x="3638728" y="2643325"/>
            <a:ext cx="2179073" cy="2152019"/>
          </a:xfrm>
          <a:prstGeom prst="ellipse">
            <a:avLst/>
          </a:prstGeom>
          <a:noFill/>
          <a:ln>
            <a:solidFill>
              <a:srgbClr val="727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E9B958F-C8A4-462A-B380-8D3E6661B61C}"/>
              </a:ext>
            </a:extLst>
          </p:cNvPr>
          <p:cNvCxnSpPr>
            <a:cxnSpLocks/>
          </p:cNvCxnSpPr>
          <p:nvPr/>
        </p:nvCxnSpPr>
        <p:spPr>
          <a:xfrm flipH="1" flipV="1">
            <a:off x="5693185" y="3249207"/>
            <a:ext cx="62593" cy="121145"/>
          </a:xfrm>
          <a:prstGeom prst="straightConnector1">
            <a:avLst/>
          </a:prstGeom>
          <a:ln w="28575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0648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8E770E-C10E-480C-8486-0F768504A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Superposition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D346A0-CC58-41D8-A091-B11FC3C3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C408B3-5E95-4F4E-BFF2-94EE352D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1272FE-4036-4CF2-AD84-368A77644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38</a:t>
            </a:fld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225AED0-F51B-4B9B-BD3E-928F2F685565}"/>
              </a:ext>
            </a:extLst>
          </p:cNvPr>
          <p:cNvSpPr txBox="1"/>
          <p:nvPr/>
        </p:nvSpPr>
        <p:spPr>
          <a:xfrm>
            <a:off x="693019" y="1265348"/>
            <a:ext cx="11097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Berechnen Sie das Magnetische Feld folgender Anordnung. Der </a:t>
            </a:r>
            <a:r>
              <a:rPr lang="de-CH" b="1" dirty="0"/>
              <a:t>Abstand</a:t>
            </a:r>
            <a:r>
              <a:rPr lang="de-CH" dirty="0"/>
              <a:t> der Leiterzentren zum Ursprung </a:t>
            </a:r>
          </a:p>
          <a:p>
            <a:r>
              <a:rPr lang="de-CH" dirty="0"/>
              <a:t>sei </a:t>
            </a:r>
            <a:r>
              <a:rPr lang="de-CH" b="1" dirty="0"/>
              <a:t>a</a:t>
            </a:r>
            <a:r>
              <a:rPr lang="de-CH" dirty="0"/>
              <a:t>, der </a:t>
            </a:r>
            <a:r>
              <a:rPr lang="de-CH" b="1" dirty="0"/>
              <a:t>Radius R</a:t>
            </a:r>
            <a:r>
              <a:rPr lang="de-CH" dirty="0"/>
              <a:t> und es </a:t>
            </a:r>
            <a:r>
              <a:rPr lang="de-CH" b="1" dirty="0"/>
              <a:t>fliesse der Strom I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0135FB0-625F-4A0C-8702-47EFF03548E9}"/>
              </a:ext>
            </a:extLst>
          </p:cNvPr>
          <p:cNvGrpSpPr/>
          <p:nvPr/>
        </p:nvGrpSpPr>
        <p:grpSpPr>
          <a:xfrm>
            <a:off x="5301531" y="1540090"/>
            <a:ext cx="5130533" cy="1507887"/>
            <a:chOff x="3141291" y="2807362"/>
            <a:chExt cx="5130533" cy="1507887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2CECE4A1-46BD-4C09-9637-40546F53B532}"/>
                </a:ext>
              </a:extLst>
            </p:cNvPr>
            <p:cNvGrpSpPr/>
            <p:nvPr/>
          </p:nvGrpSpPr>
          <p:grpSpPr>
            <a:xfrm>
              <a:off x="3141291" y="3281778"/>
              <a:ext cx="5112568" cy="1013969"/>
              <a:chOff x="3141291" y="2224935"/>
              <a:chExt cx="5112568" cy="1013969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8D6A2679-6A61-4C16-AD8E-8736AB9905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1291" y="2708920"/>
                <a:ext cx="5112568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FEC18311-8281-43A6-B08E-19E629909E99}"/>
                  </a:ext>
                </a:extLst>
              </p:cNvPr>
              <p:cNvSpPr/>
              <p:nvPr/>
            </p:nvSpPr>
            <p:spPr>
              <a:xfrm>
                <a:off x="3933379" y="2224935"/>
                <a:ext cx="1008112" cy="10139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</p:grp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398CF4D3-BE0C-4AE2-A0BC-8469C47E0C2B}"/>
                </a:ext>
              </a:extLst>
            </p:cNvPr>
            <p:cNvCxnSpPr>
              <a:cxnSpLocks/>
            </p:cNvCxnSpPr>
            <p:nvPr/>
          </p:nvCxnSpPr>
          <p:spPr>
            <a:xfrm>
              <a:off x="5733506" y="2841524"/>
              <a:ext cx="0" cy="1473725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2A52114-B302-430A-B983-EE605088A53F}"/>
                </a:ext>
              </a:extLst>
            </p:cNvPr>
            <p:cNvSpPr txBox="1"/>
            <p:nvPr/>
          </p:nvSpPr>
          <p:spPr>
            <a:xfrm>
              <a:off x="5822758" y="280736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y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EB134BE-BDFE-4B20-B54F-2A43CD602CB0}"/>
                </a:ext>
              </a:extLst>
            </p:cNvPr>
            <p:cNvSpPr txBox="1"/>
            <p:nvPr/>
          </p:nvSpPr>
          <p:spPr>
            <a:xfrm>
              <a:off x="7971742" y="372879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F4DB725-568D-45E1-BF18-8C30E2BF3D14}"/>
                  </a:ext>
                </a:extLst>
              </p:cNvPr>
              <p:cNvSpPr txBox="1"/>
              <p:nvPr/>
            </p:nvSpPr>
            <p:spPr>
              <a:xfrm>
                <a:off x="325438" y="4016523"/>
                <a:ext cx="10550902" cy="24749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𝑔𝑒𝑠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de-CH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de-CH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de-CH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CH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CH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CH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de-CH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de-CH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            </m:t>
                              </m:r>
                              <m:sSup>
                                <m:sSup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           </m:t>
                                  </m:r>
                                  <m:d>
                                    <m:d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de-CH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de-CH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de-CH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den>
                              </m:f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de-CH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CH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de-CH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CH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de-CH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de-CH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de-CH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de-CH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p>
                                <m:sSup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    </m:t>
                                  </m:r>
                                  <m:d>
                                    <m:d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de-CH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de-CH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de-CH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de-CH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de-CH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de-CH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CH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CH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de-CH" b="0" i="1" smtClean="0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de-CH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de-CH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de-CH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          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𝑠𝑜𝑛𝑠𝑡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CH" b="0" dirty="0"/>
              </a:p>
              <a:p>
                <a:endParaRPr lang="de-CH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F4DB725-568D-45E1-BF18-8C30E2BF3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38" y="4016523"/>
                <a:ext cx="10550902" cy="24749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llipse 15">
            <a:extLst>
              <a:ext uri="{FF2B5EF4-FFF2-40B4-BE49-F238E27FC236}">
                <a16:creationId xmlns:a16="http://schemas.microsoft.com/office/drawing/2014/main" id="{43FEE53C-7E46-42A0-BE8D-F74E843F0005}"/>
              </a:ext>
            </a:extLst>
          </p:cNvPr>
          <p:cNvSpPr/>
          <p:nvPr/>
        </p:nvSpPr>
        <p:spPr>
          <a:xfrm>
            <a:off x="8835910" y="1988710"/>
            <a:ext cx="1008112" cy="10139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O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43D88E3-E289-4542-8C80-3ECBCD3DE5C1}"/>
              </a:ext>
            </a:extLst>
          </p:cNvPr>
          <p:cNvSpPr txBox="1"/>
          <p:nvPr/>
        </p:nvSpPr>
        <p:spPr>
          <a:xfrm>
            <a:off x="9949611" y="3463159"/>
            <a:ext cx="17491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/>
              <a:t>Im linken Leiter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D4B870C-5FCF-4C73-B5DC-79C428E9D23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126072" y="3832491"/>
            <a:ext cx="698138" cy="388597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BE8BB795-E724-428F-B03A-837837BC10D3}"/>
              </a:ext>
            </a:extLst>
          </p:cNvPr>
          <p:cNvSpPr txBox="1"/>
          <p:nvPr/>
        </p:nvSpPr>
        <p:spPr>
          <a:xfrm>
            <a:off x="10069623" y="5661646"/>
            <a:ext cx="19159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/>
              <a:t>Im rechten Leiter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04F4143-4C06-43A7-A0E4-BDE34A4DADB6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0069630" y="5290182"/>
            <a:ext cx="957948" cy="371464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E53DEE8B-217C-40A9-A66F-F2AF9F7692D0}"/>
              </a:ext>
            </a:extLst>
          </p:cNvPr>
          <p:cNvSpPr/>
          <p:nvPr/>
        </p:nvSpPr>
        <p:spPr>
          <a:xfrm rot="5400000">
            <a:off x="3550975" y="2576043"/>
            <a:ext cx="116737" cy="2808314"/>
          </a:xfrm>
          <a:prstGeom prst="leftBrace">
            <a:avLst/>
          </a:prstGeom>
          <a:ln w="12700" cap="sq">
            <a:solidFill>
              <a:schemeClr val="accent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Geschweifte Klammer links 24">
            <a:extLst>
              <a:ext uri="{FF2B5EF4-FFF2-40B4-BE49-F238E27FC236}">
                <a16:creationId xmlns:a16="http://schemas.microsoft.com/office/drawing/2014/main" id="{CD27388C-1CF2-4A23-9A7E-E82E21EC9840}"/>
              </a:ext>
            </a:extLst>
          </p:cNvPr>
          <p:cNvSpPr/>
          <p:nvPr/>
        </p:nvSpPr>
        <p:spPr>
          <a:xfrm rot="5400000">
            <a:off x="6019435" y="3150253"/>
            <a:ext cx="116735" cy="1615809"/>
          </a:xfrm>
          <a:prstGeom prst="leftBrace">
            <a:avLst/>
          </a:prstGeom>
          <a:ln w="12700" cap="sq">
            <a:solidFill>
              <a:schemeClr val="accent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59737FB-A40C-4A26-85BF-1AB63B51F256}"/>
              </a:ext>
            </a:extLst>
          </p:cNvPr>
          <p:cNvSpPr txBox="1"/>
          <p:nvPr/>
        </p:nvSpPr>
        <p:spPr>
          <a:xfrm>
            <a:off x="2503912" y="3183484"/>
            <a:ext cx="221086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/>
              <a:t>     Aussenfeld </a:t>
            </a:r>
          </a:p>
          <a:p>
            <a:r>
              <a:rPr lang="de-CH" dirty="0"/>
              <a:t>des rechten Leiters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C7B571D-C532-4297-BCAB-9B6199308832}"/>
              </a:ext>
            </a:extLst>
          </p:cNvPr>
          <p:cNvSpPr txBox="1"/>
          <p:nvPr/>
        </p:nvSpPr>
        <p:spPr>
          <a:xfrm>
            <a:off x="5121330" y="3139993"/>
            <a:ext cx="2044149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/>
              <a:t>     Innenfeld </a:t>
            </a:r>
          </a:p>
          <a:p>
            <a:r>
              <a:rPr lang="de-CH" dirty="0"/>
              <a:t>des linken Leiters </a:t>
            </a:r>
          </a:p>
        </p:txBody>
      </p:sp>
    </p:spTree>
    <p:extLst>
      <p:ext uri="{BB962C8B-B14F-4D97-AF65-F5344CB8AC3E}">
        <p14:creationId xmlns:p14="http://schemas.microsoft.com/office/powerpoint/2010/main" val="38447798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428C9-9B2C-4A3F-917C-7381159B6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Durchflutung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D88A60-704B-42F8-90BC-A70ECFE99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4E31F3-AB6C-4CA3-AB6E-C1ABF128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 dirty="0"/>
              <a:t>René Zurbrügg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2DEBDB-825B-445D-84F0-D5911D7E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39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E3B01E7A-AB05-4D1A-A2D2-51253DE0E5CC}"/>
                  </a:ext>
                </a:extLst>
              </p:cNvPr>
              <p:cNvSpPr/>
              <p:nvPr/>
            </p:nvSpPr>
            <p:spPr>
              <a:xfrm>
                <a:off x="4601472" y="1398024"/>
                <a:ext cx="2985881" cy="660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b="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de-CH" b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supHide m:val="on"/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de-CH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  <m:r>
                        <a:rPr lang="de-CH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CH" b="0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de-CH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E3B01E7A-AB05-4D1A-A2D2-51253DE0E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472" y="1398024"/>
                <a:ext cx="2985881" cy="6601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feld 35">
            <a:extLst>
              <a:ext uri="{FF2B5EF4-FFF2-40B4-BE49-F238E27FC236}">
                <a16:creationId xmlns:a16="http://schemas.microsoft.com/office/drawing/2014/main" id="{5A94E8F8-8033-425B-8563-F03E211406D7}"/>
              </a:ext>
            </a:extLst>
          </p:cNvPr>
          <p:cNvSpPr txBox="1"/>
          <p:nvPr/>
        </p:nvSpPr>
        <p:spPr>
          <a:xfrm>
            <a:off x="1873885" y="2122154"/>
            <a:ext cx="867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Falls mehrere Materialien verwendet werden, kann das </a:t>
            </a:r>
            <a:r>
              <a:rPr lang="de-CH" b="1" dirty="0"/>
              <a:t>Integral aufgeteilt</a:t>
            </a:r>
            <a:r>
              <a:rPr lang="de-CH" dirty="0"/>
              <a:t> werden: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0581A5D8-D6B2-46E2-98AE-0B3E6FD650ED}"/>
                  </a:ext>
                </a:extLst>
              </p:cNvPr>
              <p:cNvSpPr/>
              <p:nvPr/>
            </p:nvSpPr>
            <p:spPr>
              <a:xfrm>
                <a:off x="5877595" y="3215616"/>
                <a:ext cx="2315634" cy="448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CH" b="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b="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de-CH" b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∮"/>
                        <m:supHide m:val="on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CH" b="0" i="1" smtClean="0">
                            <a:solidFill>
                              <a:srgbClr val="91056A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acc>
                          <m:accPr>
                            <m:chr m:val="⃗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de-CH" b="0" i="1" smtClean="0">
                                <a:solidFill>
                                  <a:srgbClr val="9105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 smtClean="0">
                                <a:solidFill>
                                  <a:srgbClr val="91056A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</m:nary>
                  </m:oMath>
                </a14:m>
                <a:endParaRPr lang="de-CH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0581A5D8-D6B2-46E2-98AE-0B3E6FD65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595" y="3215616"/>
                <a:ext cx="2315634" cy="448264"/>
              </a:xfrm>
              <a:prstGeom prst="rect">
                <a:avLst/>
              </a:prstGeom>
              <a:blipFill>
                <a:blip r:embed="rId3"/>
                <a:stretch>
                  <a:fillRect t="-113514" r="-11842" b="-17567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E4CE2A85-B700-42E6-B9E2-99F8116F46A0}"/>
              </a:ext>
            </a:extLst>
          </p:cNvPr>
          <p:cNvGrpSpPr/>
          <p:nvPr/>
        </p:nvGrpSpPr>
        <p:grpSpPr>
          <a:xfrm>
            <a:off x="476995" y="3269978"/>
            <a:ext cx="4801314" cy="2710814"/>
            <a:chOff x="476995" y="3303563"/>
            <a:chExt cx="4801314" cy="2710814"/>
          </a:xfrm>
        </p:grpSpPr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056B39E2-3408-4B4A-9DF6-080A9656BA75}"/>
                </a:ext>
              </a:extLst>
            </p:cNvPr>
            <p:cNvCxnSpPr>
              <a:cxnSpLocks/>
            </p:cNvCxnSpPr>
            <p:nvPr/>
          </p:nvCxnSpPr>
          <p:spPr>
            <a:xfrm>
              <a:off x="476995" y="5115403"/>
              <a:ext cx="1907672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6C8797D1-E315-4D49-BEA0-279CBDCE6844}"/>
                </a:ext>
              </a:extLst>
            </p:cNvPr>
            <p:cNvSpPr/>
            <p:nvPr/>
          </p:nvSpPr>
          <p:spPr>
            <a:xfrm>
              <a:off x="1753626" y="3303563"/>
              <a:ext cx="2936250" cy="722802"/>
            </a:xfrm>
            <a:prstGeom prst="rect">
              <a:avLst/>
            </a:prstGeom>
            <a:solidFill>
              <a:srgbClr val="727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0212C59A-9B77-4B56-A35F-32F0718DE94A}"/>
                </a:ext>
              </a:extLst>
            </p:cNvPr>
            <p:cNvSpPr/>
            <p:nvPr/>
          </p:nvSpPr>
          <p:spPr>
            <a:xfrm>
              <a:off x="1753626" y="5288502"/>
              <a:ext cx="2936250" cy="722802"/>
            </a:xfrm>
            <a:prstGeom prst="rect">
              <a:avLst/>
            </a:prstGeom>
            <a:solidFill>
              <a:srgbClr val="1269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618DE7DB-EE42-4235-ABBD-E915EDF06213}"/>
                </a:ext>
              </a:extLst>
            </p:cNvPr>
            <p:cNvSpPr/>
            <p:nvPr/>
          </p:nvSpPr>
          <p:spPr>
            <a:xfrm>
              <a:off x="4647268" y="3303563"/>
              <a:ext cx="631041" cy="722802"/>
            </a:xfrm>
            <a:prstGeom prst="rect">
              <a:avLst/>
            </a:prstGeom>
            <a:solidFill>
              <a:srgbClr val="727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B99B5F66-789F-45AA-A5AE-B977E251DFD8}"/>
                </a:ext>
              </a:extLst>
            </p:cNvPr>
            <p:cNvSpPr/>
            <p:nvPr/>
          </p:nvSpPr>
          <p:spPr>
            <a:xfrm>
              <a:off x="4647268" y="5291575"/>
              <a:ext cx="631041" cy="722802"/>
            </a:xfrm>
            <a:prstGeom prst="rect">
              <a:avLst/>
            </a:prstGeom>
            <a:solidFill>
              <a:srgbClr val="1269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A385B92C-4830-481E-8FF2-74027C6FAD69}"/>
                </a:ext>
              </a:extLst>
            </p:cNvPr>
            <p:cNvSpPr/>
            <p:nvPr/>
          </p:nvSpPr>
          <p:spPr>
            <a:xfrm>
              <a:off x="4647268" y="4026363"/>
              <a:ext cx="631041" cy="1265209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D22DFCF5-B5D1-4D9A-AC3B-45BEB44637BB}"/>
                </a:ext>
              </a:extLst>
            </p:cNvPr>
            <p:cNvSpPr/>
            <p:nvPr/>
          </p:nvSpPr>
          <p:spPr>
            <a:xfrm>
              <a:off x="1753626" y="4026365"/>
              <a:ext cx="631041" cy="1265209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6C3C07D3-8703-4DBE-9DA1-DEB3E5BAD86A}"/>
                </a:ext>
              </a:extLst>
            </p:cNvPr>
            <p:cNvCxnSpPr>
              <a:cxnSpLocks/>
            </p:cNvCxnSpPr>
            <p:nvPr/>
          </p:nvCxnSpPr>
          <p:spPr>
            <a:xfrm>
              <a:off x="476995" y="4290027"/>
              <a:ext cx="1907672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4ACF6BE8-3934-43DD-A5A2-D580E3AFD5AB}"/>
                </a:ext>
              </a:extLst>
            </p:cNvPr>
            <p:cNvCxnSpPr>
              <a:cxnSpLocks/>
            </p:cNvCxnSpPr>
            <p:nvPr/>
          </p:nvCxnSpPr>
          <p:spPr>
            <a:xfrm>
              <a:off x="1753626" y="4430951"/>
              <a:ext cx="631041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6B211D75-E019-445E-A82A-0FF7EB539531}"/>
                </a:ext>
              </a:extLst>
            </p:cNvPr>
            <p:cNvCxnSpPr>
              <a:cxnSpLocks/>
            </p:cNvCxnSpPr>
            <p:nvPr/>
          </p:nvCxnSpPr>
          <p:spPr>
            <a:xfrm>
              <a:off x="1753626" y="4571874"/>
              <a:ext cx="631041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A66E3E33-30C3-40FE-AA22-CC7DD7675B39}"/>
                </a:ext>
              </a:extLst>
            </p:cNvPr>
            <p:cNvCxnSpPr>
              <a:cxnSpLocks/>
            </p:cNvCxnSpPr>
            <p:nvPr/>
          </p:nvCxnSpPr>
          <p:spPr>
            <a:xfrm>
              <a:off x="1753626" y="4712798"/>
              <a:ext cx="631041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382CEA50-5DCC-498C-BB1F-CEB724A3F562}"/>
                </a:ext>
              </a:extLst>
            </p:cNvPr>
            <p:cNvCxnSpPr>
              <a:cxnSpLocks/>
            </p:cNvCxnSpPr>
            <p:nvPr/>
          </p:nvCxnSpPr>
          <p:spPr>
            <a:xfrm>
              <a:off x="1753626" y="4853721"/>
              <a:ext cx="631041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F5EDE7C2-E545-4EF4-ACE9-5E5824A6AEE6}"/>
                </a:ext>
              </a:extLst>
            </p:cNvPr>
            <p:cNvCxnSpPr>
              <a:cxnSpLocks/>
            </p:cNvCxnSpPr>
            <p:nvPr/>
          </p:nvCxnSpPr>
          <p:spPr>
            <a:xfrm>
              <a:off x="1753626" y="4994645"/>
              <a:ext cx="631041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86069833-A823-457C-A4B3-7F6488EACCDE}"/>
                </a:ext>
              </a:extLst>
            </p:cNvPr>
            <p:cNvCxnSpPr>
              <a:cxnSpLocks/>
            </p:cNvCxnSpPr>
            <p:nvPr/>
          </p:nvCxnSpPr>
          <p:spPr>
            <a:xfrm>
              <a:off x="2069144" y="3664964"/>
              <a:ext cx="4" cy="2034298"/>
            </a:xfrm>
            <a:prstGeom prst="line">
              <a:avLst/>
            </a:prstGeom>
            <a:ln w="28575" cap="sq">
              <a:solidFill>
                <a:srgbClr val="91056A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CE55F56F-D23E-4829-8C4E-875E7629734E}"/>
                </a:ext>
              </a:extLst>
            </p:cNvPr>
            <p:cNvCxnSpPr>
              <a:cxnSpLocks/>
            </p:cNvCxnSpPr>
            <p:nvPr/>
          </p:nvCxnSpPr>
          <p:spPr>
            <a:xfrm>
              <a:off x="2069145" y="3664964"/>
              <a:ext cx="2893642" cy="0"/>
            </a:xfrm>
            <a:prstGeom prst="line">
              <a:avLst/>
            </a:prstGeom>
            <a:ln w="28575" cap="sq">
              <a:solidFill>
                <a:srgbClr val="91056A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260CAE4C-DF4F-4DBF-952D-DE57D8FB99FC}"/>
                </a:ext>
              </a:extLst>
            </p:cNvPr>
            <p:cNvCxnSpPr>
              <a:cxnSpLocks/>
            </p:cNvCxnSpPr>
            <p:nvPr/>
          </p:nvCxnSpPr>
          <p:spPr>
            <a:xfrm>
              <a:off x="2069144" y="5699262"/>
              <a:ext cx="2893642" cy="0"/>
            </a:xfrm>
            <a:prstGeom prst="line">
              <a:avLst/>
            </a:prstGeom>
            <a:ln w="28575" cap="sq">
              <a:solidFill>
                <a:srgbClr val="91056A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F0188BBE-E1D1-4139-AAB8-6CF0D143E376}"/>
                </a:ext>
              </a:extLst>
            </p:cNvPr>
            <p:cNvCxnSpPr>
              <a:cxnSpLocks/>
            </p:cNvCxnSpPr>
            <p:nvPr/>
          </p:nvCxnSpPr>
          <p:spPr>
            <a:xfrm>
              <a:off x="4962782" y="3652909"/>
              <a:ext cx="4" cy="2034298"/>
            </a:xfrm>
            <a:prstGeom prst="line">
              <a:avLst/>
            </a:prstGeom>
            <a:ln w="28575" cap="sq">
              <a:solidFill>
                <a:srgbClr val="91056A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F81A6F14-B242-4404-B90C-38661B073A0A}"/>
                  </a:ext>
                </a:extLst>
              </p:cNvPr>
              <p:cNvSpPr txBox="1"/>
              <p:nvPr/>
            </p:nvSpPr>
            <p:spPr>
              <a:xfrm>
                <a:off x="6169588" y="4900879"/>
                <a:ext cx="2871171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CH" b="0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CH" b="0" i="1" smtClean="0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CH" b="0" i="1" smtClean="0">
                                      <a:solidFill>
                                        <a:srgbClr val="72791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solidFill>
                                        <a:srgbClr val="72791C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solidFill>
                                        <a:srgbClr val="72791C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de-CH" b="0" i="1" smtClean="0">
                                      <a:solidFill>
                                        <a:srgbClr val="72791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CH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CH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CH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CH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de-CH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CH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CH" b="0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CH" i="1" smtClean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CH" i="1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de-CH" b="0" i="1" smtClean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CH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CH" b="0" i="1" smtClean="0">
                                  <a:solidFill>
                                    <a:srgbClr val="6F6F6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CH" i="1" smtClean="0">
                                      <a:solidFill>
                                        <a:srgbClr val="6F6F6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solidFill>
                                        <a:srgbClr val="6F6F6E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CH" i="1">
                                      <a:solidFill>
                                        <a:srgbClr val="6F6F6E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de-CH" b="0" i="1" smtClean="0">
                                      <a:solidFill>
                                        <a:srgbClr val="6F6F6E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CH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F81A6F14-B242-4404-B90C-38661B073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588" y="4900879"/>
                <a:ext cx="2871171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E273A96-FC8A-4497-A6CA-9B90F082EC28}"/>
              </a:ext>
            </a:extLst>
          </p:cNvPr>
          <p:cNvGrpSpPr/>
          <p:nvPr/>
        </p:nvGrpSpPr>
        <p:grpSpPr>
          <a:xfrm>
            <a:off x="6177101" y="4390624"/>
            <a:ext cx="4727128" cy="406528"/>
            <a:chOff x="6177101" y="4390624"/>
            <a:chExt cx="4727128" cy="406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A9734374-C2CB-49E6-B955-1AE5EFDEFAAD}"/>
                    </a:ext>
                  </a:extLst>
                </p:cNvPr>
                <p:cNvSpPr txBox="1"/>
                <p:nvPr/>
              </p:nvSpPr>
              <p:spPr>
                <a:xfrm>
                  <a:off x="6177101" y="4390624"/>
                  <a:ext cx="47271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r>
                          <a:rPr lang="de-CH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CH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CH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e-CH" b="0" i="1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de-CH" b="0" i="1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de-CH" b="0" i="1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CH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CH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de-CH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e-CH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de-CH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de-CH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CH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CH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de-CH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e-CH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de-CH" i="1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de-CH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CH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CH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CH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de-CH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e-CH" i="1" smtClean="0">
                                <a:solidFill>
                                  <a:srgbClr val="6F6F6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solidFill>
                                  <a:srgbClr val="6F6F6E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de-CH" i="1">
                                <a:solidFill>
                                  <a:srgbClr val="6F6F6E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de-CH" b="0" i="1" smtClean="0">
                                <a:solidFill>
                                  <a:srgbClr val="6F6F6E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A9734374-C2CB-49E6-B955-1AE5EFDEFA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101" y="4390624"/>
                  <a:ext cx="4727128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95D0E23D-FAE8-4E23-8AD8-321F12ACF59A}"/>
                </a:ext>
              </a:extLst>
            </p:cNvPr>
            <p:cNvCxnSpPr>
              <a:cxnSpLocks/>
            </p:cNvCxnSpPr>
            <p:nvPr/>
          </p:nvCxnSpPr>
          <p:spPr>
            <a:xfrm>
              <a:off x="6597675" y="4759956"/>
              <a:ext cx="4128621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88F8CB72-D4E2-448F-99FB-FF0135010CD7}"/>
                </a:ext>
              </a:extLst>
            </p:cNvPr>
            <p:cNvCxnSpPr>
              <a:cxnSpLocks/>
            </p:cNvCxnSpPr>
            <p:nvPr/>
          </p:nvCxnSpPr>
          <p:spPr>
            <a:xfrm>
              <a:off x="6597675" y="4797152"/>
              <a:ext cx="4128621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7C5632F-BF55-40C9-87F2-1CB69DA631C8}"/>
                  </a:ext>
                </a:extLst>
              </p:cNvPr>
              <p:cNvSpPr/>
              <p:nvPr/>
            </p:nvSpPr>
            <p:spPr>
              <a:xfrm>
                <a:off x="6163697" y="3687928"/>
                <a:ext cx="5162247" cy="660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CH" i="1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CH" i="1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de-CH" i="1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i="1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  <m:r>
                        <a:rPr lang="de-CH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supHide m:val="on"/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CH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CH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de-CH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  <m:r>
                        <a:rPr lang="de-CH" i="1">
                          <a:solidFill>
                            <a:srgbClr val="72791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supHide m:val="on"/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CH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CH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de-CH" i="1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i="1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  <m:r>
                        <a:rPr lang="de-CH" i="1">
                          <a:solidFill>
                            <a:srgbClr val="72791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supHide m:val="on"/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CH" i="1">
                              <a:solidFill>
                                <a:srgbClr val="A6A6A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CH" i="1">
                              <a:solidFill>
                                <a:srgbClr val="A6A6A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de-CH" i="1">
                                  <a:solidFill>
                                    <a:srgbClr val="A6A6A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i="1">
                                  <a:solidFill>
                                    <a:srgbClr val="A6A6A6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7C5632F-BF55-40C9-87F2-1CB69DA63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697" y="3687928"/>
                <a:ext cx="5162247" cy="6601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20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F0C5D-FA8B-4D70-8F8C-3580C3BA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Feldlinien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83CC82-9E3C-432C-AC80-3FC2605DB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0D831-9B24-476B-BD95-03A1B9D4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2623FA-3E4D-4C84-84B9-DACA7113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F5403E-D882-4E91-9B92-9AC50C28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</a:t>
            </a:fld>
            <a:endParaRPr lang="de-CH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BFE5EED-0C38-4467-805F-3F2545BBC4CC}"/>
              </a:ext>
            </a:extLst>
          </p:cNvPr>
          <p:cNvSpPr txBox="1"/>
          <p:nvPr/>
        </p:nvSpPr>
        <p:spPr>
          <a:xfrm>
            <a:off x="765027" y="1556792"/>
            <a:ext cx="65966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Geben an, wohin sich eine Ladung im Feld bewegen würde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Gehen von + zu 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Schneiden sich nie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«Versuchen den gegenseitigen Abstand zu Maximieren»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Stehen senkrecht auf Äquipotentialflächen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96AF030-205D-46AC-B446-916EF779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154" y="1387068"/>
            <a:ext cx="37909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8218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34CBC7-6C0A-47FA-AC93-89CFFEFA0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E1CE10-1262-4425-9DB3-C6176FE8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2F3AC9-332C-442B-BBA3-26860649A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40</a:t>
            </a:fld>
            <a:endParaRPr lang="de-CH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E8990EC-67D0-4282-9854-28FA34B56B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Magnetische Spannung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23588CDA-5083-447C-90F8-179850082487}"/>
                  </a:ext>
                </a:extLst>
              </p:cNvPr>
              <p:cNvSpPr/>
              <p:nvPr/>
            </p:nvSpPr>
            <p:spPr>
              <a:xfrm>
                <a:off x="3321097" y="3154106"/>
                <a:ext cx="5545044" cy="448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CH" b="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CH" b="0" i="1" smtClean="0">
                            <a:solidFill>
                              <a:srgbClr val="72791C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CH" b="0" i="1" smtClean="0">
                            <a:solidFill>
                              <a:srgbClr val="72791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CH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de-CH" i="1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i="1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</m:nary>
                    <m:r>
                      <a:rPr lang="de-CH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supHide m:val="on"/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CH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CH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CH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de-CH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</m:nary>
                    <m:r>
                      <a:rPr lang="de-CH" b="0" i="1" smtClean="0">
                        <a:solidFill>
                          <a:srgbClr val="72791C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supHide m:val="on"/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CH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CH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de-CH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i="1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</m:nary>
                    <m:r>
                      <a:rPr lang="de-CH" b="0" i="1" smtClean="0">
                        <a:solidFill>
                          <a:srgbClr val="72791C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supHide m:val="on"/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CH" i="1" smtClean="0">
                            <a:solidFill>
                              <a:srgbClr val="A6A6A6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CH" b="0" i="1" smtClean="0">
                            <a:solidFill>
                              <a:srgbClr val="A6A6A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de-CH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de-CH" i="1" smtClean="0">
                                <a:solidFill>
                                  <a:srgbClr val="A6A6A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i="1">
                                <a:solidFill>
                                  <a:srgbClr val="A6A6A6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</m:nary>
                  </m:oMath>
                </a14:m>
                <a:endParaRPr lang="de-CH" i="1" dirty="0">
                  <a:solidFill>
                    <a:srgbClr val="A6A6A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23588CDA-5083-447C-90F8-1798500824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097" y="3154106"/>
                <a:ext cx="5545044" cy="448264"/>
              </a:xfrm>
              <a:prstGeom prst="rect">
                <a:avLst/>
              </a:prstGeom>
              <a:blipFill>
                <a:blip r:embed="rId2"/>
                <a:stretch>
                  <a:fillRect t="-113514" r="-4400" b="-17567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A552AA6-2454-41B1-9AA8-BA7DF69AAF71}"/>
                  </a:ext>
                </a:extLst>
              </p:cNvPr>
              <p:cNvSpPr txBox="1"/>
              <p:nvPr/>
            </p:nvSpPr>
            <p:spPr>
              <a:xfrm>
                <a:off x="1921347" y="1805946"/>
                <a:ext cx="8346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«Die </a:t>
                </a:r>
                <a:r>
                  <a:rPr lang="de-CH" b="1" dirty="0"/>
                  <a:t>Magnetische</a:t>
                </a:r>
                <a:r>
                  <a:rPr lang="de-CH" dirty="0"/>
                  <a:t> </a:t>
                </a:r>
                <a:r>
                  <a:rPr lang="de-CH" b="1" dirty="0"/>
                  <a:t>Spannung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de-CH" b="1" dirty="0"/>
                  <a:t> </a:t>
                </a:r>
                <a:r>
                  <a:rPr lang="de-CH" dirty="0"/>
                  <a:t>beschreibt das Wegintegral über das H-Feld»</a:t>
                </a:r>
                <a:endParaRPr lang="de-CH" b="1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6A552AA6-2454-41B1-9AA8-BA7DF69AA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347" y="1805946"/>
                <a:ext cx="8346131" cy="369332"/>
              </a:xfrm>
              <a:prstGeom prst="rect">
                <a:avLst/>
              </a:prstGeom>
              <a:blipFill>
                <a:blip r:embed="rId3"/>
                <a:stretch>
                  <a:fillRect l="-584" t="-8197" r="-292" b="-2459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8C24ECD6-F94D-49CC-9C7D-C867D42C2483}"/>
              </a:ext>
            </a:extLst>
          </p:cNvPr>
          <p:cNvSpPr txBox="1"/>
          <p:nvPr/>
        </p:nvSpPr>
        <p:spPr>
          <a:xfrm>
            <a:off x="2238229" y="2480026"/>
            <a:ext cx="752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«Die Summe der Magnetischen Spannungen ist gleich der Durchflutung</a:t>
            </a:r>
            <a:endParaRPr lang="de-C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FBC22104-2443-4124-8D70-53B423033F7C}"/>
                  </a:ext>
                </a:extLst>
              </p:cNvPr>
              <p:cNvSpPr/>
              <p:nvPr/>
            </p:nvSpPr>
            <p:spPr>
              <a:xfrm>
                <a:off x="3645347" y="3635084"/>
                <a:ext cx="27869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CH" i="1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CH" i="1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CH" i="1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CH" i="1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CH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CH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CH" i="1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CH" i="1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FBC22104-2443-4124-8D70-53B423033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347" y="3635084"/>
                <a:ext cx="27869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9823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98AC5F-F0DF-4F1D-8031-4B9732C1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E3EEFC-FA46-4E0F-BA45-195FD0782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DE8AA0-C95A-4942-9936-A542061A7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41</a:t>
            </a:fld>
            <a:endParaRPr lang="de-CH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12CAF1D-7E92-462D-ADC6-4FA72B45670A}"/>
              </a:ext>
            </a:extLst>
          </p:cNvPr>
          <p:cNvSpPr txBox="1">
            <a:spLocks/>
          </p:cNvSpPr>
          <p:nvPr/>
        </p:nvSpPr>
        <p:spPr bwMode="gray">
          <a:xfrm>
            <a:off x="325438" y="620711"/>
            <a:ext cx="11537950" cy="1013969"/>
          </a:xfrm>
          <a:prstGeom prst="rect">
            <a:avLst/>
          </a:prstGeom>
          <a:noFill/>
        </p:spPr>
        <p:txBody>
          <a:bodyPr vert="horz" wrap="square" lIns="144000" tIns="108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/>
              <a:t>Magnetischer Widerstand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D01B390-BD22-4B71-934E-F28C7C83040C}"/>
                  </a:ext>
                </a:extLst>
              </p:cNvPr>
              <p:cNvSpPr txBox="1"/>
              <p:nvPr/>
            </p:nvSpPr>
            <p:spPr>
              <a:xfrm>
                <a:off x="404987" y="1450014"/>
                <a:ext cx="92031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/>
                  <a:t>Frage: </a:t>
                </a:r>
                <a:r>
                  <a:rPr lang="de-CH" dirty="0"/>
                  <a:t>Wie viel Magnetischer Fluss </a:t>
                </a:r>
                <a14:m>
                  <m:oMath xmlns:m="http://schemas.openxmlformats.org/officeDocument/2006/math">
                    <m:r>
                      <a:rPr lang="de-CH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de-CH" dirty="0"/>
                  <a:t>) baut sich in einem Material auf,  wenn eine </a:t>
                </a:r>
              </a:p>
              <a:p>
                <a:r>
                  <a:rPr lang="de-CH" dirty="0"/>
                  <a:t>            gewisse Magnetische Spannung</a:t>
                </a:r>
                <a:r>
                  <a:rPr lang="de-CH" b="1" dirty="0"/>
                  <a:t> </a:t>
                </a:r>
                <a14:m>
                  <m:oMath xmlns:m="http://schemas.openxmlformats.org/officeDocument/2006/math">
                    <m:r>
                      <a:rPr lang="de-CH" b="1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de-CH" b="1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CH" dirty="0"/>
                  <a:t>angelegt wird?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D01B390-BD22-4B71-934E-F28C7C830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87" y="1450014"/>
                <a:ext cx="9203160" cy="646331"/>
              </a:xfrm>
              <a:prstGeom prst="rect">
                <a:avLst/>
              </a:prstGeom>
              <a:blipFill>
                <a:blip r:embed="rId2"/>
                <a:stretch>
                  <a:fillRect l="-530" t="-5660" b="-1415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1D6DCD5-73B8-4D2B-8FC0-F3AA3DF356BB}"/>
                  </a:ext>
                </a:extLst>
              </p:cNvPr>
              <p:cNvSpPr txBox="1"/>
              <p:nvPr/>
            </p:nvSpPr>
            <p:spPr>
              <a:xfrm>
                <a:off x="4319283" y="2264470"/>
                <a:ext cx="3464731" cy="1636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de-CH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supHide m:val="on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acc>
                                <m:accPr>
                                  <m:chr m:val="⃗"/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nary>
                            <m:naryPr>
                              <m:chr m:val="∬"/>
                              <m:supHide m:val="on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acc>
                                <m:accPr>
                                  <m:chr m:val="⃗"/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nary>
                        </m:den>
                      </m:f>
                    </m:oMath>
                  </m:oMathPara>
                </a14:m>
                <a:endParaRPr lang="de-CH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1D6DCD5-73B8-4D2B-8FC0-F3AA3DF35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283" y="2264470"/>
                <a:ext cx="3464731" cy="16369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016A4148-FB8D-4DC1-94BC-B24C5C9883BA}"/>
              </a:ext>
            </a:extLst>
          </p:cNvPr>
          <p:cNvSpPr txBox="1"/>
          <p:nvPr/>
        </p:nvSpPr>
        <p:spPr>
          <a:xfrm>
            <a:off x="909043" y="263691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 </a:t>
            </a:r>
            <a:endParaRPr lang="de-CH" b="1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1D90BB6-89F5-4A18-993F-F0CADEAE0580}"/>
              </a:ext>
            </a:extLst>
          </p:cNvPr>
          <p:cNvCxnSpPr/>
          <p:nvPr/>
        </p:nvCxnSpPr>
        <p:spPr>
          <a:xfrm>
            <a:off x="2380948" y="5306904"/>
            <a:ext cx="936104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be 14">
            <a:extLst>
              <a:ext uri="{FF2B5EF4-FFF2-40B4-BE49-F238E27FC236}">
                <a16:creationId xmlns:a16="http://schemas.microsoft.com/office/drawing/2014/main" id="{05E4140A-6B69-4395-934E-6AFF3D1A1330}"/>
              </a:ext>
            </a:extLst>
          </p:cNvPr>
          <p:cNvSpPr/>
          <p:nvPr/>
        </p:nvSpPr>
        <p:spPr>
          <a:xfrm>
            <a:off x="2758317" y="4160472"/>
            <a:ext cx="612000" cy="1870467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8FE1092-BED6-4B1C-A63D-B5BD93528C2D}"/>
              </a:ext>
            </a:extLst>
          </p:cNvPr>
          <p:cNvSpPr/>
          <p:nvPr/>
        </p:nvSpPr>
        <p:spPr>
          <a:xfrm>
            <a:off x="3120974" y="5378912"/>
            <a:ext cx="1785899" cy="646331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33AADF78-5F6C-45E9-B85D-9EFDB1A1B84E}"/>
              </a:ext>
            </a:extLst>
          </p:cNvPr>
          <p:cNvSpPr/>
          <p:nvPr/>
        </p:nvSpPr>
        <p:spPr>
          <a:xfrm>
            <a:off x="4263424" y="4633116"/>
            <a:ext cx="643450" cy="925002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88DDE68-3723-44DA-A86F-EC095E8340AB}"/>
              </a:ext>
            </a:extLst>
          </p:cNvPr>
          <p:cNvCxnSpPr>
            <a:cxnSpLocks/>
          </p:cNvCxnSpPr>
          <p:nvPr/>
        </p:nvCxnSpPr>
        <p:spPr>
          <a:xfrm>
            <a:off x="2380948" y="4874856"/>
            <a:ext cx="811711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0F27FBF4-BE56-4A79-B236-3F0EFCD033AE}"/>
              </a:ext>
            </a:extLst>
          </p:cNvPr>
          <p:cNvCxnSpPr>
            <a:cxnSpLocks/>
          </p:cNvCxnSpPr>
          <p:nvPr/>
        </p:nvCxnSpPr>
        <p:spPr>
          <a:xfrm>
            <a:off x="2758317" y="4984416"/>
            <a:ext cx="434342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1C4B9FDB-332B-4291-84F4-7825636CF87B}"/>
              </a:ext>
            </a:extLst>
          </p:cNvPr>
          <p:cNvCxnSpPr>
            <a:cxnSpLocks/>
          </p:cNvCxnSpPr>
          <p:nvPr/>
        </p:nvCxnSpPr>
        <p:spPr>
          <a:xfrm>
            <a:off x="2758317" y="5090880"/>
            <a:ext cx="434342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120E116-31D9-416D-A2D0-8B4C386D78A9}"/>
              </a:ext>
            </a:extLst>
          </p:cNvPr>
          <p:cNvCxnSpPr>
            <a:cxnSpLocks/>
          </p:cNvCxnSpPr>
          <p:nvPr/>
        </p:nvCxnSpPr>
        <p:spPr>
          <a:xfrm>
            <a:off x="2760611" y="5234896"/>
            <a:ext cx="434342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CBB00949-5548-4344-B502-16B3E5122BC8}"/>
              </a:ext>
            </a:extLst>
          </p:cNvPr>
          <p:cNvCxnSpPr>
            <a:cxnSpLocks/>
          </p:cNvCxnSpPr>
          <p:nvPr/>
        </p:nvCxnSpPr>
        <p:spPr>
          <a:xfrm flipH="1">
            <a:off x="3224874" y="4854780"/>
            <a:ext cx="123079" cy="129636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C607A97-EDE7-430F-99F4-D59CBEC6586F}"/>
              </a:ext>
            </a:extLst>
          </p:cNvPr>
          <p:cNvCxnSpPr>
            <a:cxnSpLocks/>
          </p:cNvCxnSpPr>
          <p:nvPr/>
        </p:nvCxnSpPr>
        <p:spPr>
          <a:xfrm flipH="1">
            <a:off x="3192659" y="4798657"/>
            <a:ext cx="109159" cy="76199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be 11">
            <a:extLst>
              <a:ext uri="{FF2B5EF4-FFF2-40B4-BE49-F238E27FC236}">
                <a16:creationId xmlns:a16="http://schemas.microsoft.com/office/drawing/2014/main" id="{254FB31B-ABFC-45E4-9CCF-DA248778F4F3}"/>
              </a:ext>
            </a:extLst>
          </p:cNvPr>
          <p:cNvSpPr/>
          <p:nvPr/>
        </p:nvSpPr>
        <p:spPr>
          <a:xfrm>
            <a:off x="3120651" y="4154776"/>
            <a:ext cx="1785893" cy="646331"/>
          </a:xfrm>
          <a:prstGeom prst="cube">
            <a:avLst>
              <a:gd name="adj" fmla="val 25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AE03BA17-D17F-4360-8B2E-2FCFA784DAF1}"/>
                  </a:ext>
                </a:extLst>
              </p:cNvPr>
              <p:cNvSpPr/>
              <p:nvPr/>
            </p:nvSpPr>
            <p:spPr>
              <a:xfrm>
                <a:off x="2285260" y="4832694"/>
                <a:ext cx="4700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sz="2400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de-CH" sz="2400" dirty="0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AE03BA17-D17F-4360-8B2E-2FCFA784DA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260" y="4832694"/>
                <a:ext cx="4700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F186D200-9334-4D89-AE04-9A8A613B4780}"/>
              </a:ext>
            </a:extLst>
          </p:cNvPr>
          <p:cNvCxnSpPr>
            <a:cxnSpLocks/>
          </p:cNvCxnSpPr>
          <p:nvPr/>
        </p:nvCxnSpPr>
        <p:spPr>
          <a:xfrm>
            <a:off x="4488803" y="4633116"/>
            <a:ext cx="0" cy="1177844"/>
          </a:xfrm>
          <a:prstGeom prst="straightConnector1">
            <a:avLst/>
          </a:prstGeom>
          <a:ln w="127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18E2542B-9411-499E-A4DA-56A1B96423DF}"/>
              </a:ext>
            </a:extLst>
          </p:cNvPr>
          <p:cNvCxnSpPr>
            <a:cxnSpLocks/>
          </p:cNvCxnSpPr>
          <p:nvPr/>
        </p:nvCxnSpPr>
        <p:spPr>
          <a:xfrm>
            <a:off x="2975488" y="4586824"/>
            <a:ext cx="1441308" cy="0"/>
          </a:xfrm>
          <a:prstGeom prst="straightConnector1">
            <a:avLst/>
          </a:prstGeom>
          <a:ln w="127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5AEB98C5-4516-46AF-94EF-05CBFBF2938F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3120974" y="5782713"/>
            <a:ext cx="1234562" cy="156"/>
          </a:xfrm>
          <a:prstGeom prst="straightConnector1">
            <a:avLst/>
          </a:prstGeom>
          <a:ln w="127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71A24D0B-E085-48A8-9F84-DCF17AE342FD}"/>
              </a:ext>
            </a:extLst>
          </p:cNvPr>
          <p:cNvCxnSpPr>
            <a:cxnSpLocks/>
          </p:cNvCxnSpPr>
          <p:nvPr/>
        </p:nvCxnSpPr>
        <p:spPr>
          <a:xfrm flipV="1">
            <a:off x="2975488" y="4633116"/>
            <a:ext cx="1" cy="1200119"/>
          </a:xfrm>
          <a:prstGeom prst="straightConnector1">
            <a:avLst/>
          </a:prstGeom>
          <a:ln w="127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80DD1D95-83A0-4595-A241-B1427826BDFE}"/>
                  </a:ext>
                </a:extLst>
              </p:cNvPr>
              <p:cNvSpPr/>
              <p:nvPr/>
            </p:nvSpPr>
            <p:spPr>
              <a:xfrm>
                <a:off x="4380275" y="4750488"/>
                <a:ext cx="511679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de-CH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80DD1D95-83A0-4595-A241-B1427826B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275" y="4750488"/>
                <a:ext cx="51167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Parallelogramm 85">
            <a:extLst>
              <a:ext uri="{FF2B5EF4-FFF2-40B4-BE49-F238E27FC236}">
                <a16:creationId xmlns:a16="http://schemas.microsoft.com/office/drawing/2014/main" id="{4556F026-D5C8-45D2-A49E-94086BB98C72}"/>
              </a:ext>
            </a:extLst>
          </p:cNvPr>
          <p:cNvSpPr/>
          <p:nvPr/>
        </p:nvSpPr>
        <p:spPr>
          <a:xfrm>
            <a:off x="4263424" y="5116889"/>
            <a:ext cx="643450" cy="169901"/>
          </a:xfrm>
          <a:prstGeom prst="parallelogram">
            <a:avLst>
              <a:gd name="adj" fmla="val 79639"/>
            </a:avLst>
          </a:prstGeom>
          <a:solidFill>
            <a:schemeClr val="bg2">
              <a:lumMod val="65000"/>
              <a:alpha val="5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26753A87-2CE8-48B9-AE18-C97CB7256D39}"/>
              </a:ext>
            </a:extLst>
          </p:cNvPr>
          <p:cNvSpPr/>
          <p:nvPr/>
        </p:nvSpPr>
        <p:spPr>
          <a:xfrm>
            <a:off x="7541844" y="4732980"/>
            <a:ext cx="643450" cy="925002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9A70DAC6-1412-426C-B0A3-3247456C398F}"/>
              </a:ext>
            </a:extLst>
          </p:cNvPr>
          <p:cNvCxnSpPr/>
          <p:nvPr/>
        </p:nvCxnSpPr>
        <p:spPr>
          <a:xfrm>
            <a:off x="7433833" y="4732980"/>
            <a:ext cx="0" cy="1049733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FAE1CA85-2109-48EB-8826-B074A190E3D3}"/>
                  </a:ext>
                </a:extLst>
              </p:cNvPr>
              <p:cNvSpPr/>
              <p:nvPr/>
            </p:nvSpPr>
            <p:spPr>
              <a:xfrm>
                <a:off x="6898591" y="4926821"/>
                <a:ext cx="6432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2400" b="0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2400" b="0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de-CH" sz="2400" dirty="0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FAE1CA85-2109-48EB-8826-B074A190E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591" y="4926821"/>
                <a:ext cx="643253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0131691E-83BE-4A42-858A-C11F259195EF}"/>
              </a:ext>
            </a:extLst>
          </p:cNvPr>
          <p:cNvCxnSpPr>
            <a:cxnSpLocks/>
          </p:cNvCxnSpPr>
          <p:nvPr/>
        </p:nvCxnSpPr>
        <p:spPr>
          <a:xfrm>
            <a:off x="7757868" y="4854780"/>
            <a:ext cx="0" cy="783126"/>
          </a:xfrm>
          <a:prstGeom prst="straightConnector1">
            <a:avLst/>
          </a:prstGeom>
          <a:ln w="127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8E10C4E7-9B66-4256-B1E9-A3531266E04B}"/>
                  </a:ext>
                </a:extLst>
              </p:cNvPr>
              <p:cNvSpPr/>
              <p:nvPr/>
            </p:nvSpPr>
            <p:spPr>
              <a:xfrm>
                <a:off x="7640814" y="5008209"/>
                <a:ext cx="5116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de-CH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8E10C4E7-9B66-4256-B1E9-A3531266E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814" y="5008209"/>
                <a:ext cx="51167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Parallelogramm 40">
            <a:extLst>
              <a:ext uri="{FF2B5EF4-FFF2-40B4-BE49-F238E27FC236}">
                <a16:creationId xmlns:a16="http://schemas.microsoft.com/office/drawing/2014/main" id="{D9DD0D5A-63EE-46C8-A160-EE52E3B3F9C0}"/>
              </a:ext>
            </a:extLst>
          </p:cNvPr>
          <p:cNvSpPr/>
          <p:nvPr/>
        </p:nvSpPr>
        <p:spPr>
          <a:xfrm>
            <a:off x="7541844" y="4730668"/>
            <a:ext cx="643450" cy="169901"/>
          </a:xfrm>
          <a:prstGeom prst="parallelogram">
            <a:avLst>
              <a:gd name="adj" fmla="val 79639"/>
            </a:avLst>
          </a:prstGeom>
          <a:solidFill>
            <a:srgbClr val="C00000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309253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BEE14-A244-4C66-914A-657775073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037" y="620711"/>
            <a:ext cx="11537950" cy="1013969"/>
          </a:xfrm>
        </p:spPr>
        <p:txBody>
          <a:bodyPr/>
          <a:lstStyle/>
          <a:p>
            <a:r>
              <a:rPr lang="de-DE" dirty="0"/>
              <a:t>Induktivität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56C3DE-85A7-4720-8781-5EB3E986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6B4C36-C5E2-4BE4-81FC-3F407EA0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0FD43A-04DF-4B4F-967B-64B0F15D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42</a:t>
            </a:fld>
            <a:endParaRPr lang="de-CH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4EFAEE4-4550-4F0D-B5F4-E32458315C08}"/>
              </a:ext>
            </a:extLst>
          </p:cNvPr>
          <p:cNvSpPr txBox="1"/>
          <p:nvPr/>
        </p:nvSpPr>
        <p:spPr>
          <a:xfrm>
            <a:off x="1798059" y="1301067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„Ist die Fähigkeit eines Bauelementes magnetische Energie zu Speichern“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4588A6B-33F2-4FBF-B237-B5F452C7360E}"/>
                  </a:ext>
                </a:extLst>
              </p:cNvPr>
              <p:cNvSpPr txBox="1"/>
              <p:nvPr/>
            </p:nvSpPr>
            <p:spPr>
              <a:xfrm>
                <a:off x="4456208" y="3102212"/>
                <a:ext cx="3276410" cy="694934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≔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de-CH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CH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de-CH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,   </m:t>
                      </m:r>
                      <m:d>
                        <m:dPr>
                          <m:begChr m:val="["/>
                          <m:endChr m:val="]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4588A6B-33F2-4FBF-B237-B5F452C73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208" y="3102212"/>
                <a:ext cx="3276410" cy="6949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06378264-B7E5-40B2-8AE7-38E1CDD83CFD}"/>
              </a:ext>
            </a:extLst>
          </p:cNvPr>
          <p:cNvSpPr txBox="1"/>
          <p:nvPr/>
        </p:nvSpPr>
        <p:spPr>
          <a:xfrm>
            <a:off x="1493642" y="1837021"/>
            <a:ext cx="940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„Wieviel </a:t>
            </a:r>
            <a:r>
              <a:rPr lang="de-DE" b="1" dirty="0"/>
              <a:t>magnetischer Fluss</a:t>
            </a:r>
            <a:r>
              <a:rPr lang="de-DE" dirty="0"/>
              <a:t> baut sich im Material auf, wenn ein gewisser </a:t>
            </a:r>
            <a:r>
              <a:rPr lang="de-DE" b="1" dirty="0"/>
              <a:t>Strom</a:t>
            </a:r>
            <a:r>
              <a:rPr lang="de-DE" dirty="0"/>
              <a:t> </a:t>
            </a:r>
            <a:r>
              <a:rPr lang="de-DE" dirty="0" err="1"/>
              <a:t>fliesst</a:t>
            </a:r>
            <a:r>
              <a:rPr lang="de-DE" dirty="0"/>
              <a:t>?“</a:t>
            </a:r>
            <a:endParaRPr lang="de-CH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5427DB1-1444-4827-A1DB-6DDF9A338029}"/>
              </a:ext>
            </a:extLst>
          </p:cNvPr>
          <p:cNvSpPr txBox="1"/>
          <p:nvPr/>
        </p:nvSpPr>
        <p:spPr>
          <a:xfrm>
            <a:off x="1798059" y="4211796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Im Material gespeicherte Energie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D73F8C6-3F2C-424C-98DF-8C765EDCC4C0}"/>
                  </a:ext>
                </a:extLst>
              </p:cNvPr>
              <p:cNvSpPr txBox="1"/>
              <p:nvPr/>
            </p:nvSpPr>
            <p:spPr>
              <a:xfrm>
                <a:off x="5316540" y="4715495"/>
                <a:ext cx="1555746" cy="6109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D73F8C6-3F2C-424C-98DF-8C765EDCC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540" y="4715495"/>
                <a:ext cx="1555746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3727261A-CED5-43B8-9348-405079CD7111}"/>
                  </a:ext>
                </a:extLst>
              </p:cNvPr>
              <p:cNvSpPr/>
              <p:nvPr/>
            </p:nvSpPr>
            <p:spPr>
              <a:xfrm>
                <a:off x="5506343" y="2528965"/>
                <a:ext cx="1174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3727261A-CED5-43B8-9348-405079CD7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343" y="2528965"/>
                <a:ext cx="117455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3120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 animBg="1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50A77-F53B-4AAC-ACB7-A3BDD540A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17" y="686839"/>
            <a:ext cx="11537950" cy="1013969"/>
          </a:xfrm>
        </p:spPr>
        <p:txBody>
          <a:bodyPr/>
          <a:lstStyle/>
          <a:p>
            <a:r>
              <a:rPr lang="de-CH" dirty="0"/>
              <a:t>Multiple Choice Fragen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9ED80D-C2C5-4703-AB1C-C3144D136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5277E2-E029-4B6F-8FF2-C2958135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125598-57B3-4C21-A3D9-7FED1153D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43</a:t>
            </a:fld>
            <a:endParaRPr lang="de-CH" dirty="0"/>
          </a:p>
        </p:txBody>
      </p: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284D7B3C-313E-4625-83B8-891426E91BA4}"/>
              </a:ext>
            </a:extLst>
          </p:cNvPr>
          <p:cNvGrpSpPr/>
          <p:nvPr/>
        </p:nvGrpSpPr>
        <p:grpSpPr>
          <a:xfrm>
            <a:off x="1385384" y="1471585"/>
            <a:ext cx="4850647" cy="1876163"/>
            <a:chOff x="2899948" y="2683166"/>
            <a:chExt cx="4850647" cy="1876163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138BE454-0DC9-4498-81D3-FFAFC5242DF4}"/>
                </a:ext>
              </a:extLst>
            </p:cNvPr>
            <p:cNvCxnSpPr/>
            <p:nvPr/>
          </p:nvCxnSpPr>
          <p:spPr>
            <a:xfrm>
              <a:off x="2995636" y="3835294"/>
              <a:ext cx="936104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F506098B-C81F-450B-BDAF-697BD51F54D3}"/>
                </a:ext>
              </a:extLst>
            </p:cNvPr>
            <p:cNvSpPr/>
            <p:nvPr/>
          </p:nvSpPr>
          <p:spPr>
            <a:xfrm>
              <a:off x="3373005" y="2688862"/>
              <a:ext cx="612000" cy="1870467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0B0597E4-DB20-4804-9BDC-D853C063F906}"/>
                </a:ext>
              </a:extLst>
            </p:cNvPr>
            <p:cNvSpPr/>
            <p:nvPr/>
          </p:nvSpPr>
          <p:spPr>
            <a:xfrm>
              <a:off x="3735662" y="3907302"/>
              <a:ext cx="1785899" cy="646331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6DE2ABE4-D7EE-41DF-9E44-1EDB87A6D4AF}"/>
                </a:ext>
              </a:extLst>
            </p:cNvPr>
            <p:cNvSpPr/>
            <p:nvPr/>
          </p:nvSpPr>
          <p:spPr>
            <a:xfrm>
              <a:off x="4878112" y="3161506"/>
              <a:ext cx="643450" cy="925002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889789C7-12EE-4F4E-9E88-D7ADD3C58521}"/>
                </a:ext>
              </a:extLst>
            </p:cNvPr>
            <p:cNvCxnSpPr>
              <a:cxnSpLocks/>
            </p:cNvCxnSpPr>
            <p:nvPr/>
          </p:nvCxnSpPr>
          <p:spPr>
            <a:xfrm>
              <a:off x="2995636" y="3403246"/>
              <a:ext cx="811711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0DCDD3BE-185E-4EFE-8EAA-ED1F0146A84E}"/>
                </a:ext>
              </a:extLst>
            </p:cNvPr>
            <p:cNvCxnSpPr>
              <a:cxnSpLocks/>
            </p:cNvCxnSpPr>
            <p:nvPr/>
          </p:nvCxnSpPr>
          <p:spPr>
            <a:xfrm>
              <a:off x="3373005" y="3512806"/>
              <a:ext cx="434342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52BBB3E5-ECEC-4EE3-805A-779E75E33C13}"/>
                </a:ext>
              </a:extLst>
            </p:cNvPr>
            <p:cNvCxnSpPr>
              <a:cxnSpLocks/>
            </p:cNvCxnSpPr>
            <p:nvPr/>
          </p:nvCxnSpPr>
          <p:spPr>
            <a:xfrm>
              <a:off x="3373005" y="3619270"/>
              <a:ext cx="434342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16417D5-D22B-4A6C-A3EE-7B7A5D97C38B}"/>
                </a:ext>
              </a:extLst>
            </p:cNvPr>
            <p:cNvCxnSpPr>
              <a:cxnSpLocks/>
            </p:cNvCxnSpPr>
            <p:nvPr/>
          </p:nvCxnSpPr>
          <p:spPr>
            <a:xfrm>
              <a:off x="3375299" y="3763286"/>
              <a:ext cx="434342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6CBAB39B-B2B8-4A04-BB0D-CDAD00FFF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9562" y="3383170"/>
              <a:ext cx="123079" cy="129636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233A244D-EDB1-4A9E-B8DF-FA7450E616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07347" y="3327047"/>
              <a:ext cx="109159" cy="76199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9B53212F-183E-4811-AA06-9D498A02F1C1}"/>
                </a:ext>
              </a:extLst>
            </p:cNvPr>
            <p:cNvSpPr/>
            <p:nvPr/>
          </p:nvSpPr>
          <p:spPr>
            <a:xfrm>
              <a:off x="3735339" y="2683166"/>
              <a:ext cx="1785896" cy="646331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3BC15DEA-713D-46E2-ACD1-52BFB29450FF}"/>
                    </a:ext>
                  </a:extLst>
                </p:cNvPr>
                <p:cNvSpPr/>
                <p:nvPr/>
              </p:nvSpPr>
              <p:spPr>
                <a:xfrm>
                  <a:off x="2899948" y="3361084"/>
                  <a:ext cx="4700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CH" sz="2400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lang="de-CH" sz="2400" dirty="0">
                    <a:solidFill>
                      <a:srgbClr val="1269B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3BC15DEA-713D-46E2-ACD1-52BFB29450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9948" y="3361084"/>
                  <a:ext cx="470000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7FA9BA29-DC6E-4F86-871A-A4A15D2F494D}"/>
                </a:ext>
              </a:extLst>
            </p:cNvPr>
            <p:cNvCxnSpPr>
              <a:cxnSpLocks/>
            </p:cNvCxnSpPr>
            <p:nvPr/>
          </p:nvCxnSpPr>
          <p:spPr>
            <a:xfrm>
              <a:off x="5103491" y="3161506"/>
              <a:ext cx="0" cy="1177844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55C1A6A7-2113-4BCA-BD97-E0834CB4A846}"/>
                </a:ext>
              </a:extLst>
            </p:cNvPr>
            <p:cNvCxnSpPr>
              <a:cxnSpLocks/>
            </p:cNvCxnSpPr>
            <p:nvPr/>
          </p:nvCxnSpPr>
          <p:spPr>
            <a:xfrm>
              <a:off x="3590176" y="3115214"/>
              <a:ext cx="1441308" cy="0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19F7ACB0-77B3-4C27-844D-7826D7B51E55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3735662" y="4311103"/>
              <a:ext cx="1234562" cy="156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9002ECA-3643-44AA-BAED-9A58EC907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0176" y="3161506"/>
              <a:ext cx="1" cy="1200119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CB0C7F4B-13A3-4700-A962-EA7493AEEF7A}"/>
                    </a:ext>
                  </a:extLst>
                </p:cNvPr>
                <p:cNvSpPr/>
                <p:nvPr/>
              </p:nvSpPr>
              <p:spPr>
                <a:xfrm>
                  <a:off x="4353250" y="3376285"/>
                  <a:ext cx="6471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2400" b="0" i="1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CH" sz="2400" b="0" i="0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de-CH" sz="2400" b="0" i="0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CH" sz="2400" dirty="0">
                    <a:solidFill>
                      <a:srgbClr val="72791C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CB0C7F4B-13A3-4700-A962-EA7493AEEF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3250" y="3376285"/>
                  <a:ext cx="64716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Parallelogramm 25">
              <a:extLst>
                <a:ext uri="{FF2B5EF4-FFF2-40B4-BE49-F238E27FC236}">
                  <a16:creationId xmlns:a16="http://schemas.microsoft.com/office/drawing/2014/main" id="{89B4FE42-9A6B-4E06-AA22-199430871105}"/>
                </a:ext>
              </a:extLst>
            </p:cNvPr>
            <p:cNvSpPr/>
            <p:nvPr/>
          </p:nvSpPr>
          <p:spPr>
            <a:xfrm>
              <a:off x="4878112" y="3645279"/>
              <a:ext cx="643450" cy="169901"/>
            </a:xfrm>
            <a:prstGeom prst="parallelogram">
              <a:avLst>
                <a:gd name="adj" fmla="val 79639"/>
              </a:avLst>
            </a:prstGeom>
            <a:solidFill>
              <a:schemeClr val="bg2">
                <a:lumMod val="65000"/>
                <a:alpha val="5215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2F55EF2C-63DC-45BA-9B2B-0A78037257D4}"/>
                </a:ext>
              </a:extLst>
            </p:cNvPr>
            <p:cNvSpPr/>
            <p:nvPr/>
          </p:nvSpPr>
          <p:spPr>
            <a:xfrm>
              <a:off x="5314327" y="3901197"/>
              <a:ext cx="1785896" cy="646331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46F92404-1A04-4638-840B-415B74FF7A54}"/>
                </a:ext>
              </a:extLst>
            </p:cNvPr>
            <p:cNvSpPr/>
            <p:nvPr/>
          </p:nvSpPr>
          <p:spPr>
            <a:xfrm>
              <a:off x="6019917" y="3162395"/>
              <a:ext cx="643450" cy="925002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4F9E7933-CCC0-48F8-BC30-22095908C342}"/>
                </a:ext>
              </a:extLst>
            </p:cNvPr>
            <p:cNvSpPr/>
            <p:nvPr/>
          </p:nvSpPr>
          <p:spPr>
            <a:xfrm>
              <a:off x="6465156" y="3162395"/>
              <a:ext cx="643450" cy="925002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DBCB18BC-4D75-48D1-8B50-C25D4F93D138}"/>
                </a:ext>
              </a:extLst>
            </p:cNvPr>
            <p:cNvSpPr/>
            <p:nvPr/>
          </p:nvSpPr>
          <p:spPr>
            <a:xfrm>
              <a:off x="5340591" y="2685730"/>
              <a:ext cx="1768015" cy="646331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74" name="Parallelogramm 73">
              <a:extLst>
                <a:ext uri="{FF2B5EF4-FFF2-40B4-BE49-F238E27FC236}">
                  <a16:creationId xmlns:a16="http://schemas.microsoft.com/office/drawing/2014/main" id="{C8ADB430-4904-4521-B556-C689EC973725}"/>
                </a:ext>
              </a:extLst>
            </p:cNvPr>
            <p:cNvSpPr/>
            <p:nvPr/>
          </p:nvSpPr>
          <p:spPr>
            <a:xfrm>
              <a:off x="6019917" y="3645595"/>
              <a:ext cx="1088690" cy="249497"/>
            </a:xfrm>
            <a:prstGeom prst="parallelogram">
              <a:avLst>
                <a:gd name="adj" fmla="val 79639"/>
              </a:avLst>
            </a:prstGeom>
            <a:solidFill>
              <a:schemeClr val="bg2">
                <a:lumMod val="65000"/>
                <a:alpha val="5215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hteck 74">
                  <a:extLst>
                    <a:ext uri="{FF2B5EF4-FFF2-40B4-BE49-F238E27FC236}">
                      <a16:creationId xmlns:a16="http://schemas.microsoft.com/office/drawing/2014/main" id="{B2F80773-687A-450E-A2EB-F78225556484}"/>
                    </a:ext>
                  </a:extLst>
                </p:cNvPr>
                <p:cNvSpPr/>
                <p:nvPr/>
              </p:nvSpPr>
              <p:spPr>
                <a:xfrm>
                  <a:off x="7096313" y="3428333"/>
                  <a:ext cx="65428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2400" b="0" i="1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CH" sz="2400" b="0" i="0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de-CH" sz="2400" b="0" i="0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CH" sz="2400" dirty="0">
                    <a:solidFill>
                      <a:srgbClr val="72791C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Rechteck 74">
                  <a:extLst>
                    <a:ext uri="{FF2B5EF4-FFF2-40B4-BE49-F238E27FC236}">
                      <a16:creationId xmlns:a16="http://schemas.microsoft.com/office/drawing/2014/main" id="{B2F80773-687A-450E-A2EB-F782255564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313" y="3428333"/>
                  <a:ext cx="654282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11EF1F6B-DFDE-4233-A9EC-F8B90BFB0157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77" y="3174364"/>
              <a:ext cx="0" cy="1177844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D622EFBE-396F-46FF-8265-E2706A2012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5891" y="3114718"/>
              <a:ext cx="1269776" cy="496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EC14E066-A8AD-4585-B9FE-ABE5A9576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5891" y="4311103"/>
              <a:ext cx="1154184" cy="0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46E1BF89-B831-4B68-B09E-13D7F4864CCC}"/>
              </a:ext>
            </a:extLst>
          </p:cNvPr>
          <p:cNvGrpSpPr/>
          <p:nvPr/>
        </p:nvGrpSpPr>
        <p:grpSpPr>
          <a:xfrm>
            <a:off x="1314896" y="3815519"/>
            <a:ext cx="2635591" cy="1870467"/>
            <a:chOff x="3499155" y="4514816"/>
            <a:chExt cx="2635591" cy="1870467"/>
          </a:xfrm>
        </p:grpSpPr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2563CDFC-C9DB-4A17-9241-BF483D54A2F2}"/>
                </a:ext>
              </a:extLst>
            </p:cNvPr>
            <p:cNvCxnSpPr/>
            <p:nvPr/>
          </p:nvCxnSpPr>
          <p:spPr>
            <a:xfrm>
              <a:off x="3594843" y="5661248"/>
              <a:ext cx="936104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Cube 87">
              <a:extLst>
                <a:ext uri="{FF2B5EF4-FFF2-40B4-BE49-F238E27FC236}">
                  <a16:creationId xmlns:a16="http://schemas.microsoft.com/office/drawing/2014/main" id="{345F73AE-26C8-44DA-888B-A22D3F150A4F}"/>
                </a:ext>
              </a:extLst>
            </p:cNvPr>
            <p:cNvSpPr/>
            <p:nvPr/>
          </p:nvSpPr>
          <p:spPr>
            <a:xfrm>
              <a:off x="3972212" y="4514816"/>
              <a:ext cx="612000" cy="1870467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9" name="Cube 88">
              <a:extLst>
                <a:ext uri="{FF2B5EF4-FFF2-40B4-BE49-F238E27FC236}">
                  <a16:creationId xmlns:a16="http://schemas.microsoft.com/office/drawing/2014/main" id="{7E20AD2F-3813-4364-A8A9-C6843838D7E4}"/>
                </a:ext>
              </a:extLst>
            </p:cNvPr>
            <p:cNvSpPr/>
            <p:nvPr/>
          </p:nvSpPr>
          <p:spPr>
            <a:xfrm>
              <a:off x="4334869" y="5733256"/>
              <a:ext cx="1785899" cy="646331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0" name="Cube 89">
              <a:extLst>
                <a:ext uri="{FF2B5EF4-FFF2-40B4-BE49-F238E27FC236}">
                  <a16:creationId xmlns:a16="http://schemas.microsoft.com/office/drawing/2014/main" id="{34659816-1321-46F7-803E-7CFAF5635B34}"/>
                </a:ext>
              </a:extLst>
            </p:cNvPr>
            <p:cNvSpPr/>
            <p:nvPr/>
          </p:nvSpPr>
          <p:spPr>
            <a:xfrm>
              <a:off x="5477319" y="4987460"/>
              <a:ext cx="643450" cy="925002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E50F16C6-0A0D-434C-83B2-B21322946A0C}"/>
                </a:ext>
              </a:extLst>
            </p:cNvPr>
            <p:cNvCxnSpPr>
              <a:cxnSpLocks/>
            </p:cNvCxnSpPr>
            <p:nvPr/>
          </p:nvCxnSpPr>
          <p:spPr>
            <a:xfrm>
              <a:off x="3594843" y="5229200"/>
              <a:ext cx="811711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306DCFAA-D275-4EAA-ACFB-CB9688FC98F3}"/>
                </a:ext>
              </a:extLst>
            </p:cNvPr>
            <p:cNvCxnSpPr>
              <a:cxnSpLocks/>
            </p:cNvCxnSpPr>
            <p:nvPr/>
          </p:nvCxnSpPr>
          <p:spPr>
            <a:xfrm>
              <a:off x="3972212" y="5338760"/>
              <a:ext cx="434342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92">
              <a:extLst>
                <a:ext uri="{FF2B5EF4-FFF2-40B4-BE49-F238E27FC236}">
                  <a16:creationId xmlns:a16="http://schemas.microsoft.com/office/drawing/2014/main" id="{06D838A8-F580-4B2B-AC1B-DD38D170A502}"/>
                </a:ext>
              </a:extLst>
            </p:cNvPr>
            <p:cNvCxnSpPr>
              <a:cxnSpLocks/>
            </p:cNvCxnSpPr>
            <p:nvPr/>
          </p:nvCxnSpPr>
          <p:spPr>
            <a:xfrm>
              <a:off x="3972212" y="5445224"/>
              <a:ext cx="434342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r Verbinder 93">
              <a:extLst>
                <a:ext uri="{FF2B5EF4-FFF2-40B4-BE49-F238E27FC236}">
                  <a16:creationId xmlns:a16="http://schemas.microsoft.com/office/drawing/2014/main" id="{E20793CF-A55E-4C34-B1CF-5A31047513B5}"/>
                </a:ext>
              </a:extLst>
            </p:cNvPr>
            <p:cNvCxnSpPr>
              <a:cxnSpLocks/>
            </p:cNvCxnSpPr>
            <p:nvPr/>
          </p:nvCxnSpPr>
          <p:spPr>
            <a:xfrm>
              <a:off x="3974506" y="5589240"/>
              <a:ext cx="434342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02981DDF-4101-4C8C-8FB8-7FE6F899E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8769" y="5209124"/>
              <a:ext cx="123079" cy="129636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95">
              <a:extLst>
                <a:ext uri="{FF2B5EF4-FFF2-40B4-BE49-F238E27FC236}">
                  <a16:creationId xmlns:a16="http://schemas.microsoft.com/office/drawing/2014/main" id="{28DAE49A-559A-4673-8C85-B3713C33EA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6554" y="5153001"/>
              <a:ext cx="109159" cy="76199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ube 96">
              <a:extLst>
                <a:ext uri="{FF2B5EF4-FFF2-40B4-BE49-F238E27FC236}">
                  <a16:creationId xmlns:a16="http://schemas.microsoft.com/office/drawing/2014/main" id="{7B9F40C4-A503-4A07-A99E-05B1B9BAB285}"/>
                </a:ext>
              </a:extLst>
            </p:cNvPr>
            <p:cNvSpPr/>
            <p:nvPr/>
          </p:nvSpPr>
          <p:spPr>
            <a:xfrm>
              <a:off x="4334546" y="4519752"/>
              <a:ext cx="1800200" cy="635699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hteck 97">
                  <a:extLst>
                    <a:ext uri="{FF2B5EF4-FFF2-40B4-BE49-F238E27FC236}">
                      <a16:creationId xmlns:a16="http://schemas.microsoft.com/office/drawing/2014/main" id="{C5D9D9CA-A520-4B09-925F-8B86DCA41E34}"/>
                    </a:ext>
                  </a:extLst>
                </p:cNvPr>
                <p:cNvSpPr/>
                <p:nvPr/>
              </p:nvSpPr>
              <p:spPr>
                <a:xfrm>
                  <a:off x="3499155" y="5187038"/>
                  <a:ext cx="4700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CH" sz="2400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lang="de-CH" sz="2400" dirty="0">
                    <a:solidFill>
                      <a:srgbClr val="1269B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hteck 47">
                  <a:extLst>
                    <a:ext uri="{FF2B5EF4-FFF2-40B4-BE49-F238E27FC236}">
                      <a16:creationId xmlns:a16="http://schemas.microsoft.com/office/drawing/2014/main" id="{AE03BA17-D17F-4360-8B2E-2FCFA784DA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155" y="5187038"/>
                  <a:ext cx="47000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Gerade Verbindung mit Pfeil 98">
              <a:extLst>
                <a:ext uri="{FF2B5EF4-FFF2-40B4-BE49-F238E27FC236}">
                  <a16:creationId xmlns:a16="http://schemas.microsoft.com/office/drawing/2014/main" id="{DAE75DB8-7263-4103-B4C0-1BEB3690D7BC}"/>
                </a:ext>
              </a:extLst>
            </p:cNvPr>
            <p:cNvCxnSpPr>
              <a:cxnSpLocks/>
            </p:cNvCxnSpPr>
            <p:nvPr/>
          </p:nvCxnSpPr>
          <p:spPr>
            <a:xfrm>
              <a:off x="5702698" y="4987460"/>
              <a:ext cx="0" cy="1177844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mit Pfeil 99">
              <a:extLst>
                <a:ext uri="{FF2B5EF4-FFF2-40B4-BE49-F238E27FC236}">
                  <a16:creationId xmlns:a16="http://schemas.microsoft.com/office/drawing/2014/main" id="{AB48D6D7-C21E-48EA-A1A1-ED5EA34DCE09}"/>
                </a:ext>
              </a:extLst>
            </p:cNvPr>
            <p:cNvCxnSpPr>
              <a:cxnSpLocks/>
            </p:cNvCxnSpPr>
            <p:nvPr/>
          </p:nvCxnSpPr>
          <p:spPr>
            <a:xfrm>
              <a:off x="4189383" y="4941168"/>
              <a:ext cx="1441308" cy="0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75E3F146-507D-471F-9594-C747940861BC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 flipH="1">
              <a:off x="4334869" y="6137057"/>
              <a:ext cx="1234562" cy="156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6E445BC1-1222-43AF-BE4E-E2E95F9FE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9383" y="4987460"/>
              <a:ext cx="1" cy="1200119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Rechteck 102">
                  <a:extLst>
                    <a:ext uri="{FF2B5EF4-FFF2-40B4-BE49-F238E27FC236}">
                      <a16:creationId xmlns:a16="http://schemas.microsoft.com/office/drawing/2014/main" id="{73DA5408-27E2-4F89-BD9F-1D6E32E6FAD3}"/>
                    </a:ext>
                  </a:extLst>
                </p:cNvPr>
                <p:cNvSpPr/>
                <p:nvPr/>
              </p:nvSpPr>
              <p:spPr>
                <a:xfrm>
                  <a:off x="5082491" y="5159293"/>
                  <a:ext cx="51167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CH" sz="2400" b="0" i="0" smtClean="0">
                            <a:solidFill>
                              <a:srgbClr val="72791C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de-CH" sz="2400" dirty="0">
                    <a:solidFill>
                      <a:srgbClr val="72791C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Rechteck 102">
                  <a:extLst>
                    <a:ext uri="{FF2B5EF4-FFF2-40B4-BE49-F238E27FC236}">
                      <a16:creationId xmlns:a16="http://schemas.microsoft.com/office/drawing/2014/main" id="{73DA5408-27E2-4F89-BD9F-1D6E32E6FA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2491" y="5159293"/>
                  <a:ext cx="511679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Parallelogramm 103">
              <a:extLst>
                <a:ext uri="{FF2B5EF4-FFF2-40B4-BE49-F238E27FC236}">
                  <a16:creationId xmlns:a16="http://schemas.microsoft.com/office/drawing/2014/main" id="{3C875FCF-BE7E-44F3-A4FE-22B9DD2FDF22}"/>
                </a:ext>
              </a:extLst>
            </p:cNvPr>
            <p:cNvSpPr/>
            <p:nvPr/>
          </p:nvSpPr>
          <p:spPr>
            <a:xfrm>
              <a:off x="5477319" y="5471233"/>
              <a:ext cx="643450" cy="169901"/>
            </a:xfrm>
            <a:prstGeom prst="parallelogram">
              <a:avLst>
                <a:gd name="adj" fmla="val 79639"/>
              </a:avLst>
            </a:prstGeom>
            <a:solidFill>
              <a:schemeClr val="bg2">
                <a:lumMod val="65000"/>
                <a:alpha val="5215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531799D-3C65-40BC-8145-FB3E343A97D8}"/>
              </a:ext>
            </a:extLst>
          </p:cNvPr>
          <p:cNvGrpSpPr/>
          <p:nvPr/>
        </p:nvGrpSpPr>
        <p:grpSpPr>
          <a:xfrm>
            <a:off x="5219473" y="3527031"/>
            <a:ext cx="2638048" cy="2557327"/>
            <a:chOff x="7748394" y="2549261"/>
            <a:chExt cx="2638048" cy="2557327"/>
          </a:xfrm>
        </p:grpSpPr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20BF819D-72C9-471D-A778-074AF5C5121C}"/>
                </a:ext>
              </a:extLst>
            </p:cNvPr>
            <p:cNvCxnSpPr/>
            <p:nvPr/>
          </p:nvCxnSpPr>
          <p:spPr>
            <a:xfrm>
              <a:off x="7844082" y="4094251"/>
              <a:ext cx="936104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AEA49444-7CEF-4DC6-928E-E35187B6E39E}"/>
                </a:ext>
              </a:extLst>
            </p:cNvPr>
            <p:cNvSpPr/>
            <p:nvPr/>
          </p:nvSpPr>
          <p:spPr>
            <a:xfrm>
              <a:off x="8178213" y="2553786"/>
              <a:ext cx="612000" cy="2552490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8" name="Cube 107">
              <a:extLst>
                <a:ext uri="{FF2B5EF4-FFF2-40B4-BE49-F238E27FC236}">
                  <a16:creationId xmlns:a16="http://schemas.microsoft.com/office/drawing/2014/main" id="{C2C21E33-95C3-419A-AD31-0295C29545D7}"/>
                </a:ext>
              </a:extLst>
            </p:cNvPr>
            <p:cNvSpPr/>
            <p:nvPr/>
          </p:nvSpPr>
          <p:spPr>
            <a:xfrm>
              <a:off x="8600542" y="4460257"/>
              <a:ext cx="1785899" cy="646331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9" name="Cube 108">
              <a:extLst>
                <a:ext uri="{FF2B5EF4-FFF2-40B4-BE49-F238E27FC236}">
                  <a16:creationId xmlns:a16="http://schemas.microsoft.com/office/drawing/2014/main" id="{30512F2F-3373-4522-AFCB-6B34F3BA87F1}"/>
                </a:ext>
              </a:extLst>
            </p:cNvPr>
            <p:cNvSpPr/>
            <p:nvPr/>
          </p:nvSpPr>
          <p:spPr>
            <a:xfrm>
              <a:off x="9742992" y="2971706"/>
              <a:ext cx="643450" cy="1667757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10417877-D4F2-47B5-99F6-FE76720FE3A2}"/>
                </a:ext>
              </a:extLst>
            </p:cNvPr>
            <p:cNvCxnSpPr>
              <a:cxnSpLocks/>
            </p:cNvCxnSpPr>
            <p:nvPr/>
          </p:nvCxnSpPr>
          <p:spPr>
            <a:xfrm>
              <a:off x="7844082" y="3662203"/>
              <a:ext cx="811711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>
              <a:extLst>
                <a:ext uri="{FF2B5EF4-FFF2-40B4-BE49-F238E27FC236}">
                  <a16:creationId xmlns:a16="http://schemas.microsoft.com/office/drawing/2014/main" id="{C361A9F6-E28C-45D4-ACB3-F76253384530}"/>
                </a:ext>
              </a:extLst>
            </p:cNvPr>
            <p:cNvCxnSpPr>
              <a:cxnSpLocks/>
            </p:cNvCxnSpPr>
            <p:nvPr/>
          </p:nvCxnSpPr>
          <p:spPr>
            <a:xfrm>
              <a:off x="8221451" y="3771763"/>
              <a:ext cx="434342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FEF8EF18-BEC6-4396-815B-8AA3867C3A56}"/>
                </a:ext>
              </a:extLst>
            </p:cNvPr>
            <p:cNvCxnSpPr>
              <a:cxnSpLocks/>
            </p:cNvCxnSpPr>
            <p:nvPr/>
          </p:nvCxnSpPr>
          <p:spPr>
            <a:xfrm>
              <a:off x="8221451" y="3878227"/>
              <a:ext cx="434342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r Verbinder 112">
              <a:extLst>
                <a:ext uri="{FF2B5EF4-FFF2-40B4-BE49-F238E27FC236}">
                  <a16:creationId xmlns:a16="http://schemas.microsoft.com/office/drawing/2014/main" id="{165DE69A-4D0B-491A-A84D-7AFE78E1B88F}"/>
                </a:ext>
              </a:extLst>
            </p:cNvPr>
            <p:cNvCxnSpPr>
              <a:cxnSpLocks/>
            </p:cNvCxnSpPr>
            <p:nvPr/>
          </p:nvCxnSpPr>
          <p:spPr>
            <a:xfrm>
              <a:off x="8223745" y="4022243"/>
              <a:ext cx="434342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r Verbinder 113">
              <a:extLst>
                <a:ext uri="{FF2B5EF4-FFF2-40B4-BE49-F238E27FC236}">
                  <a16:creationId xmlns:a16="http://schemas.microsoft.com/office/drawing/2014/main" id="{B8C82CB6-8651-49B8-9AFC-EDB1C2E78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8008" y="3642127"/>
              <a:ext cx="123079" cy="129636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336F982E-0068-4A18-8D4D-508DF8893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5793" y="3586004"/>
              <a:ext cx="109159" cy="76199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Cube 115">
              <a:extLst>
                <a:ext uri="{FF2B5EF4-FFF2-40B4-BE49-F238E27FC236}">
                  <a16:creationId xmlns:a16="http://schemas.microsoft.com/office/drawing/2014/main" id="{C0555094-7483-40FE-A373-1F9E01BFF174}"/>
                </a:ext>
              </a:extLst>
            </p:cNvPr>
            <p:cNvSpPr/>
            <p:nvPr/>
          </p:nvSpPr>
          <p:spPr>
            <a:xfrm>
              <a:off x="8543884" y="2549261"/>
              <a:ext cx="1842557" cy="635699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648A16BE-9FD2-409E-AA2B-5E48A7F0703C}"/>
                    </a:ext>
                  </a:extLst>
                </p:cNvPr>
                <p:cNvSpPr/>
                <p:nvPr/>
              </p:nvSpPr>
              <p:spPr>
                <a:xfrm>
                  <a:off x="7748394" y="3620041"/>
                  <a:ext cx="4700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CH" sz="2400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lang="de-CH" sz="2400" dirty="0">
                    <a:solidFill>
                      <a:srgbClr val="1269B0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Rechteck 116">
                  <a:extLst>
                    <a:ext uri="{FF2B5EF4-FFF2-40B4-BE49-F238E27FC236}">
                      <a16:creationId xmlns:a16="http://schemas.microsoft.com/office/drawing/2014/main" id="{648A16BE-9FD2-409E-AA2B-5E48A7F070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394" y="3620041"/>
                  <a:ext cx="470000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3BB460A8-140A-48A6-8CBB-77E08471AE46}"/>
                </a:ext>
              </a:extLst>
            </p:cNvPr>
            <p:cNvCxnSpPr>
              <a:cxnSpLocks/>
            </p:cNvCxnSpPr>
            <p:nvPr/>
          </p:nvCxnSpPr>
          <p:spPr>
            <a:xfrm>
              <a:off x="9968371" y="2999053"/>
              <a:ext cx="0" cy="1893252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0329E2AC-0267-4488-9F8D-7690B629D1DA}"/>
                </a:ext>
              </a:extLst>
            </p:cNvPr>
            <p:cNvCxnSpPr>
              <a:cxnSpLocks/>
            </p:cNvCxnSpPr>
            <p:nvPr/>
          </p:nvCxnSpPr>
          <p:spPr>
            <a:xfrm>
              <a:off x="8418535" y="2999053"/>
              <a:ext cx="1441308" cy="0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 Verbindung mit Pfeil 119">
              <a:extLst>
                <a:ext uri="{FF2B5EF4-FFF2-40B4-BE49-F238E27FC236}">
                  <a16:creationId xmlns:a16="http://schemas.microsoft.com/office/drawing/2014/main" id="{51A2AB27-0886-482C-8540-21A27D3B8C94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 flipH="1">
              <a:off x="8600542" y="4864058"/>
              <a:ext cx="1234562" cy="156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6AEDC7E6-BE8E-40E0-81F2-08CC905BC2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03128" y="3070491"/>
              <a:ext cx="51928" cy="1844090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hteck 121">
                  <a:extLst>
                    <a:ext uri="{FF2B5EF4-FFF2-40B4-BE49-F238E27FC236}">
                      <a16:creationId xmlns:a16="http://schemas.microsoft.com/office/drawing/2014/main" id="{FE809FDB-199D-47D4-9872-FE383B5A5E43}"/>
                    </a:ext>
                  </a:extLst>
                </p:cNvPr>
                <p:cNvSpPr/>
                <p:nvPr/>
              </p:nvSpPr>
              <p:spPr>
                <a:xfrm>
                  <a:off x="9348164" y="3458392"/>
                  <a:ext cx="51167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CH" sz="2400" b="0" i="0" smtClean="0">
                            <a:solidFill>
                              <a:srgbClr val="72791C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de-CH" sz="2400" dirty="0">
                    <a:solidFill>
                      <a:srgbClr val="72791C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Rechteck 121">
                  <a:extLst>
                    <a:ext uri="{FF2B5EF4-FFF2-40B4-BE49-F238E27FC236}">
                      <a16:creationId xmlns:a16="http://schemas.microsoft.com/office/drawing/2014/main" id="{FE809FDB-199D-47D4-9872-FE383B5A5E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8164" y="3458392"/>
                  <a:ext cx="511679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Parallelogramm 122">
              <a:extLst>
                <a:ext uri="{FF2B5EF4-FFF2-40B4-BE49-F238E27FC236}">
                  <a16:creationId xmlns:a16="http://schemas.microsoft.com/office/drawing/2014/main" id="{990C066E-6958-45EA-AA0D-E43DF534EFE8}"/>
                </a:ext>
              </a:extLst>
            </p:cNvPr>
            <p:cNvSpPr/>
            <p:nvPr/>
          </p:nvSpPr>
          <p:spPr>
            <a:xfrm>
              <a:off x="9707688" y="3669369"/>
              <a:ext cx="643450" cy="169901"/>
            </a:xfrm>
            <a:prstGeom prst="parallelogram">
              <a:avLst>
                <a:gd name="adj" fmla="val 79639"/>
              </a:avLst>
            </a:prstGeom>
            <a:solidFill>
              <a:schemeClr val="bg2">
                <a:lumMod val="65000"/>
                <a:alpha val="5215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EEA5A375-0DEC-432F-B60E-EFE35AA11993}"/>
              </a:ext>
            </a:extLst>
          </p:cNvPr>
          <p:cNvSpPr txBox="1"/>
          <p:nvPr/>
        </p:nvSpPr>
        <p:spPr>
          <a:xfrm>
            <a:off x="702368" y="148528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1)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4A518FD5-44E5-4C6A-8009-AFF8044008EC}"/>
              </a:ext>
            </a:extLst>
          </p:cNvPr>
          <p:cNvSpPr txBox="1"/>
          <p:nvPr/>
        </p:nvSpPr>
        <p:spPr>
          <a:xfrm>
            <a:off x="702368" y="36767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2)</a:t>
            </a:r>
          </a:p>
        </p:txBody>
      </p:sp>
      <p:sp>
        <p:nvSpPr>
          <p:cNvPr id="29" name="Pfeil: nach rechts 28">
            <a:extLst>
              <a:ext uri="{FF2B5EF4-FFF2-40B4-BE49-F238E27FC236}">
                <a16:creationId xmlns:a16="http://schemas.microsoft.com/office/drawing/2014/main" id="{76F41D09-E5E4-414C-8C79-CF44B4DAF6F2}"/>
              </a:ext>
            </a:extLst>
          </p:cNvPr>
          <p:cNvSpPr/>
          <p:nvPr/>
        </p:nvSpPr>
        <p:spPr>
          <a:xfrm>
            <a:off x="4339539" y="4690828"/>
            <a:ext cx="756420" cy="3811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9AA784B4-D4EA-4591-A203-5E2422992F8D}"/>
              </a:ext>
            </a:extLst>
          </p:cNvPr>
          <p:cNvSpPr txBox="1"/>
          <p:nvPr/>
        </p:nvSpPr>
        <p:spPr>
          <a:xfrm>
            <a:off x="6451507" y="608103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(2)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D8B93D4C-D715-4E3B-A3CB-B1BD7E15710A}"/>
              </a:ext>
            </a:extLst>
          </p:cNvPr>
          <p:cNvSpPr txBox="1"/>
          <p:nvPr/>
        </p:nvSpPr>
        <p:spPr>
          <a:xfrm>
            <a:off x="2501967" y="567537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(1)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E1199806-E90D-4DE1-8A0A-467292EAA580}"/>
              </a:ext>
            </a:extLst>
          </p:cNvPr>
          <p:cNvSpPr/>
          <p:nvPr/>
        </p:nvSpPr>
        <p:spPr>
          <a:xfrm>
            <a:off x="7439450" y="2092697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hlinkClick r:id="rId9"/>
              </a:rPr>
              <a:t>https://goo.gl/zfgtc5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372838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>
            <a:extLst>
              <a:ext uri="{FF2B5EF4-FFF2-40B4-BE49-F238E27FC236}">
                <a16:creationId xmlns:a16="http://schemas.microsoft.com/office/drawing/2014/main" id="{D9DA66B4-5B03-460A-BB65-925452821EA2}"/>
              </a:ext>
            </a:extLst>
          </p:cNvPr>
          <p:cNvSpPr/>
          <p:nvPr/>
        </p:nvSpPr>
        <p:spPr>
          <a:xfrm>
            <a:off x="2723030" y="2011851"/>
            <a:ext cx="3384376" cy="3312368"/>
          </a:xfrm>
          <a:prstGeom prst="rect">
            <a:avLst/>
          </a:prstGeom>
          <a:solidFill>
            <a:srgbClr val="B2B2B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7F363A-CFB7-4878-80D7-80905D315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Verhalten an Randflächen: B-Feld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E05ECE2-709C-46CA-ACBD-E3650970B40E}"/>
              </a:ext>
            </a:extLst>
          </p:cNvPr>
          <p:cNvCxnSpPr>
            <a:cxnSpLocks/>
          </p:cNvCxnSpPr>
          <p:nvPr/>
        </p:nvCxnSpPr>
        <p:spPr>
          <a:xfrm>
            <a:off x="3974878" y="2587915"/>
            <a:ext cx="2078643" cy="1309864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B65B1766-B6AE-404F-BA7F-01DC5B168C8F}"/>
              </a:ext>
            </a:extLst>
          </p:cNvPr>
          <p:cNvSpPr/>
          <p:nvPr/>
        </p:nvSpPr>
        <p:spPr>
          <a:xfrm>
            <a:off x="6107406" y="2011851"/>
            <a:ext cx="3384376" cy="331236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60B743AD-AB98-42CB-9833-BC03AD3AC507}"/>
              </a:ext>
            </a:extLst>
          </p:cNvPr>
          <p:cNvCxnSpPr>
            <a:cxnSpLocks/>
          </p:cNvCxnSpPr>
          <p:nvPr/>
        </p:nvCxnSpPr>
        <p:spPr>
          <a:xfrm>
            <a:off x="6107406" y="3897779"/>
            <a:ext cx="2132528" cy="642193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73EA7989-59FE-4390-8DFB-4DC909F91B40}"/>
              </a:ext>
            </a:extLst>
          </p:cNvPr>
          <p:cNvCxnSpPr/>
          <p:nvPr/>
        </p:nvCxnSpPr>
        <p:spPr>
          <a:xfrm>
            <a:off x="3974878" y="2587915"/>
            <a:ext cx="0" cy="1309864"/>
          </a:xfrm>
          <a:prstGeom prst="straightConnector1">
            <a:avLst/>
          </a:prstGeom>
          <a:ln w="38100" cap="sq">
            <a:solidFill>
              <a:srgbClr val="1269B0"/>
            </a:solidFill>
            <a:prstDash val="sys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4903C3B-A44E-4CEB-993C-4B4D0FCC9585}"/>
              </a:ext>
            </a:extLst>
          </p:cNvPr>
          <p:cNvCxnSpPr>
            <a:cxnSpLocks/>
          </p:cNvCxnSpPr>
          <p:nvPr/>
        </p:nvCxnSpPr>
        <p:spPr>
          <a:xfrm>
            <a:off x="3974878" y="2587915"/>
            <a:ext cx="2132528" cy="0"/>
          </a:xfrm>
          <a:prstGeom prst="straightConnector1">
            <a:avLst/>
          </a:prstGeom>
          <a:ln w="38100" cap="sq">
            <a:solidFill>
              <a:srgbClr val="C00000"/>
            </a:solidFill>
            <a:prstDash val="sys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B27C30D-3DBA-4B34-B19A-C5C9C9172909}"/>
              </a:ext>
            </a:extLst>
          </p:cNvPr>
          <p:cNvCxnSpPr>
            <a:cxnSpLocks/>
          </p:cNvCxnSpPr>
          <p:nvPr/>
        </p:nvCxnSpPr>
        <p:spPr>
          <a:xfrm>
            <a:off x="6107406" y="3897779"/>
            <a:ext cx="2132528" cy="0"/>
          </a:xfrm>
          <a:prstGeom prst="straightConnector1">
            <a:avLst/>
          </a:prstGeom>
          <a:ln w="38100" cap="sq">
            <a:solidFill>
              <a:srgbClr val="C00000"/>
            </a:solidFill>
            <a:prstDash val="sys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5893177F-79CD-49B7-A2D8-DD5F3180AE90}"/>
              </a:ext>
            </a:extLst>
          </p:cNvPr>
          <p:cNvCxnSpPr>
            <a:cxnSpLocks/>
          </p:cNvCxnSpPr>
          <p:nvPr/>
        </p:nvCxnSpPr>
        <p:spPr>
          <a:xfrm>
            <a:off x="6107406" y="3897779"/>
            <a:ext cx="0" cy="642193"/>
          </a:xfrm>
          <a:prstGeom prst="straightConnector1">
            <a:avLst/>
          </a:prstGeom>
          <a:ln w="38100" cap="sq">
            <a:solidFill>
              <a:srgbClr val="002060"/>
            </a:solidFill>
            <a:prstDash val="sys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9F85D8B1-06A2-42C9-B68E-D31488AFF14C}"/>
              </a:ext>
            </a:extLst>
          </p:cNvPr>
          <p:cNvSpPr txBox="1"/>
          <p:nvPr/>
        </p:nvSpPr>
        <p:spPr>
          <a:xfrm>
            <a:off x="1472290" y="1533781"/>
            <a:ext cx="924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Tritt ein </a:t>
            </a:r>
            <a:r>
              <a:rPr lang="de-DE" dirty="0">
                <a:solidFill>
                  <a:srgbClr val="72791C"/>
                </a:solidFill>
              </a:rPr>
              <a:t>B-Feld</a:t>
            </a:r>
            <a:r>
              <a:rPr lang="de-DE" dirty="0"/>
              <a:t> auf ein Materialübergang, so bleibt die </a:t>
            </a:r>
            <a:r>
              <a:rPr lang="de-DE" b="1" dirty="0">
                <a:solidFill>
                  <a:srgbClr val="C00000"/>
                </a:solidFill>
              </a:rPr>
              <a:t>Normalkomponente</a:t>
            </a:r>
            <a:r>
              <a:rPr lang="de-DE" dirty="0"/>
              <a:t> gleich </a:t>
            </a:r>
            <a:r>
              <a:rPr lang="de-DE" dirty="0" err="1"/>
              <a:t>Gross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B6AF8BE0-F0E8-4F35-9397-57A781AFBE43}"/>
                  </a:ext>
                </a:extLst>
              </p:cNvPr>
              <p:cNvSpPr txBox="1"/>
              <p:nvPr/>
            </p:nvSpPr>
            <p:spPr>
              <a:xfrm>
                <a:off x="4802282" y="3321715"/>
                <a:ext cx="492955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CH" dirty="0">
                  <a:solidFill>
                    <a:srgbClr val="91056A"/>
                  </a:solidFill>
                </a:endParaRPr>
              </a:p>
            </p:txBody>
          </p:sp>
        </mc:Choice>
        <mc:Fallback xmlns="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B6AF8BE0-F0E8-4F35-9397-57A781AFB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282" y="3321715"/>
                <a:ext cx="492955" cy="402931"/>
              </a:xfrm>
              <a:prstGeom prst="rect">
                <a:avLst/>
              </a:prstGeom>
              <a:blipFill>
                <a:blip r:embed="rId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E6DC496A-AEB2-480F-AD8F-7F6744384D5B}"/>
                  </a:ext>
                </a:extLst>
              </p:cNvPr>
              <p:cNvSpPr txBox="1"/>
              <p:nvPr/>
            </p:nvSpPr>
            <p:spPr>
              <a:xfrm>
                <a:off x="4867274" y="5849835"/>
                <a:ext cx="2306465" cy="49404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Es gilt: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CH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CH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E6DC496A-AEB2-480F-AD8F-7F6744384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274" y="5849835"/>
                <a:ext cx="2306465" cy="494046"/>
              </a:xfrm>
              <a:prstGeom prst="rect">
                <a:avLst/>
              </a:prstGeom>
              <a:blipFill>
                <a:blip r:embed="rId3"/>
                <a:stretch>
                  <a:fillRect l="-183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DA90E2F-5360-4803-BD9A-899C92CC4050}"/>
                  </a:ext>
                </a:extLst>
              </p:cNvPr>
              <p:cNvSpPr txBox="1"/>
              <p:nvPr/>
            </p:nvSpPr>
            <p:spPr>
              <a:xfrm>
                <a:off x="7060161" y="4256671"/>
                <a:ext cx="498277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CH" dirty="0">
                  <a:solidFill>
                    <a:srgbClr val="91056A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DA90E2F-5360-4803-BD9A-899C92CC4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161" y="4256671"/>
                <a:ext cx="498277" cy="402931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8600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7F363A-CFB7-4878-80D7-80905D315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Verhalten an Randflächen: H-Feld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F85D8B1-06A2-42C9-B68E-D31488AFF14C}"/>
              </a:ext>
            </a:extLst>
          </p:cNvPr>
          <p:cNvSpPr txBox="1"/>
          <p:nvPr/>
        </p:nvSpPr>
        <p:spPr>
          <a:xfrm>
            <a:off x="1472290" y="1533781"/>
            <a:ext cx="959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Trift ein </a:t>
            </a:r>
            <a:r>
              <a:rPr lang="de-DE" dirty="0">
                <a:solidFill>
                  <a:srgbClr val="91056A"/>
                </a:solidFill>
              </a:rPr>
              <a:t>H-Feld</a:t>
            </a:r>
            <a:r>
              <a:rPr lang="de-DE" dirty="0"/>
              <a:t> auf ein Materialübergang, so bleibt die </a:t>
            </a:r>
            <a:r>
              <a:rPr lang="de-DE" b="1" dirty="0">
                <a:solidFill>
                  <a:srgbClr val="C00000"/>
                </a:solidFill>
              </a:rPr>
              <a:t>Tangentialkomponente</a:t>
            </a:r>
            <a:r>
              <a:rPr lang="de-DE" dirty="0"/>
              <a:t> gleich </a:t>
            </a:r>
            <a:r>
              <a:rPr lang="de-DE" dirty="0" err="1"/>
              <a:t>Gross</a:t>
            </a:r>
            <a:endParaRPr lang="de-CH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D9DA66B4-5B03-460A-BB65-925452821EA2}"/>
              </a:ext>
            </a:extLst>
          </p:cNvPr>
          <p:cNvSpPr/>
          <p:nvPr/>
        </p:nvSpPr>
        <p:spPr>
          <a:xfrm>
            <a:off x="2709243" y="2047129"/>
            <a:ext cx="3384376" cy="3312368"/>
          </a:xfrm>
          <a:prstGeom prst="rect">
            <a:avLst/>
          </a:prstGeom>
          <a:solidFill>
            <a:srgbClr val="B2B2B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B65B1766-B6AE-404F-BA7F-01DC5B168C8F}"/>
              </a:ext>
            </a:extLst>
          </p:cNvPr>
          <p:cNvSpPr/>
          <p:nvPr/>
        </p:nvSpPr>
        <p:spPr>
          <a:xfrm>
            <a:off x="6093619" y="2047129"/>
            <a:ext cx="3384376" cy="331236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E05ECE2-709C-46CA-ACBD-E3650970B40E}"/>
              </a:ext>
            </a:extLst>
          </p:cNvPr>
          <p:cNvCxnSpPr>
            <a:cxnSpLocks/>
          </p:cNvCxnSpPr>
          <p:nvPr/>
        </p:nvCxnSpPr>
        <p:spPr>
          <a:xfrm>
            <a:off x="3961091" y="2479177"/>
            <a:ext cx="2078643" cy="1309864"/>
          </a:xfrm>
          <a:prstGeom prst="straightConnector1">
            <a:avLst/>
          </a:prstGeom>
          <a:ln w="3810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60B743AD-AB98-42CB-9833-BC03AD3AC507}"/>
              </a:ext>
            </a:extLst>
          </p:cNvPr>
          <p:cNvCxnSpPr>
            <a:cxnSpLocks/>
          </p:cNvCxnSpPr>
          <p:nvPr/>
        </p:nvCxnSpPr>
        <p:spPr>
          <a:xfrm>
            <a:off x="6093619" y="3789041"/>
            <a:ext cx="720080" cy="1368152"/>
          </a:xfrm>
          <a:prstGeom prst="straightConnector1">
            <a:avLst/>
          </a:prstGeom>
          <a:ln w="3810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4903C3B-A44E-4CEB-993C-4B4D0FCC9585}"/>
              </a:ext>
            </a:extLst>
          </p:cNvPr>
          <p:cNvCxnSpPr>
            <a:cxnSpLocks/>
          </p:cNvCxnSpPr>
          <p:nvPr/>
        </p:nvCxnSpPr>
        <p:spPr>
          <a:xfrm>
            <a:off x="3961091" y="2479177"/>
            <a:ext cx="0" cy="1368152"/>
          </a:xfrm>
          <a:prstGeom prst="straightConnector1">
            <a:avLst/>
          </a:prstGeom>
          <a:ln w="38100" cap="sq">
            <a:solidFill>
              <a:srgbClr val="C00000"/>
            </a:solidFill>
            <a:prstDash val="sys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F87705B-8E76-4A7D-94E3-B7D215AB11B0}"/>
              </a:ext>
            </a:extLst>
          </p:cNvPr>
          <p:cNvCxnSpPr>
            <a:cxnSpLocks/>
          </p:cNvCxnSpPr>
          <p:nvPr/>
        </p:nvCxnSpPr>
        <p:spPr>
          <a:xfrm>
            <a:off x="6093619" y="3789041"/>
            <a:ext cx="0" cy="1368152"/>
          </a:xfrm>
          <a:prstGeom prst="straightConnector1">
            <a:avLst/>
          </a:prstGeom>
          <a:ln w="38100" cap="sq">
            <a:solidFill>
              <a:srgbClr val="C00000"/>
            </a:solidFill>
            <a:prstDash val="sys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358B59B-E958-495D-A8FD-04C0C04BB7DA}"/>
              </a:ext>
            </a:extLst>
          </p:cNvPr>
          <p:cNvCxnSpPr>
            <a:cxnSpLocks/>
          </p:cNvCxnSpPr>
          <p:nvPr/>
        </p:nvCxnSpPr>
        <p:spPr>
          <a:xfrm>
            <a:off x="3961091" y="2479177"/>
            <a:ext cx="2132528" cy="0"/>
          </a:xfrm>
          <a:prstGeom prst="straightConnector1">
            <a:avLst/>
          </a:prstGeom>
          <a:ln w="38100" cap="sq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525DA11-86ED-46D2-870B-D3AF5BFFF0AD}"/>
              </a:ext>
            </a:extLst>
          </p:cNvPr>
          <p:cNvCxnSpPr>
            <a:cxnSpLocks/>
          </p:cNvCxnSpPr>
          <p:nvPr/>
        </p:nvCxnSpPr>
        <p:spPr>
          <a:xfrm>
            <a:off x="6093619" y="3789041"/>
            <a:ext cx="720080" cy="0"/>
          </a:xfrm>
          <a:prstGeom prst="straightConnector1">
            <a:avLst/>
          </a:prstGeom>
          <a:ln w="38100" cap="sq">
            <a:solidFill>
              <a:srgbClr val="002060"/>
            </a:solidFill>
            <a:prstDash val="sys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FB4CE44A-268B-48F5-91F2-C6D457285729}"/>
                  </a:ext>
                </a:extLst>
              </p:cNvPr>
              <p:cNvSpPr txBox="1"/>
              <p:nvPr/>
            </p:nvSpPr>
            <p:spPr>
              <a:xfrm>
                <a:off x="4788495" y="3199257"/>
                <a:ext cx="505588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i="1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i="1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de-CH" i="1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CH" dirty="0">
                  <a:solidFill>
                    <a:srgbClr val="91056A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FB4CE44A-268B-48F5-91F2-C6D457285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495" y="3199257"/>
                <a:ext cx="505588" cy="402931"/>
              </a:xfrm>
              <a:prstGeom prst="rect">
                <a:avLst/>
              </a:prstGeom>
              <a:blipFill>
                <a:blip r:embed="rId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75066CB-170D-4453-B44F-0DFDB141D56C}"/>
                  </a:ext>
                </a:extLst>
              </p:cNvPr>
              <p:cNvSpPr txBox="1"/>
              <p:nvPr/>
            </p:nvSpPr>
            <p:spPr>
              <a:xfrm>
                <a:off x="4868378" y="5777976"/>
                <a:ext cx="2450481" cy="49404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CH" dirty="0"/>
                  <a:t>Es gilt: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solidFill>
                              <a:srgbClr val="9105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rgbClr val="9105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CH" b="0" i="1" smtClean="0">
                            <a:solidFill>
                              <a:srgbClr val="9105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CH" b="0" i="1" smtClean="0">
                            <a:solidFill>
                              <a:srgbClr val="9105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CH" b="0" i="1" smtClean="0">
                            <a:solidFill>
                              <a:srgbClr val="9105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rgbClr val="9105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CH" b="0" i="1" smtClean="0">
                            <a:solidFill>
                              <a:srgbClr val="9105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CH" b="0" i="1" smtClean="0">
                            <a:solidFill>
                              <a:srgbClr val="9105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75066CB-170D-4453-B44F-0DFDB141D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78" y="5777976"/>
                <a:ext cx="2450481" cy="494046"/>
              </a:xfrm>
              <a:prstGeom prst="rect">
                <a:avLst/>
              </a:prstGeom>
              <a:blipFill>
                <a:blip r:embed="rId3"/>
                <a:stretch>
                  <a:fillRect l="-198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8536EDD5-FC93-429D-B05C-518DB75BA03D}"/>
                  </a:ext>
                </a:extLst>
              </p:cNvPr>
              <p:cNvSpPr/>
              <p:nvPr/>
            </p:nvSpPr>
            <p:spPr>
              <a:xfrm>
                <a:off x="6535870" y="4260249"/>
                <a:ext cx="510909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i="1" smtClean="0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8536EDD5-FC93-429D-B05C-518DB75BA0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870" y="4260249"/>
                <a:ext cx="510909" cy="402931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9187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737FCA-E819-4EDE-8C2C-1826D67A9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07857"/>
            <a:ext cx="11537950" cy="1013969"/>
          </a:xfrm>
        </p:spPr>
        <p:txBody>
          <a:bodyPr/>
          <a:lstStyle/>
          <a:p>
            <a:r>
              <a:rPr lang="de-CH" dirty="0"/>
              <a:t>Konsequenz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1BF46E-DB2A-4EFD-8493-D2B85401D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BAF966-30A9-4320-A3C5-0F16AF127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3340E6-C0B8-4B3C-82C4-8346DC22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46</a:t>
            </a:fld>
            <a:endParaRPr lang="de-CH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917FE0-C433-471D-8F65-F4D08EF6F34A}"/>
              </a:ext>
            </a:extLst>
          </p:cNvPr>
          <p:cNvSpPr txBox="1"/>
          <p:nvPr/>
        </p:nvSpPr>
        <p:spPr>
          <a:xfrm>
            <a:off x="2493219" y="1372126"/>
            <a:ext cx="7314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de-CH" dirty="0"/>
              <a:t>«Feldlinien treten senkrecht aus idealen magnetischen Leiter aus»</a:t>
            </a:r>
          </a:p>
          <a:p>
            <a:pPr marL="342900" indent="-342900">
              <a:buAutoNum type="arabicParenR"/>
            </a:pPr>
            <a:endParaRPr lang="de-CH" dirty="0"/>
          </a:p>
          <a:p>
            <a:pPr marL="342900" indent="-342900">
              <a:buAutoNum type="arabicParenR"/>
            </a:pPr>
            <a:endParaRPr lang="de-CH" dirty="0"/>
          </a:p>
          <a:p>
            <a:pPr marL="342900" indent="-342900">
              <a:buAutoNum type="arabicParenR"/>
            </a:pP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312E134-8166-424E-B832-56C5BFD0A3AC}"/>
                  </a:ext>
                </a:extLst>
              </p:cNvPr>
              <p:cNvSpPr txBox="1"/>
              <p:nvPr/>
            </p:nvSpPr>
            <p:spPr>
              <a:xfrm>
                <a:off x="4293419" y="1775992"/>
                <a:ext cx="2561279" cy="610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312E134-8166-424E-B832-56C5BFD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419" y="1775992"/>
                <a:ext cx="2561279" cy="6101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7F51AD3A-49E2-4C00-B433-DEFA5725CA15}"/>
              </a:ext>
            </a:extLst>
          </p:cNvPr>
          <p:cNvSpPr/>
          <p:nvPr/>
        </p:nvSpPr>
        <p:spPr>
          <a:xfrm>
            <a:off x="2565227" y="3100702"/>
            <a:ext cx="5673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2) «Das H-Feld in einem idealen Leiter verschwindet»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EB7CA7F-BF69-4E24-837D-C1103F0E36D8}"/>
                  </a:ext>
                </a:extLst>
              </p:cNvPr>
              <p:cNvSpPr txBox="1"/>
              <p:nvPr/>
            </p:nvSpPr>
            <p:spPr>
              <a:xfrm>
                <a:off x="4918048" y="3602964"/>
                <a:ext cx="1761829" cy="654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func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EB7CA7F-BF69-4E24-837D-C1103F0E3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048" y="3602964"/>
                <a:ext cx="1761829" cy="654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8E4B51D4-E962-4F3C-93C3-5823C5C911CD}"/>
              </a:ext>
            </a:extLst>
          </p:cNvPr>
          <p:cNvGrpSpPr/>
          <p:nvPr/>
        </p:nvGrpSpPr>
        <p:grpSpPr>
          <a:xfrm>
            <a:off x="3213299" y="4821328"/>
            <a:ext cx="5025276" cy="1286368"/>
            <a:chOff x="3213299" y="4963775"/>
            <a:chExt cx="5025276" cy="12863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536DECB9-8898-4BA4-8595-8A92B04F89B7}"/>
                    </a:ext>
                  </a:extLst>
                </p:cNvPr>
                <p:cNvSpPr/>
                <p:nvPr/>
              </p:nvSpPr>
              <p:spPr>
                <a:xfrm>
                  <a:off x="3213299" y="4971610"/>
                  <a:ext cx="1800200" cy="1278533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oMath>
                    </m:oMathPara>
                  </a14:m>
                  <a:endParaRPr lang="de-CH" b="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→0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536DECB9-8898-4BA4-8595-8A92B04F89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3299" y="4971610"/>
                  <a:ext cx="1800200" cy="127853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7B1CC974-1E35-43EF-933F-F650F62217F0}"/>
                    </a:ext>
                  </a:extLst>
                </p:cNvPr>
                <p:cNvSpPr/>
                <p:nvPr/>
              </p:nvSpPr>
              <p:spPr>
                <a:xfrm>
                  <a:off x="6710682" y="4963775"/>
                  <a:ext cx="1527893" cy="1278533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de-CH" i="1">
                            <a:latin typeface="Cambria Math" panose="02040503050406030204" pitchFamily="18" charset="0"/>
                          </a:rPr>
                          <m:t>→∞</m:t>
                        </m:r>
                      </m:oMath>
                    </m:oMathPara>
                  </a14:m>
                  <a:endParaRPr lang="de-CH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→0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7B1CC974-1E35-43EF-933F-F650F62217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682" y="4963775"/>
                  <a:ext cx="1527893" cy="12785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8F502064-EDC3-4593-828A-C2D8AEE717E3}"/>
                </a:ext>
              </a:extLst>
            </p:cNvPr>
            <p:cNvSpPr/>
            <p:nvPr/>
          </p:nvSpPr>
          <p:spPr>
            <a:xfrm>
              <a:off x="4761471" y="4971610"/>
              <a:ext cx="504056" cy="12785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290B90AF-EED4-49FF-BB8D-5F0F010CA94E}"/>
                </a:ext>
              </a:extLst>
            </p:cNvPr>
            <p:cNvSpPr/>
            <p:nvPr/>
          </p:nvSpPr>
          <p:spPr>
            <a:xfrm>
              <a:off x="6483255" y="4963775"/>
              <a:ext cx="504056" cy="12785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60D54AC2-1ED5-48AF-AAFA-106216617CFF}"/>
                </a:ext>
              </a:extLst>
            </p:cNvPr>
            <p:cNvSpPr/>
            <p:nvPr/>
          </p:nvSpPr>
          <p:spPr>
            <a:xfrm>
              <a:off x="4805680" y="5242560"/>
              <a:ext cx="2116033" cy="182885"/>
            </a:xfrm>
            <a:custGeom>
              <a:avLst/>
              <a:gdLst>
                <a:gd name="connsiteX0" fmla="*/ 0 w 2138680"/>
                <a:gd name="connsiteY0" fmla="*/ 5080 h 182885"/>
                <a:gd name="connsiteX1" fmla="*/ 1041400 w 2138680"/>
                <a:gd name="connsiteY1" fmla="*/ 182880 h 182885"/>
                <a:gd name="connsiteX2" fmla="*/ 2138680 w 2138680"/>
                <a:gd name="connsiteY2" fmla="*/ 0 h 18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8680" h="182885">
                  <a:moveTo>
                    <a:pt x="0" y="5080"/>
                  </a:moveTo>
                  <a:cubicBezTo>
                    <a:pt x="342476" y="94403"/>
                    <a:pt x="684953" y="183727"/>
                    <a:pt x="1041400" y="182880"/>
                  </a:cubicBezTo>
                  <a:cubicBezTo>
                    <a:pt x="1397847" y="182033"/>
                    <a:pt x="1768263" y="91016"/>
                    <a:pt x="2138680" y="0"/>
                  </a:cubicBezTo>
                </a:path>
              </a:pathLst>
            </a:custGeom>
            <a:noFill/>
            <a:ln w="28575"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C3B59802-5FEE-4964-A3B4-2F85A5364D6F}"/>
                </a:ext>
              </a:extLst>
            </p:cNvPr>
            <p:cNvSpPr/>
            <p:nvPr/>
          </p:nvSpPr>
          <p:spPr>
            <a:xfrm rot="10800000">
              <a:off x="4816375" y="5790429"/>
              <a:ext cx="2116033" cy="182885"/>
            </a:xfrm>
            <a:custGeom>
              <a:avLst/>
              <a:gdLst>
                <a:gd name="connsiteX0" fmla="*/ 0 w 2138680"/>
                <a:gd name="connsiteY0" fmla="*/ 5080 h 182885"/>
                <a:gd name="connsiteX1" fmla="*/ 1041400 w 2138680"/>
                <a:gd name="connsiteY1" fmla="*/ 182880 h 182885"/>
                <a:gd name="connsiteX2" fmla="*/ 2138680 w 2138680"/>
                <a:gd name="connsiteY2" fmla="*/ 0 h 18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8680" h="182885">
                  <a:moveTo>
                    <a:pt x="0" y="5080"/>
                  </a:moveTo>
                  <a:cubicBezTo>
                    <a:pt x="342476" y="94403"/>
                    <a:pt x="684953" y="183727"/>
                    <a:pt x="1041400" y="182880"/>
                  </a:cubicBezTo>
                  <a:cubicBezTo>
                    <a:pt x="1397847" y="182033"/>
                    <a:pt x="1768263" y="91016"/>
                    <a:pt x="2138680" y="0"/>
                  </a:cubicBezTo>
                </a:path>
              </a:pathLst>
            </a:custGeom>
            <a:noFill/>
            <a:ln w="28575"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963B5F6-8187-449F-BFC5-C112191403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0776" y="5603043"/>
              <a:ext cx="2225840" cy="7834"/>
            </a:xfrm>
            <a:prstGeom prst="line">
              <a:avLst/>
            </a:prstGeom>
            <a:ln w="28575" cap="sq">
              <a:solidFill>
                <a:srgbClr val="72791C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84C207B6-32E3-4FA3-A8A1-BD256CDEFCB9}"/>
                </a:ext>
              </a:extLst>
            </p:cNvPr>
            <p:cNvSpPr/>
            <p:nvPr/>
          </p:nvSpPr>
          <p:spPr>
            <a:xfrm rot="10800000">
              <a:off x="4884136" y="5916435"/>
              <a:ext cx="1970562" cy="239763"/>
            </a:xfrm>
            <a:custGeom>
              <a:avLst/>
              <a:gdLst>
                <a:gd name="connsiteX0" fmla="*/ 0 w 2138680"/>
                <a:gd name="connsiteY0" fmla="*/ 5080 h 182885"/>
                <a:gd name="connsiteX1" fmla="*/ 1041400 w 2138680"/>
                <a:gd name="connsiteY1" fmla="*/ 182880 h 182885"/>
                <a:gd name="connsiteX2" fmla="*/ 2138680 w 2138680"/>
                <a:gd name="connsiteY2" fmla="*/ 0 h 18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8680" h="182885">
                  <a:moveTo>
                    <a:pt x="0" y="5080"/>
                  </a:moveTo>
                  <a:cubicBezTo>
                    <a:pt x="342476" y="94403"/>
                    <a:pt x="684953" y="183727"/>
                    <a:pt x="1041400" y="182880"/>
                  </a:cubicBezTo>
                  <a:cubicBezTo>
                    <a:pt x="1397847" y="182033"/>
                    <a:pt x="1768263" y="91016"/>
                    <a:pt x="2138680" y="0"/>
                  </a:cubicBezTo>
                </a:path>
              </a:pathLst>
            </a:custGeom>
            <a:noFill/>
            <a:ln w="28575"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76B69438-D3CA-4F78-B5F1-E4C34E849B79}"/>
                </a:ext>
              </a:extLst>
            </p:cNvPr>
            <p:cNvSpPr/>
            <p:nvPr/>
          </p:nvSpPr>
          <p:spPr>
            <a:xfrm>
              <a:off x="4889110" y="5059676"/>
              <a:ext cx="1970562" cy="239763"/>
            </a:xfrm>
            <a:custGeom>
              <a:avLst/>
              <a:gdLst>
                <a:gd name="connsiteX0" fmla="*/ 0 w 2138680"/>
                <a:gd name="connsiteY0" fmla="*/ 5080 h 182885"/>
                <a:gd name="connsiteX1" fmla="*/ 1041400 w 2138680"/>
                <a:gd name="connsiteY1" fmla="*/ 182880 h 182885"/>
                <a:gd name="connsiteX2" fmla="*/ 2138680 w 2138680"/>
                <a:gd name="connsiteY2" fmla="*/ 0 h 18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8680" h="182885">
                  <a:moveTo>
                    <a:pt x="0" y="5080"/>
                  </a:moveTo>
                  <a:cubicBezTo>
                    <a:pt x="342476" y="94403"/>
                    <a:pt x="684953" y="183727"/>
                    <a:pt x="1041400" y="182880"/>
                  </a:cubicBezTo>
                  <a:cubicBezTo>
                    <a:pt x="1397847" y="182033"/>
                    <a:pt x="1768263" y="91016"/>
                    <a:pt x="2138680" y="0"/>
                  </a:cubicBezTo>
                </a:path>
              </a:pathLst>
            </a:custGeom>
            <a:noFill/>
            <a:ln w="28575"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42908788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59071-AD60-4625-8DBA-B582507B3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761" y="620711"/>
            <a:ext cx="11537950" cy="1013969"/>
          </a:xfrm>
        </p:spPr>
        <p:txBody>
          <a:bodyPr/>
          <a:lstStyle/>
          <a:p>
            <a:r>
              <a:rPr lang="de-CH" dirty="0"/>
              <a:t>Die Hysteresekurve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3CC15D-B4F2-4BB1-A586-A5D8F2F4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DEC5D-7371-4E62-86FE-0E089D13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47</a:t>
            </a:fld>
            <a:endParaRPr lang="de-CH" dirty="0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14AEA4DB-B704-4120-9526-C10078938D9F}"/>
              </a:ext>
            </a:extLst>
          </p:cNvPr>
          <p:cNvGrpSpPr/>
          <p:nvPr/>
        </p:nvGrpSpPr>
        <p:grpSpPr>
          <a:xfrm>
            <a:off x="8364762" y="2105604"/>
            <a:ext cx="3425569" cy="4174599"/>
            <a:chOff x="8594750" y="2177103"/>
            <a:chExt cx="3425569" cy="4174599"/>
          </a:xfrm>
        </p:grpSpPr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id="{5DD8814E-3E47-45F0-8385-13A24C5244E3}"/>
                </a:ext>
              </a:extLst>
            </p:cNvPr>
            <p:cNvSpPr/>
            <p:nvPr/>
          </p:nvSpPr>
          <p:spPr>
            <a:xfrm>
              <a:off x="8600715" y="2529542"/>
              <a:ext cx="870051" cy="384884"/>
            </a:xfrm>
            <a:prstGeom prst="rect">
              <a:avLst/>
            </a:prstGeom>
            <a:solidFill>
              <a:srgbClr val="1269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ED7C7EF1-3BC0-46D6-A060-B6BBCBC9D881}"/>
                </a:ext>
              </a:extLst>
            </p:cNvPr>
            <p:cNvSpPr/>
            <p:nvPr/>
          </p:nvSpPr>
          <p:spPr>
            <a:xfrm>
              <a:off x="8594750" y="5581934"/>
              <a:ext cx="870051" cy="38488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00" name="Gerade Verbindung mit Pfeil 99">
              <a:extLst>
                <a:ext uri="{FF2B5EF4-FFF2-40B4-BE49-F238E27FC236}">
                  <a16:creationId xmlns:a16="http://schemas.microsoft.com/office/drawing/2014/main" id="{3290656C-6FC9-4605-AF8E-75AC3C8CC318}"/>
                </a:ext>
              </a:extLst>
            </p:cNvPr>
            <p:cNvCxnSpPr/>
            <p:nvPr/>
          </p:nvCxnSpPr>
          <p:spPr>
            <a:xfrm>
              <a:off x="8704607" y="2914426"/>
              <a:ext cx="0" cy="2667508"/>
            </a:xfrm>
            <a:prstGeom prst="straightConnector1">
              <a:avLst/>
            </a:prstGeom>
            <a:ln w="28575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03835295-2636-446C-91D1-E73048A498CC}"/>
                </a:ext>
              </a:extLst>
            </p:cNvPr>
            <p:cNvCxnSpPr/>
            <p:nvPr/>
          </p:nvCxnSpPr>
          <p:spPr>
            <a:xfrm>
              <a:off x="8992639" y="2914426"/>
              <a:ext cx="0" cy="2667508"/>
            </a:xfrm>
            <a:prstGeom prst="straightConnector1">
              <a:avLst/>
            </a:prstGeom>
            <a:ln w="28575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FAF31DF2-1511-4A16-ACA6-D22C26228E3D}"/>
                </a:ext>
              </a:extLst>
            </p:cNvPr>
            <p:cNvCxnSpPr/>
            <p:nvPr/>
          </p:nvCxnSpPr>
          <p:spPr>
            <a:xfrm>
              <a:off x="9280671" y="2914426"/>
              <a:ext cx="0" cy="2667508"/>
            </a:xfrm>
            <a:prstGeom prst="straightConnector1">
              <a:avLst/>
            </a:prstGeom>
            <a:ln w="28575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id="{4F2FF74B-02D6-4B81-9C5E-98A2F76EA6E0}"/>
                </a:ext>
              </a:extLst>
            </p:cNvPr>
            <p:cNvSpPr/>
            <p:nvPr/>
          </p:nvSpPr>
          <p:spPr>
            <a:xfrm>
              <a:off x="8594750" y="3097251"/>
              <a:ext cx="864086" cy="220346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A3B853B4-7F90-4920-8328-F62005256314}"/>
                </a:ext>
              </a:extLst>
            </p:cNvPr>
            <p:cNvCxnSpPr/>
            <p:nvPr/>
          </p:nvCxnSpPr>
          <p:spPr>
            <a:xfrm>
              <a:off x="8843412" y="3236558"/>
              <a:ext cx="0" cy="2013236"/>
            </a:xfrm>
            <a:prstGeom prst="straightConnector1">
              <a:avLst/>
            </a:prstGeom>
            <a:ln w="38100" cap="sq">
              <a:solidFill>
                <a:srgbClr val="91056A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 Verbindung mit Pfeil 131">
              <a:extLst>
                <a:ext uri="{FF2B5EF4-FFF2-40B4-BE49-F238E27FC236}">
                  <a16:creationId xmlns:a16="http://schemas.microsoft.com/office/drawing/2014/main" id="{750FC9EA-8E6E-4C9C-9411-7E79CA5014B6}"/>
                </a:ext>
              </a:extLst>
            </p:cNvPr>
            <p:cNvCxnSpPr/>
            <p:nvPr/>
          </p:nvCxnSpPr>
          <p:spPr>
            <a:xfrm>
              <a:off x="9189963" y="3222802"/>
              <a:ext cx="0" cy="2013236"/>
            </a:xfrm>
            <a:prstGeom prst="straightConnector1">
              <a:avLst/>
            </a:prstGeom>
            <a:ln w="38100" cap="sq">
              <a:solidFill>
                <a:srgbClr val="91056A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4D761BA8-20C5-461C-8EB9-A0D1283867C5}"/>
                    </a:ext>
                  </a:extLst>
                </p:cNvPr>
                <p:cNvSpPr txBox="1"/>
                <p:nvPr/>
              </p:nvSpPr>
              <p:spPr>
                <a:xfrm>
                  <a:off x="9526175" y="3878364"/>
                  <a:ext cx="2494144" cy="6597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CH" b="0" i="1" smtClean="0">
                                <a:solidFill>
                                  <a:srgbClr val="9105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 smtClean="0">
                                <a:solidFill>
                                  <a:srgbClr val="91056A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den>
                        </m:f>
                        <m:acc>
                          <m:accPr>
                            <m:chr m:val="⃗"/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4D761BA8-20C5-461C-8EB9-A0D128386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6175" y="3878364"/>
                  <a:ext cx="2494144" cy="65979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FB1ED28C-C019-463E-93E5-0261BDAEDF75}"/>
                </a:ext>
              </a:extLst>
            </p:cNvPr>
            <p:cNvSpPr/>
            <p:nvPr/>
          </p:nvSpPr>
          <p:spPr>
            <a:xfrm>
              <a:off x="8602785" y="2177103"/>
              <a:ext cx="870051" cy="38488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6" name="Rechteck 135">
              <a:extLst>
                <a:ext uri="{FF2B5EF4-FFF2-40B4-BE49-F238E27FC236}">
                  <a16:creationId xmlns:a16="http://schemas.microsoft.com/office/drawing/2014/main" id="{A24ECD95-8253-4A7E-BF52-0B120FD1C8EF}"/>
                </a:ext>
              </a:extLst>
            </p:cNvPr>
            <p:cNvSpPr/>
            <p:nvPr/>
          </p:nvSpPr>
          <p:spPr>
            <a:xfrm>
              <a:off x="8600715" y="5966818"/>
              <a:ext cx="870051" cy="384884"/>
            </a:xfrm>
            <a:prstGeom prst="rect">
              <a:avLst/>
            </a:prstGeom>
            <a:solidFill>
              <a:srgbClr val="1269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9CF213F2-A53A-44CB-BD81-61B558EE50C4}"/>
              </a:ext>
            </a:extLst>
          </p:cNvPr>
          <p:cNvGrpSpPr/>
          <p:nvPr/>
        </p:nvGrpSpPr>
        <p:grpSpPr>
          <a:xfrm>
            <a:off x="5200515" y="2060848"/>
            <a:ext cx="1600570" cy="4184424"/>
            <a:chOff x="5200515" y="2060848"/>
            <a:chExt cx="1600570" cy="4184424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F0182C85-67C0-4FA5-AA71-EC42A6B104AA}"/>
                </a:ext>
              </a:extLst>
            </p:cNvPr>
            <p:cNvGrpSpPr/>
            <p:nvPr/>
          </p:nvGrpSpPr>
          <p:grpSpPr>
            <a:xfrm>
              <a:off x="5200515" y="2439996"/>
              <a:ext cx="876016" cy="3437276"/>
              <a:chOff x="2951814" y="2721984"/>
              <a:chExt cx="876016" cy="3437276"/>
            </a:xfrm>
          </p:grpSpPr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7D2CE33B-765F-4530-9734-C91DBD13FC90}"/>
                  </a:ext>
                </a:extLst>
              </p:cNvPr>
              <p:cNvSpPr/>
              <p:nvPr/>
            </p:nvSpPr>
            <p:spPr>
              <a:xfrm>
                <a:off x="2957779" y="2721984"/>
                <a:ext cx="870051" cy="384884"/>
              </a:xfrm>
              <a:prstGeom prst="rect">
                <a:avLst/>
              </a:prstGeom>
              <a:solidFill>
                <a:srgbClr val="1269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/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9E490444-561B-438E-87A3-88F3A0759315}"/>
                  </a:ext>
                </a:extLst>
              </p:cNvPr>
              <p:cNvSpPr/>
              <p:nvPr/>
            </p:nvSpPr>
            <p:spPr>
              <a:xfrm>
                <a:off x="2951814" y="5774376"/>
                <a:ext cx="870051" cy="384884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64" name="Gerade Verbindung mit Pfeil 63">
                <a:extLst>
                  <a:ext uri="{FF2B5EF4-FFF2-40B4-BE49-F238E27FC236}">
                    <a16:creationId xmlns:a16="http://schemas.microsoft.com/office/drawing/2014/main" id="{40DEA65E-C0E3-40DB-AA8F-E84B1F903EA7}"/>
                  </a:ext>
                </a:extLst>
              </p:cNvPr>
              <p:cNvCxnSpPr/>
              <p:nvPr/>
            </p:nvCxnSpPr>
            <p:spPr>
              <a:xfrm>
                <a:off x="3061671" y="3106868"/>
                <a:ext cx="0" cy="2667508"/>
              </a:xfrm>
              <a:prstGeom prst="straightConnector1">
                <a:avLst/>
              </a:prstGeom>
              <a:ln w="28575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F6C8A4E6-4BFF-4BD6-B4EC-FE2076E63B50}"/>
                  </a:ext>
                </a:extLst>
              </p:cNvPr>
              <p:cNvCxnSpPr/>
              <p:nvPr/>
            </p:nvCxnSpPr>
            <p:spPr>
              <a:xfrm>
                <a:off x="3349703" y="3106868"/>
                <a:ext cx="0" cy="2667508"/>
              </a:xfrm>
              <a:prstGeom prst="straightConnector1">
                <a:avLst/>
              </a:prstGeom>
              <a:ln w="28575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>
                <a:extLst>
                  <a:ext uri="{FF2B5EF4-FFF2-40B4-BE49-F238E27FC236}">
                    <a16:creationId xmlns:a16="http://schemas.microsoft.com/office/drawing/2014/main" id="{6CB7A49C-3777-4BB2-AFA1-9B36E9DE5A16}"/>
                  </a:ext>
                </a:extLst>
              </p:cNvPr>
              <p:cNvCxnSpPr/>
              <p:nvPr/>
            </p:nvCxnSpPr>
            <p:spPr>
              <a:xfrm>
                <a:off x="3637735" y="3106868"/>
                <a:ext cx="0" cy="2667508"/>
              </a:xfrm>
              <a:prstGeom prst="straightConnector1">
                <a:avLst/>
              </a:prstGeom>
              <a:ln w="28575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2A846A60-7BF4-40FF-A1E2-4CD0E11EE3FF}"/>
                  </a:ext>
                </a:extLst>
              </p:cNvPr>
              <p:cNvSpPr/>
              <p:nvPr/>
            </p:nvSpPr>
            <p:spPr>
              <a:xfrm>
                <a:off x="2951814" y="3289693"/>
                <a:ext cx="864086" cy="220346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69" name="Gerade Verbindung mit Pfeil 68">
                <a:extLst>
                  <a:ext uri="{FF2B5EF4-FFF2-40B4-BE49-F238E27FC236}">
                    <a16:creationId xmlns:a16="http://schemas.microsoft.com/office/drawing/2014/main" id="{7B4CA5BF-B8D4-4274-8FDB-FE313AB899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055706" y="3480169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mit Pfeil 69">
                <a:extLst>
                  <a:ext uri="{FF2B5EF4-FFF2-40B4-BE49-F238E27FC236}">
                    <a16:creationId xmlns:a16="http://schemas.microsoft.com/office/drawing/2014/main" id="{2220D7C9-5D7C-415A-8FCF-572266AA14F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055706" y="3624185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E10EE417-8763-4575-A601-B29B679B08C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055706" y="3768201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mit Pfeil 71">
                <a:extLst>
                  <a:ext uri="{FF2B5EF4-FFF2-40B4-BE49-F238E27FC236}">
                    <a16:creationId xmlns:a16="http://schemas.microsoft.com/office/drawing/2014/main" id="{289ABECD-9E30-46BA-81B4-7A5257B2874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055706" y="3912217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mit Pfeil 72">
                <a:extLst>
                  <a:ext uri="{FF2B5EF4-FFF2-40B4-BE49-F238E27FC236}">
                    <a16:creationId xmlns:a16="http://schemas.microsoft.com/office/drawing/2014/main" id="{E3D8A545-9A25-4974-8354-657F7D426D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055706" y="4056233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mit Pfeil 73">
                <a:extLst>
                  <a:ext uri="{FF2B5EF4-FFF2-40B4-BE49-F238E27FC236}">
                    <a16:creationId xmlns:a16="http://schemas.microsoft.com/office/drawing/2014/main" id="{96FF48AB-A792-4650-AF70-A5691384D57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055706" y="4200249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mit Pfeil 74">
                <a:extLst>
                  <a:ext uri="{FF2B5EF4-FFF2-40B4-BE49-F238E27FC236}">
                    <a16:creationId xmlns:a16="http://schemas.microsoft.com/office/drawing/2014/main" id="{994A82C7-588F-4D16-9C6F-D3AB996CC9D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055706" y="4344265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5E7535C5-5F30-4B79-8656-94D3C955FC8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055706" y="4488281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mit Pfeil 76">
                <a:extLst>
                  <a:ext uri="{FF2B5EF4-FFF2-40B4-BE49-F238E27FC236}">
                    <a16:creationId xmlns:a16="http://schemas.microsoft.com/office/drawing/2014/main" id="{BA38F105-DB72-4BA6-86FB-D3D19C0A71B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055706" y="4632297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 Verbindung mit Pfeil 77">
                <a:extLst>
                  <a:ext uri="{FF2B5EF4-FFF2-40B4-BE49-F238E27FC236}">
                    <a16:creationId xmlns:a16="http://schemas.microsoft.com/office/drawing/2014/main" id="{BC43580D-A98E-45F4-A428-72A8299C770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055706" y="4776313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rade Verbindung mit Pfeil 78">
                <a:extLst>
                  <a:ext uri="{FF2B5EF4-FFF2-40B4-BE49-F238E27FC236}">
                    <a16:creationId xmlns:a16="http://schemas.microsoft.com/office/drawing/2014/main" id="{35CD8351-BE26-4865-B229-A1323E3AEF7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055706" y="4920329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mit Pfeil 79">
                <a:extLst>
                  <a:ext uri="{FF2B5EF4-FFF2-40B4-BE49-F238E27FC236}">
                    <a16:creationId xmlns:a16="http://schemas.microsoft.com/office/drawing/2014/main" id="{EF2D6361-DE04-4143-A74F-50A1B06E420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055706" y="5064345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mit Pfeil 80">
                <a:extLst>
                  <a:ext uri="{FF2B5EF4-FFF2-40B4-BE49-F238E27FC236}">
                    <a16:creationId xmlns:a16="http://schemas.microsoft.com/office/drawing/2014/main" id="{65B194BD-0BFB-458A-BDD0-F3E219DD50C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055706" y="5208361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mit Pfeil 81">
                <a:extLst>
                  <a:ext uri="{FF2B5EF4-FFF2-40B4-BE49-F238E27FC236}">
                    <a16:creationId xmlns:a16="http://schemas.microsoft.com/office/drawing/2014/main" id="{F8365FA7-3F0B-4EDB-B488-C8D01CC1A9F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055706" y="5352377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35F91497-1DB4-4345-9665-3F58012476A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418735" y="3480169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Gerade Verbindung mit Pfeil 83">
                <a:extLst>
                  <a:ext uri="{FF2B5EF4-FFF2-40B4-BE49-F238E27FC236}">
                    <a16:creationId xmlns:a16="http://schemas.microsoft.com/office/drawing/2014/main" id="{D001E284-699B-4D79-A55F-F56E49246AF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418735" y="3624185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55A18E27-D7A5-4929-BB16-B36D45A789B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418735" y="3768201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8563C086-E8C9-4677-9523-F553D4DD6E6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418735" y="3912217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mit Pfeil 86">
                <a:extLst>
                  <a:ext uri="{FF2B5EF4-FFF2-40B4-BE49-F238E27FC236}">
                    <a16:creationId xmlns:a16="http://schemas.microsoft.com/office/drawing/2014/main" id="{BCFEC278-FF21-42F5-A1F8-F6D35DA5617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418735" y="4056233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AD9FF0CE-5CC9-4184-B5B1-B1A38EF7496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418735" y="4200249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D7157E2E-7725-46EE-B97B-CEBF397B57E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418735" y="4344265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66506E8A-0223-4016-A04A-DBB05D19F04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418735" y="4488281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5EC0C7D7-41F8-44F2-B6FA-697486DA85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418735" y="4632297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1FF2EC1A-AD0D-4F22-AD6E-580654A15F1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418735" y="4776313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mit Pfeil 92">
                <a:extLst>
                  <a:ext uri="{FF2B5EF4-FFF2-40B4-BE49-F238E27FC236}">
                    <a16:creationId xmlns:a16="http://schemas.microsoft.com/office/drawing/2014/main" id="{B079E0D8-3FD7-4211-A643-4C248D4A12F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418735" y="4920329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 Verbindung mit Pfeil 93">
                <a:extLst>
                  <a:ext uri="{FF2B5EF4-FFF2-40B4-BE49-F238E27FC236}">
                    <a16:creationId xmlns:a16="http://schemas.microsoft.com/office/drawing/2014/main" id="{291F8D2F-A232-411A-8E79-77A5D8ED1BE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418735" y="5064345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mit Pfeil 94">
                <a:extLst>
                  <a:ext uri="{FF2B5EF4-FFF2-40B4-BE49-F238E27FC236}">
                    <a16:creationId xmlns:a16="http://schemas.microsoft.com/office/drawing/2014/main" id="{350452AF-C042-4B77-9927-115E83E7324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418735" y="5208361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 Verbindung mit Pfeil 95">
                <a:extLst>
                  <a:ext uri="{FF2B5EF4-FFF2-40B4-BE49-F238E27FC236}">
                    <a16:creationId xmlns:a16="http://schemas.microsoft.com/office/drawing/2014/main" id="{6B58229D-892C-46AF-B785-10582F9C5F2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418735" y="5352377"/>
                <a:ext cx="285043" cy="0"/>
              </a:xfrm>
              <a:prstGeom prst="straightConnector1">
                <a:avLst/>
              </a:prstGeom>
              <a:solidFill>
                <a:srgbClr val="B2B2B2"/>
              </a:solidFill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CB5D8B8A-0CED-4C9B-8627-45569CDEAD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0624" y="3038775"/>
              <a:ext cx="0" cy="2128980"/>
            </a:xfrm>
            <a:prstGeom prst="straightConnector1">
              <a:avLst/>
            </a:prstGeom>
            <a:ln w="3810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43FE99BA-86B1-4AB6-90B6-B250A4F276E0}"/>
                </a:ext>
              </a:extLst>
            </p:cNvPr>
            <p:cNvSpPr txBox="1"/>
            <p:nvPr/>
          </p:nvSpPr>
          <p:spPr>
            <a:xfrm>
              <a:off x="6453659" y="41367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C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E4B060FE-5864-46A6-B37E-D553A28044BB}"/>
                    </a:ext>
                  </a:extLst>
                </p:cNvPr>
                <p:cNvSpPr txBox="1"/>
                <p:nvPr/>
              </p:nvSpPr>
              <p:spPr>
                <a:xfrm>
                  <a:off x="6262669" y="3850054"/>
                  <a:ext cx="538416" cy="5064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CH" sz="2400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sz="2400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oMath>
                    </m:oMathPara>
                  </a14:m>
                  <a:endParaRPr lang="de-CH" sz="2400" dirty="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E4B060FE-5864-46A6-B37E-D553A28044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669" y="3850054"/>
                  <a:ext cx="538416" cy="5064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393ACAA0-9FC4-4928-8AFD-10B615D73C10}"/>
                </a:ext>
              </a:extLst>
            </p:cNvPr>
            <p:cNvSpPr/>
            <p:nvPr/>
          </p:nvSpPr>
          <p:spPr>
            <a:xfrm>
              <a:off x="5206480" y="2060848"/>
              <a:ext cx="870051" cy="38488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7" name="Rechteck 136">
              <a:extLst>
                <a:ext uri="{FF2B5EF4-FFF2-40B4-BE49-F238E27FC236}">
                  <a16:creationId xmlns:a16="http://schemas.microsoft.com/office/drawing/2014/main" id="{935F3E5E-1356-4347-BBE0-68C7D8219C09}"/>
                </a:ext>
              </a:extLst>
            </p:cNvPr>
            <p:cNvSpPr/>
            <p:nvPr/>
          </p:nvSpPr>
          <p:spPr>
            <a:xfrm>
              <a:off x="5206480" y="5860388"/>
              <a:ext cx="870051" cy="384884"/>
            </a:xfrm>
            <a:prstGeom prst="rect">
              <a:avLst/>
            </a:prstGeom>
            <a:solidFill>
              <a:srgbClr val="1269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23" name="Rechteck 22">
            <a:extLst>
              <a:ext uri="{FF2B5EF4-FFF2-40B4-BE49-F238E27FC236}">
                <a16:creationId xmlns:a16="http://schemas.microsoft.com/office/drawing/2014/main" id="{4E279407-AE00-42FC-83E0-FD1584BFB2D0}"/>
              </a:ext>
            </a:extLst>
          </p:cNvPr>
          <p:cNvSpPr/>
          <p:nvPr/>
        </p:nvSpPr>
        <p:spPr>
          <a:xfrm>
            <a:off x="1648736" y="2422888"/>
            <a:ext cx="870051" cy="384884"/>
          </a:xfrm>
          <a:prstGeom prst="rect">
            <a:avLst/>
          </a:prstGeom>
          <a:solidFill>
            <a:srgbClr val="126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BC30E56-6A71-4FF2-A386-4B5D94C8F34A}"/>
              </a:ext>
            </a:extLst>
          </p:cNvPr>
          <p:cNvSpPr/>
          <p:nvPr/>
        </p:nvSpPr>
        <p:spPr>
          <a:xfrm>
            <a:off x="1642771" y="5475280"/>
            <a:ext cx="870051" cy="3848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E9AFE95B-C567-4577-AD0B-EDDE0599DBFC}"/>
              </a:ext>
            </a:extLst>
          </p:cNvPr>
          <p:cNvCxnSpPr/>
          <p:nvPr/>
        </p:nvCxnSpPr>
        <p:spPr>
          <a:xfrm>
            <a:off x="1752628" y="2807772"/>
            <a:ext cx="0" cy="2667508"/>
          </a:xfrm>
          <a:prstGeom prst="straightConnector1">
            <a:avLst/>
          </a:prstGeom>
          <a:ln w="28575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9F96F1B0-4694-4A3B-B5CA-F09ABDF746AE}"/>
              </a:ext>
            </a:extLst>
          </p:cNvPr>
          <p:cNvCxnSpPr/>
          <p:nvPr/>
        </p:nvCxnSpPr>
        <p:spPr>
          <a:xfrm>
            <a:off x="2040660" y="2807772"/>
            <a:ext cx="0" cy="2667508"/>
          </a:xfrm>
          <a:prstGeom prst="straightConnector1">
            <a:avLst/>
          </a:prstGeom>
          <a:ln w="28575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C222B689-E286-420B-82E7-FA6A05356ACF}"/>
              </a:ext>
            </a:extLst>
          </p:cNvPr>
          <p:cNvCxnSpPr/>
          <p:nvPr/>
        </p:nvCxnSpPr>
        <p:spPr>
          <a:xfrm>
            <a:off x="2328692" y="2807772"/>
            <a:ext cx="0" cy="2667508"/>
          </a:xfrm>
          <a:prstGeom prst="straightConnector1">
            <a:avLst/>
          </a:prstGeom>
          <a:ln w="28575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8EACC9CD-E0B4-4780-880C-DAFE6005E1DA}"/>
              </a:ext>
            </a:extLst>
          </p:cNvPr>
          <p:cNvGrpSpPr/>
          <p:nvPr/>
        </p:nvGrpSpPr>
        <p:grpSpPr>
          <a:xfrm>
            <a:off x="2972175" y="3007705"/>
            <a:ext cx="864086" cy="2203468"/>
            <a:chOff x="1642771" y="2985888"/>
            <a:chExt cx="864086" cy="2203468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2F114318-30C3-4B71-A52D-DC28C7932229}"/>
                </a:ext>
              </a:extLst>
            </p:cNvPr>
            <p:cNvSpPr/>
            <p:nvPr/>
          </p:nvSpPr>
          <p:spPr>
            <a:xfrm>
              <a:off x="1642771" y="2985888"/>
              <a:ext cx="864086" cy="220346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B0738DD7-5287-4F8C-BE5F-64A127D342BD}"/>
                </a:ext>
              </a:extLst>
            </p:cNvPr>
            <p:cNvCxnSpPr/>
            <p:nvPr/>
          </p:nvCxnSpPr>
          <p:spPr>
            <a:xfrm>
              <a:off x="1746663" y="3176364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E90C9E08-B97E-4AE1-811E-6D92D15290ED}"/>
                </a:ext>
              </a:extLst>
            </p:cNvPr>
            <p:cNvCxnSpPr/>
            <p:nvPr/>
          </p:nvCxnSpPr>
          <p:spPr>
            <a:xfrm>
              <a:off x="1746663" y="3320380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DB3F2ECD-35E3-4DFE-9F49-FDBA1F953A88}"/>
                </a:ext>
              </a:extLst>
            </p:cNvPr>
            <p:cNvCxnSpPr/>
            <p:nvPr/>
          </p:nvCxnSpPr>
          <p:spPr>
            <a:xfrm>
              <a:off x="1746663" y="3464396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38A9AC29-C85E-428D-BE88-C93AB568328A}"/>
                </a:ext>
              </a:extLst>
            </p:cNvPr>
            <p:cNvCxnSpPr/>
            <p:nvPr/>
          </p:nvCxnSpPr>
          <p:spPr>
            <a:xfrm>
              <a:off x="1746663" y="3608412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9B57C92F-6A1D-4448-91F0-48071E1F49EC}"/>
                </a:ext>
              </a:extLst>
            </p:cNvPr>
            <p:cNvCxnSpPr/>
            <p:nvPr/>
          </p:nvCxnSpPr>
          <p:spPr>
            <a:xfrm>
              <a:off x="1746663" y="3752428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7FABD04A-50E2-4E52-A7D9-2A7F6FC3EE42}"/>
                </a:ext>
              </a:extLst>
            </p:cNvPr>
            <p:cNvCxnSpPr/>
            <p:nvPr/>
          </p:nvCxnSpPr>
          <p:spPr>
            <a:xfrm>
              <a:off x="1746663" y="3896444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FD81BD19-CD6B-4D13-893E-95D2AE049D0B}"/>
                </a:ext>
              </a:extLst>
            </p:cNvPr>
            <p:cNvCxnSpPr/>
            <p:nvPr/>
          </p:nvCxnSpPr>
          <p:spPr>
            <a:xfrm>
              <a:off x="1746663" y="4040460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96218571-CEBA-44BE-8EF6-8CBD0BD3486B}"/>
                </a:ext>
              </a:extLst>
            </p:cNvPr>
            <p:cNvCxnSpPr/>
            <p:nvPr/>
          </p:nvCxnSpPr>
          <p:spPr>
            <a:xfrm>
              <a:off x="1746663" y="4184476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BD0242B2-5E5C-4A33-A4AA-E40F79EFDD83}"/>
                </a:ext>
              </a:extLst>
            </p:cNvPr>
            <p:cNvCxnSpPr/>
            <p:nvPr/>
          </p:nvCxnSpPr>
          <p:spPr>
            <a:xfrm>
              <a:off x="1746663" y="4328492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0C6F5B4B-788E-404B-8C51-8B91FF59E8CC}"/>
                </a:ext>
              </a:extLst>
            </p:cNvPr>
            <p:cNvCxnSpPr/>
            <p:nvPr/>
          </p:nvCxnSpPr>
          <p:spPr>
            <a:xfrm>
              <a:off x="1746663" y="4472508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99D7D76B-FCAA-4DD8-884B-7A23F1CF3085}"/>
                </a:ext>
              </a:extLst>
            </p:cNvPr>
            <p:cNvCxnSpPr/>
            <p:nvPr/>
          </p:nvCxnSpPr>
          <p:spPr>
            <a:xfrm>
              <a:off x="1746663" y="4616524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3B2CCC94-9748-4020-8377-3DF2624717FA}"/>
                </a:ext>
              </a:extLst>
            </p:cNvPr>
            <p:cNvCxnSpPr/>
            <p:nvPr/>
          </p:nvCxnSpPr>
          <p:spPr>
            <a:xfrm>
              <a:off x="1746663" y="4760540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CEC6E3E5-C9A9-44CD-85F4-D44B4694F484}"/>
                </a:ext>
              </a:extLst>
            </p:cNvPr>
            <p:cNvCxnSpPr/>
            <p:nvPr/>
          </p:nvCxnSpPr>
          <p:spPr>
            <a:xfrm>
              <a:off x="1746663" y="4904556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BD901784-2AE1-405E-B2CA-7D300C726E5E}"/>
                </a:ext>
              </a:extLst>
            </p:cNvPr>
            <p:cNvCxnSpPr/>
            <p:nvPr/>
          </p:nvCxnSpPr>
          <p:spPr>
            <a:xfrm>
              <a:off x="1746663" y="5048572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EB21A8B4-CB29-4434-A24A-C6E8D149A68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3176364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6F41A016-4995-4A9A-B703-3DB8590429E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3320380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3C0984A1-3950-4CC2-B579-8E5DC436BDA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3464396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BEFBC559-4E67-4C1D-BEB9-D7BB9323037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3608412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7F176AA9-BE40-45EE-BB4C-1BDA462CB10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3752428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740FA0E4-4DA3-4C01-B72E-A54F78E7397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3896444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565FD72C-14A8-44A7-86DA-1D5022EEE35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4040460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A6DEC1E9-2C66-4890-84FD-507AB38DCB8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4184476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547AB4B0-4390-42C9-8A62-05516BD266F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4328492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04D5BD16-4EE1-4AB5-9E43-1979FB7054B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4472508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5793B9E7-9C84-4865-8DDD-EA3B5E847D4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4616524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E4681B6E-C0BB-4EF3-9763-7516ACCC08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4760540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940ADEE4-175B-480D-B877-85F03E7784A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4904556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700A8A8E-555B-4FDE-B3FD-A103E3C36A9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5048572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Rechteck 132">
            <a:extLst>
              <a:ext uri="{FF2B5EF4-FFF2-40B4-BE49-F238E27FC236}">
                <a16:creationId xmlns:a16="http://schemas.microsoft.com/office/drawing/2014/main" id="{1630603A-84E7-40C8-9941-A59A9843BDF6}"/>
              </a:ext>
            </a:extLst>
          </p:cNvPr>
          <p:cNvSpPr/>
          <p:nvPr/>
        </p:nvSpPr>
        <p:spPr>
          <a:xfrm>
            <a:off x="1648735" y="2062849"/>
            <a:ext cx="870051" cy="3848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245FACC5-E1E4-4AB3-AD9C-917398DC2F46}"/>
              </a:ext>
            </a:extLst>
          </p:cNvPr>
          <p:cNvSpPr/>
          <p:nvPr/>
        </p:nvSpPr>
        <p:spPr>
          <a:xfrm>
            <a:off x="1648736" y="5858901"/>
            <a:ext cx="870051" cy="384884"/>
          </a:xfrm>
          <a:prstGeom prst="rect">
            <a:avLst/>
          </a:prstGeom>
          <a:solidFill>
            <a:srgbClr val="126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E14425CF-1593-4BAA-886A-15EB790D0062}"/>
                  </a:ext>
                </a:extLst>
              </p:cNvPr>
              <p:cNvSpPr/>
              <p:nvPr/>
            </p:nvSpPr>
            <p:spPr>
              <a:xfrm>
                <a:off x="1254996" y="2695365"/>
                <a:ext cx="407291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i="1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de-CH" dirty="0">
                  <a:solidFill>
                    <a:srgbClr val="72791C"/>
                  </a:solidFill>
                </a:endParaRPr>
              </a:p>
            </p:txBody>
          </p:sp>
        </mc:Choice>
        <mc:Fallback xmlns=""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E14425CF-1593-4BAA-886A-15EB790D00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996" y="2695365"/>
                <a:ext cx="407291" cy="402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33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16 -0.0007 L -0.04416 -0.0007 C -0.08402 0.00092 -0.06422 0.00069 -0.10343 0.00069 L -0.11085 0.00208 " pathEditMode="relative" ptsTypes="AA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59071-AD60-4625-8DBA-B582507B3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761" y="620711"/>
            <a:ext cx="11537950" cy="1013969"/>
          </a:xfrm>
        </p:spPr>
        <p:txBody>
          <a:bodyPr/>
          <a:lstStyle/>
          <a:p>
            <a:r>
              <a:rPr lang="de-CH" dirty="0"/>
              <a:t>Die Hysteresekurve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3CC15D-B4F2-4BB1-A586-A5D8F2F4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DEC5D-7371-4E62-86FE-0E089D13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48</a:t>
            </a:fld>
            <a:endParaRPr lang="de-CH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E3E745A-2BF5-4729-9903-C64909EC921C}"/>
              </a:ext>
            </a:extLst>
          </p:cNvPr>
          <p:cNvSpPr txBox="1"/>
          <p:nvPr/>
        </p:nvSpPr>
        <p:spPr>
          <a:xfrm>
            <a:off x="3287730" y="1450804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Annahme bis jetzt: </a:t>
            </a:r>
            <a:r>
              <a:rPr lang="de-CH" dirty="0"/>
              <a:t>H Feld proportional zum B-Feld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0FEE37-5640-4A46-8A88-96B93992967A}"/>
                  </a:ext>
                </a:extLst>
              </p:cNvPr>
              <p:cNvSpPr txBox="1"/>
              <p:nvPr/>
            </p:nvSpPr>
            <p:spPr>
              <a:xfrm>
                <a:off x="7674646" y="3006893"/>
                <a:ext cx="12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F0FEE37-5640-4A46-8A88-96B939929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46" y="3006893"/>
                <a:ext cx="1236172" cy="369332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76E6D9F-B27E-4D5F-804C-A15136D60C28}"/>
              </a:ext>
            </a:extLst>
          </p:cNvPr>
          <p:cNvCxnSpPr>
            <a:cxnSpLocks/>
          </p:cNvCxnSpPr>
          <p:nvPr/>
        </p:nvCxnSpPr>
        <p:spPr>
          <a:xfrm flipV="1">
            <a:off x="5246448" y="4677675"/>
            <a:ext cx="3816424" cy="16798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444B944-642A-4F9E-A273-8F1BBAF872B9}"/>
              </a:ext>
            </a:extLst>
          </p:cNvPr>
          <p:cNvCxnSpPr>
            <a:cxnSpLocks/>
          </p:cNvCxnSpPr>
          <p:nvPr/>
        </p:nvCxnSpPr>
        <p:spPr>
          <a:xfrm flipV="1">
            <a:off x="6983024" y="2630093"/>
            <a:ext cx="0" cy="2431842"/>
          </a:xfrm>
          <a:prstGeom prst="straightConnector1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E1F1E90-00BE-4766-9061-0E49D5302F0B}"/>
              </a:ext>
            </a:extLst>
          </p:cNvPr>
          <p:cNvCxnSpPr>
            <a:cxnSpLocks/>
          </p:cNvCxnSpPr>
          <p:nvPr/>
        </p:nvCxnSpPr>
        <p:spPr>
          <a:xfrm flipV="1">
            <a:off x="6077736" y="3429000"/>
            <a:ext cx="2016224" cy="2304256"/>
          </a:xfrm>
          <a:prstGeom prst="line">
            <a:avLst/>
          </a:prstGeom>
          <a:ln w="38100" cap="sq">
            <a:solidFill>
              <a:schemeClr val="accent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20D9D006-62EB-418B-A2E5-DC0250765ADB}"/>
                  </a:ext>
                </a:extLst>
              </p:cNvPr>
              <p:cNvSpPr/>
              <p:nvPr/>
            </p:nvSpPr>
            <p:spPr>
              <a:xfrm>
                <a:off x="8437510" y="4686244"/>
                <a:ext cx="4238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20D9D006-62EB-418B-A2E5-DC0250765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510" y="4686244"/>
                <a:ext cx="42383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C21B6AE2-B38B-4A48-83EB-3583E3C86612}"/>
                  </a:ext>
                </a:extLst>
              </p:cNvPr>
              <p:cNvSpPr/>
              <p:nvPr/>
            </p:nvSpPr>
            <p:spPr>
              <a:xfrm>
                <a:off x="6535609" y="2777920"/>
                <a:ext cx="4072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C21B6AE2-B38B-4A48-83EB-3583E3C86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609" y="2777920"/>
                <a:ext cx="4072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B694BA7E-A21A-497E-82BB-E69015569EB7}"/>
              </a:ext>
            </a:extLst>
          </p:cNvPr>
          <p:cNvGrpSpPr/>
          <p:nvPr/>
        </p:nvGrpSpPr>
        <p:grpSpPr>
          <a:xfrm>
            <a:off x="921976" y="2134127"/>
            <a:ext cx="2290195" cy="4174599"/>
            <a:chOff x="8594750" y="2177103"/>
            <a:chExt cx="2290195" cy="4174599"/>
          </a:xfrm>
        </p:grpSpPr>
        <p:sp>
          <p:nvSpPr>
            <p:cNvPr id="100" name="Rechteck 99">
              <a:extLst>
                <a:ext uri="{FF2B5EF4-FFF2-40B4-BE49-F238E27FC236}">
                  <a16:creationId xmlns:a16="http://schemas.microsoft.com/office/drawing/2014/main" id="{3C5B1B88-B72B-455F-AD37-C3DF59F937A5}"/>
                </a:ext>
              </a:extLst>
            </p:cNvPr>
            <p:cNvSpPr/>
            <p:nvPr/>
          </p:nvSpPr>
          <p:spPr>
            <a:xfrm>
              <a:off x="8600715" y="2529542"/>
              <a:ext cx="870051" cy="384884"/>
            </a:xfrm>
            <a:prstGeom prst="rect">
              <a:avLst/>
            </a:prstGeom>
            <a:solidFill>
              <a:srgbClr val="1269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45AD6F1C-A042-4086-8106-A47C6887CA63}"/>
                </a:ext>
              </a:extLst>
            </p:cNvPr>
            <p:cNvSpPr/>
            <p:nvPr/>
          </p:nvSpPr>
          <p:spPr>
            <a:xfrm>
              <a:off x="8594750" y="5581934"/>
              <a:ext cx="870051" cy="38488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06200CE0-84D6-473A-93F7-AA944B63ABB3}"/>
                </a:ext>
              </a:extLst>
            </p:cNvPr>
            <p:cNvCxnSpPr/>
            <p:nvPr/>
          </p:nvCxnSpPr>
          <p:spPr>
            <a:xfrm>
              <a:off x="8704607" y="2914426"/>
              <a:ext cx="0" cy="2667508"/>
            </a:xfrm>
            <a:prstGeom prst="straightConnector1">
              <a:avLst/>
            </a:prstGeom>
            <a:ln w="28575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AB080EB7-9841-4439-928D-0D465BC60F79}"/>
                </a:ext>
              </a:extLst>
            </p:cNvPr>
            <p:cNvCxnSpPr/>
            <p:nvPr/>
          </p:nvCxnSpPr>
          <p:spPr>
            <a:xfrm>
              <a:off x="8992639" y="2914426"/>
              <a:ext cx="0" cy="2667508"/>
            </a:xfrm>
            <a:prstGeom prst="straightConnector1">
              <a:avLst/>
            </a:prstGeom>
            <a:ln w="28575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314B1F2B-B0AC-47AD-AE3B-F37CCC944962}"/>
                </a:ext>
              </a:extLst>
            </p:cNvPr>
            <p:cNvCxnSpPr/>
            <p:nvPr/>
          </p:nvCxnSpPr>
          <p:spPr>
            <a:xfrm>
              <a:off x="9280671" y="2914426"/>
              <a:ext cx="0" cy="2667508"/>
            </a:xfrm>
            <a:prstGeom prst="straightConnector1">
              <a:avLst/>
            </a:prstGeom>
            <a:ln w="28575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id="{BF15086C-37C0-48D7-8C75-C82D2EA0219C}"/>
                </a:ext>
              </a:extLst>
            </p:cNvPr>
            <p:cNvSpPr/>
            <p:nvPr/>
          </p:nvSpPr>
          <p:spPr>
            <a:xfrm>
              <a:off x="8594750" y="3097251"/>
              <a:ext cx="864086" cy="220346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30122C60-D564-4E58-A5FD-CFF0A2506F95}"/>
                </a:ext>
              </a:extLst>
            </p:cNvPr>
            <p:cNvCxnSpPr/>
            <p:nvPr/>
          </p:nvCxnSpPr>
          <p:spPr>
            <a:xfrm>
              <a:off x="8843412" y="3236558"/>
              <a:ext cx="0" cy="2013236"/>
            </a:xfrm>
            <a:prstGeom prst="straightConnector1">
              <a:avLst/>
            </a:prstGeom>
            <a:ln w="38100" cap="sq">
              <a:solidFill>
                <a:srgbClr val="91056A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C62CCD02-9B93-4915-9A8B-2CB11572C771}"/>
                </a:ext>
              </a:extLst>
            </p:cNvPr>
            <p:cNvCxnSpPr/>
            <p:nvPr/>
          </p:nvCxnSpPr>
          <p:spPr>
            <a:xfrm>
              <a:off x="9189963" y="3222802"/>
              <a:ext cx="0" cy="2013236"/>
            </a:xfrm>
            <a:prstGeom prst="straightConnector1">
              <a:avLst/>
            </a:prstGeom>
            <a:ln w="38100" cap="sq">
              <a:solidFill>
                <a:srgbClr val="91056A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feld 107">
                  <a:extLst>
                    <a:ext uri="{FF2B5EF4-FFF2-40B4-BE49-F238E27FC236}">
                      <a16:creationId xmlns:a16="http://schemas.microsoft.com/office/drawing/2014/main" id="{2B5F2F76-8E54-46D0-9EA0-6D38220B43DE}"/>
                    </a:ext>
                  </a:extLst>
                </p:cNvPr>
                <p:cNvSpPr txBox="1"/>
                <p:nvPr/>
              </p:nvSpPr>
              <p:spPr>
                <a:xfrm>
                  <a:off x="9526175" y="3878364"/>
                  <a:ext cx="1358770" cy="72962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CH" b="0" i="1" smtClean="0">
                                <a:solidFill>
                                  <a:srgbClr val="9105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 smtClean="0">
                                <a:solidFill>
                                  <a:srgbClr val="91056A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⃗"/>
                                <m:ctrlPr>
                                  <a:rPr lang="de-CH" b="0" i="1" smtClean="0">
                                    <a:solidFill>
                                      <a:srgbClr val="72791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CH" b="0" i="1" smtClean="0">
                                    <a:solidFill>
                                      <a:srgbClr val="72791C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num>
                          <m:den>
                            <m:sSub>
                              <m:sSubPr>
                                <m:ctrlP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108" name="Textfeld 107">
                  <a:extLst>
                    <a:ext uri="{FF2B5EF4-FFF2-40B4-BE49-F238E27FC236}">
                      <a16:creationId xmlns:a16="http://schemas.microsoft.com/office/drawing/2014/main" id="{2B5F2F76-8E54-46D0-9EA0-6D38220B43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6175" y="3878364"/>
                  <a:ext cx="1358770" cy="72962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Rechteck 108">
              <a:extLst>
                <a:ext uri="{FF2B5EF4-FFF2-40B4-BE49-F238E27FC236}">
                  <a16:creationId xmlns:a16="http://schemas.microsoft.com/office/drawing/2014/main" id="{3D03FC3A-5B92-4305-A4A5-E1165365DCDF}"/>
                </a:ext>
              </a:extLst>
            </p:cNvPr>
            <p:cNvSpPr/>
            <p:nvPr/>
          </p:nvSpPr>
          <p:spPr>
            <a:xfrm>
              <a:off x="8602785" y="2177103"/>
              <a:ext cx="870051" cy="38488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0" name="Rechteck 109">
              <a:extLst>
                <a:ext uri="{FF2B5EF4-FFF2-40B4-BE49-F238E27FC236}">
                  <a16:creationId xmlns:a16="http://schemas.microsoft.com/office/drawing/2014/main" id="{F095D4B2-780A-4AE7-B7B3-F9485B345F91}"/>
                </a:ext>
              </a:extLst>
            </p:cNvPr>
            <p:cNvSpPr/>
            <p:nvPr/>
          </p:nvSpPr>
          <p:spPr>
            <a:xfrm>
              <a:off x="8600715" y="5966818"/>
              <a:ext cx="870051" cy="384884"/>
            </a:xfrm>
            <a:prstGeom prst="rect">
              <a:avLst/>
            </a:prstGeom>
            <a:solidFill>
              <a:srgbClr val="1269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5464942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59071-AD60-4625-8DBA-B582507B3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761" y="620711"/>
            <a:ext cx="11537950" cy="1013969"/>
          </a:xfrm>
        </p:spPr>
        <p:txBody>
          <a:bodyPr/>
          <a:lstStyle/>
          <a:p>
            <a:r>
              <a:rPr lang="de-CH" dirty="0"/>
              <a:t>Die Hysteresekurve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3CC15D-B4F2-4BB1-A586-A5D8F2F4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DEC5D-7371-4E62-86FE-0E089D13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49</a:t>
            </a:fld>
            <a:endParaRPr lang="de-CH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E3E745A-2BF5-4729-9903-C64909EC921C}"/>
              </a:ext>
            </a:extLst>
          </p:cNvPr>
          <p:cNvSpPr txBox="1"/>
          <p:nvPr/>
        </p:nvSpPr>
        <p:spPr>
          <a:xfrm>
            <a:off x="3520631" y="1370483"/>
            <a:ext cx="542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«Magnetische Materialien besitzen ein Gedächtnis»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5E3664C-0F65-4704-A0BB-DB0B775DF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129" y="2060848"/>
            <a:ext cx="4311679" cy="392427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319D20E-E9E1-49F6-861D-E3F3DD993B38}"/>
              </a:ext>
            </a:extLst>
          </p:cNvPr>
          <p:cNvSpPr txBox="1"/>
          <p:nvPr/>
        </p:nvSpPr>
        <p:spPr>
          <a:xfrm>
            <a:off x="2592957" y="137048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Realität: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E3CB3DE2-7EC8-4DA1-9F3D-B7A41BAA011F}"/>
                  </a:ext>
                </a:extLst>
              </p:cNvPr>
              <p:cNvSpPr txBox="1"/>
              <p:nvPr/>
            </p:nvSpPr>
            <p:spPr>
              <a:xfrm>
                <a:off x="8299311" y="2304921"/>
                <a:ext cx="1285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E3CB3DE2-7EC8-4DA1-9F3D-B7A41BAA0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311" y="2304921"/>
                <a:ext cx="1285993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8B980A4-F039-4E30-9C2B-1765CB04CF69}"/>
                  </a:ext>
                </a:extLst>
              </p:cNvPr>
              <p:cNvSpPr txBox="1"/>
              <p:nvPr/>
            </p:nvSpPr>
            <p:spPr>
              <a:xfrm>
                <a:off x="6421028" y="5302851"/>
                <a:ext cx="1685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8B980A4-F039-4E30-9C2B-1765CB04C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028" y="5302851"/>
                <a:ext cx="168559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580D8CA-5784-4768-B4E2-3686A225C8D9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6093619" y="4293096"/>
            <a:ext cx="327409" cy="1194421"/>
          </a:xfrm>
          <a:prstGeom prst="straightConnector1">
            <a:avLst/>
          </a:prstGeom>
          <a:ln w="1270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2F9611A-430F-4AF1-A6D3-0B3DBAC50C85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7655131" y="2489587"/>
            <a:ext cx="644180" cy="55075"/>
          </a:xfrm>
          <a:prstGeom prst="straightConnector1">
            <a:avLst/>
          </a:prstGeom>
          <a:ln w="1270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C14E631A-EF9C-4A8B-9537-5775BBDBBAA0}"/>
              </a:ext>
            </a:extLst>
          </p:cNvPr>
          <p:cNvSpPr txBox="1"/>
          <p:nvPr/>
        </p:nvSpPr>
        <p:spPr>
          <a:xfrm>
            <a:off x="7889968" y="2633233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Material kann nicht mehr weiter</a:t>
            </a:r>
          </a:p>
          <a:p>
            <a:r>
              <a:rPr lang="de-CH" dirty="0"/>
              <a:t>Magnetisiert werden</a:t>
            </a:r>
          </a:p>
        </p:txBody>
      </p:sp>
    </p:spTree>
    <p:extLst>
      <p:ext uri="{BB962C8B-B14F-4D97-AF65-F5344CB8AC3E}">
        <p14:creationId xmlns:p14="http://schemas.microsoft.com/office/powerpoint/2010/main" val="11782289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F0C5D-FA8B-4D70-8F8C-3580C3BA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Spannung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83CC82-9E3C-432C-AC80-3FC2605DB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0D831-9B24-476B-BD95-03A1B9D4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2623FA-3E4D-4C84-84B9-DACA7113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F5403E-D882-4E91-9B92-9AC50C28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</a:t>
            </a:fld>
            <a:endParaRPr lang="de-CH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1FEAA00-2931-4229-AACF-E844202E49CC}"/>
              </a:ext>
            </a:extLst>
          </p:cNvPr>
          <p:cNvSpPr txBox="1"/>
          <p:nvPr/>
        </p:nvSpPr>
        <p:spPr>
          <a:xfrm>
            <a:off x="3069283" y="1706117"/>
            <a:ext cx="560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Potentialunterschied von Punkt B gegenüber Punkt 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A10D862-5C79-48CC-B84D-A5B9CBBC30D7}"/>
                  </a:ext>
                </a:extLst>
              </p:cNvPr>
              <p:cNvSpPr txBox="1"/>
              <p:nvPr/>
            </p:nvSpPr>
            <p:spPr>
              <a:xfrm>
                <a:off x="4365427" y="2213948"/>
                <a:ext cx="3354123" cy="62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≔ </m:t>
                      </m:r>
                      <m:nary>
                        <m:nary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A10D862-5C79-48CC-B84D-A5B9CBBC3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427" y="2213948"/>
                <a:ext cx="3354123" cy="6211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6EC359C2-7445-4940-B7B9-9E883AF6CB48}"/>
              </a:ext>
            </a:extLst>
          </p:cNvPr>
          <p:cNvSpPr txBox="1"/>
          <p:nvPr/>
        </p:nvSpPr>
        <p:spPr>
          <a:xfrm>
            <a:off x="4077395" y="4320887"/>
            <a:ext cx="410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Ist unabhängig vom gewählten Weg</a:t>
            </a:r>
          </a:p>
        </p:txBody>
      </p:sp>
    </p:spTree>
    <p:extLst>
      <p:ext uri="{BB962C8B-B14F-4D97-AF65-F5344CB8AC3E}">
        <p14:creationId xmlns:p14="http://schemas.microsoft.com/office/powerpoint/2010/main" val="374972745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50A77-F53B-4AAC-ACB7-A3BDD540A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17" y="686839"/>
            <a:ext cx="11537950" cy="1013969"/>
          </a:xfrm>
        </p:spPr>
        <p:txBody>
          <a:bodyPr/>
          <a:lstStyle/>
          <a:p>
            <a:r>
              <a:rPr lang="de-CH" dirty="0"/>
              <a:t>Das </a:t>
            </a:r>
            <a:r>
              <a:rPr lang="de-CH" dirty="0" err="1"/>
              <a:t>Reluktanzmodel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9ED80D-C2C5-4703-AB1C-C3144D136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5277E2-E029-4B6F-8FF2-C2958135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125598-57B3-4C21-A3D9-7FED1153D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50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5" name="Tabelle 134">
                <a:extLst>
                  <a:ext uri="{FF2B5EF4-FFF2-40B4-BE49-F238E27FC236}">
                    <a16:creationId xmlns:a16="http://schemas.microsoft.com/office/drawing/2014/main" id="{972004E7-6CDE-4316-8B3A-07710773130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858234" y="1710475"/>
              <a:ext cx="9217024" cy="34434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5278">
                      <a:extLst>
                        <a:ext uri="{9D8B030D-6E8A-4147-A177-3AD203B41FA5}">
                          <a16:colId xmlns:a16="http://schemas.microsoft.com/office/drawing/2014/main" val="3981437957"/>
                        </a:ext>
                      </a:extLst>
                    </a:gridCol>
                    <a:gridCol w="3419218">
                      <a:extLst>
                        <a:ext uri="{9D8B030D-6E8A-4147-A177-3AD203B41FA5}">
                          <a16:colId xmlns:a16="http://schemas.microsoft.com/office/drawing/2014/main" val="2173837301"/>
                        </a:ext>
                      </a:extLst>
                    </a:gridCol>
                    <a:gridCol w="4162528">
                      <a:extLst>
                        <a:ext uri="{9D8B030D-6E8A-4147-A177-3AD203B41FA5}">
                          <a16:colId xmlns:a16="http://schemas.microsoft.com/office/drawing/2014/main" val="24306382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Magnetische Grösse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Elektrische Grösse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4735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Spannung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supHide m:val="on"/>
                                    <m:ctrlPr>
                                      <a:rPr lang="de-CH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de-CH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  <m:sup/>
                                  <m:e>
                                    <m:r>
                                      <a:rPr lang="de-CH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</m:nary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de-CH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de-CH" b="1" dirty="0"/>
                        </a:p>
                        <a:p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supHide m:val="on"/>
                                    <m:ctrlPr>
                                      <a:rPr lang="de-CH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de-CH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  <m:sup/>
                                  <m:e>
                                    <m:r>
                                      <a:rPr lang="de-CH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</m:nary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de-CH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de-CH" b="1" dirty="0"/>
                        </a:p>
                        <a:p>
                          <a:endParaRPr lang="de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1584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Strom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CH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∬"/>
                                    <m:limLoc m:val="undOvr"/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4"/>
                                      </m:rP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/>
                                  <m:e>
                                    <m:r>
                                      <a:rPr lang="de-CH" b="1" i="1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b="1" i="1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nary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∬"/>
                                    <m:limLoc m:val="undOvr"/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4"/>
                                      </m:rP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/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de-CH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b="1" i="1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de-CH" dirty="0"/>
                        </a:p>
                        <a:p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CH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∬"/>
                                    <m:limLoc m:val="undOvr"/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4"/>
                                      </m:rP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/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r>
                                      <a:rPr lang="de-CH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b="1" i="1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de-CH" dirty="0"/>
                        </a:p>
                        <a:p>
                          <a:endParaRPr lang="de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4281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Widerstand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de-CH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den>
                                </m:f>
                                <m:r>
                                  <a:rPr lang="de-CH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de-CH" b="0" i="0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num>
                                  <m:den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CH" dirty="0"/>
                        </a:p>
                        <a:p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de-CH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den>
                                </m:f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CH" dirty="0"/>
                        </a:p>
                        <a:p>
                          <a:endParaRPr lang="de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66072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5" name="Tabelle 134">
                <a:extLst>
                  <a:ext uri="{FF2B5EF4-FFF2-40B4-BE49-F238E27FC236}">
                    <a16:creationId xmlns:a16="http://schemas.microsoft.com/office/drawing/2014/main" id="{972004E7-6CDE-4316-8B3A-0771077313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0215271"/>
                  </p:ext>
                </p:extLst>
              </p:nvPr>
            </p:nvGraphicFramePr>
            <p:xfrm>
              <a:off x="1858234" y="1710475"/>
              <a:ext cx="9217024" cy="34434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5278">
                      <a:extLst>
                        <a:ext uri="{9D8B030D-6E8A-4147-A177-3AD203B41FA5}">
                          <a16:colId xmlns:a16="http://schemas.microsoft.com/office/drawing/2014/main" val="3981437957"/>
                        </a:ext>
                      </a:extLst>
                    </a:gridCol>
                    <a:gridCol w="3419218">
                      <a:extLst>
                        <a:ext uri="{9D8B030D-6E8A-4147-A177-3AD203B41FA5}">
                          <a16:colId xmlns:a16="http://schemas.microsoft.com/office/drawing/2014/main" val="2173837301"/>
                        </a:ext>
                      </a:extLst>
                    </a:gridCol>
                    <a:gridCol w="4162528">
                      <a:extLst>
                        <a:ext uri="{9D8B030D-6E8A-4147-A177-3AD203B41FA5}">
                          <a16:colId xmlns:a16="http://schemas.microsoft.com/office/drawing/2014/main" val="24306382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Magnetische Grösse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Elektrische Grösse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473590"/>
                      </a:ext>
                    </a:extLst>
                  </a:tr>
                  <a:tr h="927989"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Spannung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7865" t="-43421" r="-122242" b="-2335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21669" t="-43421" r="-586" b="-2335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1584843"/>
                      </a:ext>
                    </a:extLst>
                  </a:tr>
                  <a:tr h="1215009"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Strom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7865" t="-109000" r="-122242" b="-7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21669" t="-109000" r="-586" b="-7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4281752"/>
                      </a:ext>
                    </a:extLst>
                  </a:tr>
                  <a:tr h="929640"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Widerstand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7865" t="-273203" r="-122242" b="-13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21669" t="-273203" r="-586" b="-13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66072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3581891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7F363A-CFB7-4878-80D7-80905D315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Das </a:t>
            </a:r>
            <a:r>
              <a:rPr lang="de-CH" dirty="0" err="1"/>
              <a:t>Reluktanzmodel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4C5DC0-F08E-4BD1-9835-0D1366E05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F97F15-3FAF-4825-AF6E-939C6A75B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7F14EA-2B1B-438C-8757-660421AA8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51</a:t>
            </a:fld>
            <a:endParaRPr lang="de-CH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B3E6569-E629-46BB-A5B0-6908D203A723}"/>
              </a:ext>
            </a:extLst>
          </p:cNvPr>
          <p:cNvGrpSpPr/>
          <p:nvPr/>
        </p:nvGrpSpPr>
        <p:grpSpPr>
          <a:xfrm>
            <a:off x="1339736" y="1435442"/>
            <a:ext cx="4850647" cy="1876163"/>
            <a:chOff x="2899948" y="2683166"/>
            <a:chExt cx="4850647" cy="1876163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0D571A66-D16E-49D6-84AA-F2136AD2B05C}"/>
                </a:ext>
              </a:extLst>
            </p:cNvPr>
            <p:cNvCxnSpPr/>
            <p:nvPr/>
          </p:nvCxnSpPr>
          <p:spPr>
            <a:xfrm>
              <a:off x="2995636" y="3835294"/>
              <a:ext cx="936104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2318E0F8-6F09-4F43-B0AF-F64AAA2D6DE8}"/>
                </a:ext>
              </a:extLst>
            </p:cNvPr>
            <p:cNvSpPr/>
            <p:nvPr/>
          </p:nvSpPr>
          <p:spPr>
            <a:xfrm>
              <a:off x="3373005" y="2688862"/>
              <a:ext cx="612000" cy="1870467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462F6A4B-58C7-46EE-93FE-D86A885BDA7C}"/>
                </a:ext>
              </a:extLst>
            </p:cNvPr>
            <p:cNvSpPr/>
            <p:nvPr/>
          </p:nvSpPr>
          <p:spPr>
            <a:xfrm>
              <a:off x="3735662" y="3907302"/>
              <a:ext cx="1785899" cy="646331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C49093CF-33E5-417B-AD43-D45F38812D7C}"/>
                </a:ext>
              </a:extLst>
            </p:cNvPr>
            <p:cNvSpPr/>
            <p:nvPr/>
          </p:nvSpPr>
          <p:spPr>
            <a:xfrm>
              <a:off x="4878112" y="3161506"/>
              <a:ext cx="643450" cy="925002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3E9027EE-2BE4-4282-BB48-09D58AC6C392}"/>
                </a:ext>
              </a:extLst>
            </p:cNvPr>
            <p:cNvCxnSpPr>
              <a:cxnSpLocks/>
            </p:cNvCxnSpPr>
            <p:nvPr/>
          </p:nvCxnSpPr>
          <p:spPr>
            <a:xfrm>
              <a:off x="2995636" y="3403246"/>
              <a:ext cx="811711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9D7C191-0E1A-462F-A3B3-87604A380097}"/>
                </a:ext>
              </a:extLst>
            </p:cNvPr>
            <p:cNvCxnSpPr>
              <a:cxnSpLocks/>
            </p:cNvCxnSpPr>
            <p:nvPr/>
          </p:nvCxnSpPr>
          <p:spPr>
            <a:xfrm>
              <a:off x="3373005" y="3512806"/>
              <a:ext cx="434342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AE67136E-2425-4B5F-9B83-8F94EFCAD8FD}"/>
                </a:ext>
              </a:extLst>
            </p:cNvPr>
            <p:cNvCxnSpPr>
              <a:cxnSpLocks/>
            </p:cNvCxnSpPr>
            <p:nvPr/>
          </p:nvCxnSpPr>
          <p:spPr>
            <a:xfrm>
              <a:off x="3373005" y="3619270"/>
              <a:ext cx="434342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8EE5C96-BBF2-4ABF-99C8-CB95CE7D75EB}"/>
                </a:ext>
              </a:extLst>
            </p:cNvPr>
            <p:cNvCxnSpPr>
              <a:cxnSpLocks/>
            </p:cNvCxnSpPr>
            <p:nvPr/>
          </p:nvCxnSpPr>
          <p:spPr>
            <a:xfrm>
              <a:off x="3375299" y="3763286"/>
              <a:ext cx="434342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99D92857-C924-4005-841D-98E0F2B884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9562" y="3383170"/>
              <a:ext cx="123079" cy="129636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9F0E2035-40BC-433E-AD73-9542F38009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07347" y="3327047"/>
              <a:ext cx="109159" cy="76199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86EB8F09-3118-433D-AC57-B10FAFD076A1}"/>
                </a:ext>
              </a:extLst>
            </p:cNvPr>
            <p:cNvSpPr/>
            <p:nvPr/>
          </p:nvSpPr>
          <p:spPr>
            <a:xfrm>
              <a:off x="3735339" y="2683166"/>
              <a:ext cx="1785896" cy="646331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9FD33E1A-12AC-47DB-9175-D3175D0A8AE2}"/>
                    </a:ext>
                  </a:extLst>
                </p:cNvPr>
                <p:cNvSpPr/>
                <p:nvPr/>
              </p:nvSpPr>
              <p:spPr>
                <a:xfrm>
                  <a:off x="2899948" y="3361084"/>
                  <a:ext cx="4700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CH" sz="2400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lang="de-CH" sz="2400" dirty="0">
                    <a:solidFill>
                      <a:srgbClr val="1269B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9FD33E1A-12AC-47DB-9175-D3175D0A8A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9948" y="3361084"/>
                  <a:ext cx="470000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DB86081-8035-4C12-ACE2-87F0340B63A3}"/>
                </a:ext>
              </a:extLst>
            </p:cNvPr>
            <p:cNvCxnSpPr>
              <a:cxnSpLocks/>
            </p:cNvCxnSpPr>
            <p:nvPr/>
          </p:nvCxnSpPr>
          <p:spPr>
            <a:xfrm>
              <a:off x="5103491" y="3161506"/>
              <a:ext cx="0" cy="1177844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8DD8C071-5B58-4C72-8ED3-C7B3FAF92DF3}"/>
                </a:ext>
              </a:extLst>
            </p:cNvPr>
            <p:cNvCxnSpPr>
              <a:cxnSpLocks/>
            </p:cNvCxnSpPr>
            <p:nvPr/>
          </p:nvCxnSpPr>
          <p:spPr>
            <a:xfrm>
              <a:off x="3590176" y="3115214"/>
              <a:ext cx="1441308" cy="0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122BD24B-91B7-4724-AE69-AE8C5F28201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3735662" y="4311103"/>
              <a:ext cx="1234562" cy="156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1C71D561-2969-4021-936C-4481749649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0176" y="3161506"/>
              <a:ext cx="1" cy="1200119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065245BA-B97A-4AC9-8BEA-6EDAF3D77280}"/>
                    </a:ext>
                  </a:extLst>
                </p:cNvPr>
                <p:cNvSpPr/>
                <p:nvPr/>
              </p:nvSpPr>
              <p:spPr>
                <a:xfrm>
                  <a:off x="4353250" y="3376285"/>
                  <a:ext cx="6471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2400" b="0" i="1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CH" sz="2400" b="0" i="0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de-CH" sz="2400" b="0" i="0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CH" sz="2400" dirty="0">
                    <a:solidFill>
                      <a:srgbClr val="72791C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065245BA-B97A-4AC9-8BEA-6EDAF3D772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3250" y="3376285"/>
                  <a:ext cx="64716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Parallelogramm 25">
              <a:extLst>
                <a:ext uri="{FF2B5EF4-FFF2-40B4-BE49-F238E27FC236}">
                  <a16:creationId xmlns:a16="http://schemas.microsoft.com/office/drawing/2014/main" id="{4C7949F1-368B-4AF4-BEFE-3A3C572B43D3}"/>
                </a:ext>
              </a:extLst>
            </p:cNvPr>
            <p:cNvSpPr/>
            <p:nvPr/>
          </p:nvSpPr>
          <p:spPr>
            <a:xfrm>
              <a:off x="4878112" y="3645279"/>
              <a:ext cx="643450" cy="169901"/>
            </a:xfrm>
            <a:prstGeom prst="parallelogram">
              <a:avLst>
                <a:gd name="adj" fmla="val 79639"/>
              </a:avLst>
            </a:prstGeom>
            <a:solidFill>
              <a:schemeClr val="bg2">
                <a:lumMod val="65000"/>
                <a:alpha val="5215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1FC77328-3FFE-4FFA-A1A9-783031EB7051}"/>
                </a:ext>
              </a:extLst>
            </p:cNvPr>
            <p:cNvSpPr/>
            <p:nvPr/>
          </p:nvSpPr>
          <p:spPr>
            <a:xfrm>
              <a:off x="5314327" y="3901197"/>
              <a:ext cx="1785896" cy="646331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7DBD77D5-DFA1-4D17-B042-C2834BB7D458}"/>
                </a:ext>
              </a:extLst>
            </p:cNvPr>
            <p:cNvSpPr/>
            <p:nvPr/>
          </p:nvSpPr>
          <p:spPr>
            <a:xfrm>
              <a:off x="6019917" y="3162395"/>
              <a:ext cx="643450" cy="925002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FCE68B7D-CAA6-4502-B643-4078614369C4}"/>
                </a:ext>
              </a:extLst>
            </p:cNvPr>
            <p:cNvSpPr/>
            <p:nvPr/>
          </p:nvSpPr>
          <p:spPr>
            <a:xfrm>
              <a:off x="6465156" y="3162395"/>
              <a:ext cx="643450" cy="925002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89808CB6-C601-42E4-86AF-B9C023ABA98D}"/>
                </a:ext>
              </a:extLst>
            </p:cNvPr>
            <p:cNvSpPr/>
            <p:nvPr/>
          </p:nvSpPr>
          <p:spPr>
            <a:xfrm>
              <a:off x="5340591" y="2685730"/>
              <a:ext cx="1768015" cy="646331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31" name="Parallelogramm 30">
              <a:extLst>
                <a:ext uri="{FF2B5EF4-FFF2-40B4-BE49-F238E27FC236}">
                  <a16:creationId xmlns:a16="http://schemas.microsoft.com/office/drawing/2014/main" id="{2C93D12E-D043-457E-B236-228C86CA198A}"/>
                </a:ext>
              </a:extLst>
            </p:cNvPr>
            <p:cNvSpPr/>
            <p:nvPr/>
          </p:nvSpPr>
          <p:spPr>
            <a:xfrm>
              <a:off x="6019917" y="3645595"/>
              <a:ext cx="1088690" cy="249497"/>
            </a:xfrm>
            <a:prstGeom prst="parallelogram">
              <a:avLst>
                <a:gd name="adj" fmla="val 79639"/>
              </a:avLst>
            </a:prstGeom>
            <a:solidFill>
              <a:schemeClr val="bg2">
                <a:lumMod val="65000"/>
                <a:alpha val="5215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1BDF2137-10B2-4A6B-B947-2E7B86BDF650}"/>
                    </a:ext>
                  </a:extLst>
                </p:cNvPr>
                <p:cNvSpPr/>
                <p:nvPr/>
              </p:nvSpPr>
              <p:spPr>
                <a:xfrm>
                  <a:off x="7096313" y="3428333"/>
                  <a:ext cx="65428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2400" b="0" i="1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CH" sz="2400" b="0" i="0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de-CH" sz="2400" b="0" i="0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CH" sz="2400" dirty="0">
                    <a:solidFill>
                      <a:srgbClr val="72791C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1BDF2137-10B2-4A6B-B947-2E7B86BDF6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313" y="3428333"/>
                  <a:ext cx="654282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7654F829-C8E1-40DB-AA9D-2A79D85F4AD9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77" y="3174364"/>
              <a:ext cx="0" cy="1177844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F97479C4-5686-49EA-BDD7-03031AFBA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5891" y="3114718"/>
              <a:ext cx="1269776" cy="496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2365D56A-A0FE-46EE-A14B-0D25E4AA4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5891" y="4311103"/>
              <a:ext cx="1154184" cy="0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Ellipse 37">
            <a:extLst>
              <a:ext uri="{FF2B5EF4-FFF2-40B4-BE49-F238E27FC236}">
                <a16:creationId xmlns:a16="http://schemas.microsoft.com/office/drawing/2014/main" id="{28B02CD3-E7CB-42B2-90AE-D7E1AB967C26}"/>
              </a:ext>
            </a:extLst>
          </p:cNvPr>
          <p:cNvSpPr/>
          <p:nvPr/>
        </p:nvSpPr>
        <p:spPr>
          <a:xfrm rot="5400000">
            <a:off x="7517139" y="2338343"/>
            <a:ext cx="236811" cy="24593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D3A71E03-B0D1-4632-8AD9-6AD52346E235}"/>
              </a:ext>
            </a:extLst>
          </p:cNvPr>
          <p:cNvCxnSpPr>
            <a:cxnSpLocks/>
            <a:stCxn id="38" idx="6"/>
            <a:endCxn id="38" idx="2"/>
          </p:cNvCxnSpPr>
          <p:nvPr/>
        </p:nvCxnSpPr>
        <p:spPr>
          <a:xfrm flipV="1">
            <a:off x="7635545" y="2342906"/>
            <a:ext cx="0" cy="2368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1158AE9-A084-41C7-879E-410EFB1BAF29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7635545" y="1863430"/>
            <a:ext cx="0" cy="4794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5E7F6582-46FB-4FD6-89BA-887E691C8390}"/>
              </a:ext>
            </a:extLst>
          </p:cNvPr>
          <p:cNvCxnSpPr>
            <a:cxnSpLocks/>
          </p:cNvCxnSpPr>
          <p:nvPr/>
        </p:nvCxnSpPr>
        <p:spPr>
          <a:xfrm flipV="1">
            <a:off x="7635544" y="2552689"/>
            <a:ext cx="2" cy="4915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D8401EE7-228E-40FD-AD8F-4266F45750F9}"/>
              </a:ext>
            </a:extLst>
          </p:cNvPr>
          <p:cNvCxnSpPr>
            <a:cxnSpLocks/>
          </p:cNvCxnSpPr>
          <p:nvPr/>
        </p:nvCxnSpPr>
        <p:spPr>
          <a:xfrm>
            <a:off x="7635545" y="1863428"/>
            <a:ext cx="14171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2159C76A-2E87-4045-8402-C9D180B208EA}"/>
              </a:ext>
            </a:extLst>
          </p:cNvPr>
          <p:cNvCxnSpPr>
            <a:cxnSpLocks/>
          </p:cNvCxnSpPr>
          <p:nvPr/>
        </p:nvCxnSpPr>
        <p:spPr>
          <a:xfrm>
            <a:off x="7635545" y="3044229"/>
            <a:ext cx="14089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5506774F-676F-4EAF-8243-72FAA9E9DBFB}"/>
                  </a:ext>
                </a:extLst>
              </p:cNvPr>
              <p:cNvSpPr txBox="1"/>
              <p:nvPr/>
            </p:nvSpPr>
            <p:spPr>
              <a:xfrm>
                <a:off x="7104484" y="2205942"/>
                <a:ext cx="3600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de-CH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5506774F-676F-4EAF-8243-72FAA9E9D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484" y="2205942"/>
                <a:ext cx="360040" cy="461665"/>
              </a:xfrm>
              <a:prstGeom prst="rect">
                <a:avLst/>
              </a:prstGeom>
              <a:blipFill>
                <a:blip r:embed="rId5"/>
                <a:stretch>
                  <a:fillRect l="-3390" r="-1186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hteck 46">
            <a:extLst>
              <a:ext uri="{FF2B5EF4-FFF2-40B4-BE49-F238E27FC236}">
                <a16:creationId xmlns:a16="http://schemas.microsoft.com/office/drawing/2014/main" id="{6B116975-7E2C-4E21-A03C-60A73660A087}"/>
              </a:ext>
            </a:extLst>
          </p:cNvPr>
          <p:cNvSpPr/>
          <p:nvPr/>
        </p:nvSpPr>
        <p:spPr>
          <a:xfrm>
            <a:off x="8119027" y="1752204"/>
            <a:ext cx="496679" cy="2399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9B53B5DE-DD28-436C-962E-B3168F0AF6A8}"/>
              </a:ext>
            </a:extLst>
          </p:cNvPr>
          <p:cNvSpPr/>
          <p:nvPr/>
        </p:nvSpPr>
        <p:spPr>
          <a:xfrm>
            <a:off x="7539441" y="1963950"/>
            <a:ext cx="192210" cy="280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E5EA3D34-5DFC-4569-A74E-ED4F929C7799}"/>
              </a:ext>
            </a:extLst>
          </p:cNvPr>
          <p:cNvSpPr/>
          <p:nvPr/>
        </p:nvSpPr>
        <p:spPr>
          <a:xfrm>
            <a:off x="7539439" y="2680745"/>
            <a:ext cx="192210" cy="280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A1FDB5F1-3285-4B0D-86D1-5EA59061F6FA}"/>
              </a:ext>
            </a:extLst>
          </p:cNvPr>
          <p:cNvSpPr/>
          <p:nvPr/>
        </p:nvSpPr>
        <p:spPr>
          <a:xfrm>
            <a:off x="8091668" y="2896977"/>
            <a:ext cx="496679" cy="2399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04D5430-447E-4581-82A0-9B929FE7CBDB}"/>
              </a:ext>
            </a:extLst>
          </p:cNvPr>
          <p:cNvCxnSpPr>
            <a:cxnSpLocks/>
          </p:cNvCxnSpPr>
          <p:nvPr/>
        </p:nvCxnSpPr>
        <p:spPr>
          <a:xfrm>
            <a:off x="9052712" y="1863428"/>
            <a:ext cx="0" cy="11535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2F44CC3C-FEAA-461B-8A48-D846C611E75C}"/>
              </a:ext>
            </a:extLst>
          </p:cNvPr>
          <p:cNvCxnSpPr>
            <a:cxnSpLocks/>
          </p:cNvCxnSpPr>
          <p:nvPr/>
        </p:nvCxnSpPr>
        <p:spPr>
          <a:xfrm>
            <a:off x="9052712" y="1860275"/>
            <a:ext cx="14171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8624E1BC-BCAD-4ADA-86E4-D3E283117D09}"/>
              </a:ext>
            </a:extLst>
          </p:cNvPr>
          <p:cNvCxnSpPr>
            <a:cxnSpLocks/>
          </p:cNvCxnSpPr>
          <p:nvPr/>
        </p:nvCxnSpPr>
        <p:spPr>
          <a:xfrm>
            <a:off x="9052712" y="3044229"/>
            <a:ext cx="14171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eck 63">
            <a:extLst>
              <a:ext uri="{FF2B5EF4-FFF2-40B4-BE49-F238E27FC236}">
                <a16:creationId xmlns:a16="http://schemas.microsoft.com/office/drawing/2014/main" id="{5F27D98B-2E89-4CAB-80F2-463F732E2154}"/>
              </a:ext>
            </a:extLst>
          </p:cNvPr>
          <p:cNvSpPr/>
          <p:nvPr/>
        </p:nvSpPr>
        <p:spPr>
          <a:xfrm>
            <a:off x="9585028" y="2919038"/>
            <a:ext cx="496679" cy="2399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068E5CD-8E70-4066-A320-140FA0135950}"/>
              </a:ext>
            </a:extLst>
          </p:cNvPr>
          <p:cNvSpPr/>
          <p:nvPr/>
        </p:nvSpPr>
        <p:spPr>
          <a:xfrm>
            <a:off x="9585028" y="1738164"/>
            <a:ext cx="496679" cy="2399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5D846AC3-4B63-4E97-B03D-6DE30C5CFC15}"/>
              </a:ext>
            </a:extLst>
          </p:cNvPr>
          <p:cNvSpPr/>
          <p:nvPr/>
        </p:nvSpPr>
        <p:spPr>
          <a:xfrm>
            <a:off x="8929751" y="2236898"/>
            <a:ext cx="245921" cy="491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7AAC82C3-22A6-48F1-A989-1B37295177F7}"/>
              </a:ext>
            </a:extLst>
          </p:cNvPr>
          <p:cNvCxnSpPr>
            <a:cxnSpLocks/>
          </p:cNvCxnSpPr>
          <p:nvPr/>
        </p:nvCxnSpPr>
        <p:spPr>
          <a:xfrm>
            <a:off x="10465620" y="1890703"/>
            <a:ext cx="0" cy="11535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>
            <a:extLst>
              <a:ext uri="{FF2B5EF4-FFF2-40B4-BE49-F238E27FC236}">
                <a16:creationId xmlns:a16="http://schemas.microsoft.com/office/drawing/2014/main" id="{4B250DC7-8E81-4FC0-BB64-1EC57AA4DEBF}"/>
              </a:ext>
            </a:extLst>
          </p:cNvPr>
          <p:cNvSpPr/>
          <p:nvPr/>
        </p:nvSpPr>
        <p:spPr>
          <a:xfrm>
            <a:off x="10342658" y="2236898"/>
            <a:ext cx="245921" cy="491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E924949C-D47F-4C34-85EE-D7BB40961EF1}"/>
              </a:ext>
            </a:extLst>
          </p:cNvPr>
          <p:cNvCxnSpPr>
            <a:cxnSpLocks/>
          </p:cNvCxnSpPr>
          <p:nvPr/>
        </p:nvCxnSpPr>
        <p:spPr>
          <a:xfrm>
            <a:off x="9052712" y="1963950"/>
            <a:ext cx="0" cy="175905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A62FAC84-A712-4270-AAB8-B6EEEB3C18C7}"/>
              </a:ext>
            </a:extLst>
          </p:cNvPr>
          <p:cNvCxnSpPr>
            <a:cxnSpLocks/>
          </p:cNvCxnSpPr>
          <p:nvPr/>
        </p:nvCxnSpPr>
        <p:spPr>
          <a:xfrm>
            <a:off x="10465619" y="1890165"/>
            <a:ext cx="0" cy="175905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A202E5FC-3FD4-4584-BA4C-49B96B7676F3}"/>
                  </a:ext>
                </a:extLst>
              </p:cNvPr>
              <p:cNvSpPr/>
              <p:nvPr/>
            </p:nvSpPr>
            <p:spPr>
              <a:xfrm>
                <a:off x="10487733" y="1763298"/>
                <a:ext cx="6542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2400" b="0" i="0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de-CH" sz="2400" b="0" i="0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sz="2400" dirty="0">
                  <a:solidFill>
                    <a:srgbClr val="72791C"/>
                  </a:solidFill>
                </a:endParaRPr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A202E5FC-3FD4-4584-BA4C-49B96B767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7733" y="1763298"/>
                <a:ext cx="654282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F2ED3097-20F1-4C15-871A-CC715185C627}"/>
                  </a:ext>
                </a:extLst>
              </p:cNvPr>
              <p:cNvSpPr/>
              <p:nvPr/>
            </p:nvSpPr>
            <p:spPr>
              <a:xfrm>
                <a:off x="8985966" y="1809554"/>
                <a:ext cx="6471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2400" b="0" i="0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de-CH" sz="2400" b="0" i="0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sz="2400" dirty="0">
                  <a:solidFill>
                    <a:srgbClr val="72791C"/>
                  </a:solidFill>
                </a:endParaRPr>
              </a:p>
            </p:txBody>
          </p:sp>
        </mc:Choice>
        <mc:Fallback xmlns="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F2ED3097-20F1-4C15-871A-CC715185C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966" y="1809554"/>
                <a:ext cx="647165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223C773-3DCD-4BAB-A756-E079ABA98879}"/>
              </a:ext>
            </a:extLst>
          </p:cNvPr>
          <p:cNvCxnSpPr>
            <a:cxnSpLocks/>
          </p:cNvCxnSpPr>
          <p:nvPr/>
        </p:nvCxnSpPr>
        <p:spPr>
          <a:xfrm>
            <a:off x="7453712" y="2298913"/>
            <a:ext cx="0" cy="346069"/>
          </a:xfrm>
          <a:prstGeom prst="straightConnector1">
            <a:avLst/>
          </a:prstGeom>
          <a:ln w="12700" cap="sq">
            <a:solidFill>
              <a:schemeClr val="accent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9" name="Tabelle 88">
                <a:extLst>
                  <a:ext uri="{FF2B5EF4-FFF2-40B4-BE49-F238E27FC236}">
                    <a16:creationId xmlns:a16="http://schemas.microsoft.com/office/drawing/2014/main" id="{A9F106F1-F229-4391-B3E6-E3A5611B87B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62821" y="3411200"/>
              <a:ext cx="9217024" cy="30687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6542">
                      <a:extLst>
                        <a:ext uri="{9D8B030D-6E8A-4147-A177-3AD203B41FA5}">
                          <a16:colId xmlns:a16="http://schemas.microsoft.com/office/drawing/2014/main" val="3981437957"/>
                        </a:ext>
                      </a:extLst>
                    </a:gridCol>
                    <a:gridCol w="2827954">
                      <a:extLst>
                        <a:ext uri="{9D8B030D-6E8A-4147-A177-3AD203B41FA5}">
                          <a16:colId xmlns:a16="http://schemas.microsoft.com/office/drawing/2014/main" val="2173837301"/>
                        </a:ext>
                      </a:extLst>
                    </a:gridCol>
                    <a:gridCol w="4162528">
                      <a:extLst>
                        <a:ext uri="{9D8B030D-6E8A-4147-A177-3AD203B41FA5}">
                          <a16:colId xmlns:a16="http://schemas.microsoft.com/office/drawing/2014/main" val="2430638206"/>
                        </a:ext>
                      </a:extLst>
                    </a:gridCol>
                  </a:tblGrid>
                  <a:tr h="286313">
                    <a:tc>
                      <a:txBody>
                        <a:bodyPr/>
                        <a:lstStyle/>
                        <a:p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Magnetische Grösse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/>
                            <a:t>Elektrische Grösse</a:t>
                          </a:r>
                          <a:endParaRPr lang="de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473590"/>
                      </a:ext>
                    </a:extLst>
                  </a:tr>
                  <a:tr h="501048">
                    <a:tc>
                      <a:txBody>
                        <a:bodyPr/>
                        <a:lstStyle/>
                        <a:p>
                          <a:r>
                            <a:rPr lang="de-CH"/>
                            <a:t>U=RI</a:t>
                          </a:r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de-CH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CH" b="0" dirty="0"/>
                        </a:p>
                        <a:p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de-CH" b="0" dirty="0"/>
                        </a:p>
                        <a:p>
                          <a:endParaRPr lang="de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1584843"/>
                      </a:ext>
                    </a:extLst>
                  </a:tr>
                  <a:tr h="807393">
                    <a:tc>
                      <a:txBody>
                        <a:bodyPr/>
                        <a:lstStyle/>
                        <a:p>
                          <a:r>
                            <a:rPr lang="de-CH"/>
                            <a:t>Knotengleichung</a:t>
                          </a:r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0=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𝐾𝑛𝑜𝑡𝑒𝑛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CH" b="0" i="0" smtClean="0">
                                            <a:latin typeface="Cambria Math" panose="02040503050406030204" pitchFamily="18" charset="0"/>
                                          </a:rPr>
                                          <m:t>Φ</m:t>
                                        </m:r>
                                      </m:e>
                                      <m:sub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0=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𝐾𝑛𝑜𝑡𝑒𝑛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CH" b="0" i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  <m:sub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CH" dirty="0"/>
                        </a:p>
                        <a:p>
                          <a:endParaRPr lang="de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4281752"/>
                      </a:ext>
                    </a:extLst>
                  </a:tr>
                  <a:tr h="807393"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Maschengleichung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0=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𝑀𝑎𝑠𝑐h𝑒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0=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𝑀𝑎𝑠𝑐h𝑒</m:t>
                                    </m:r>
                                  </m:sub>
                                  <m:sup/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de-CH" dirty="0"/>
                        </a:p>
                        <a:p>
                          <a:endParaRPr lang="de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66072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9" name="Tabelle 88">
                <a:extLst>
                  <a:ext uri="{FF2B5EF4-FFF2-40B4-BE49-F238E27FC236}">
                    <a16:creationId xmlns:a16="http://schemas.microsoft.com/office/drawing/2014/main" id="{A9F106F1-F229-4391-B3E6-E3A5611B87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4715932"/>
                  </p:ext>
                </p:extLst>
              </p:nvPr>
            </p:nvGraphicFramePr>
            <p:xfrm>
              <a:off x="1562821" y="3411200"/>
              <a:ext cx="9217024" cy="30687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6542">
                      <a:extLst>
                        <a:ext uri="{9D8B030D-6E8A-4147-A177-3AD203B41FA5}">
                          <a16:colId xmlns:a16="http://schemas.microsoft.com/office/drawing/2014/main" val="3981437957"/>
                        </a:ext>
                      </a:extLst>
                    </a:gridCol>
                    <a:gridCol w="2827954">
                      <a:extLst>
                        <a:ext uri="{9D8B030D-6E8A-4147-A177-3AD203B41FA5}">
                          <a16:colId xmlns:a16="http://schemas.microsoft.com/office/drawing/2014/main" val="2173837301"/>
                        </a:ext>
                      </a:extLst>
                    </a:gridCol>
                    <a:gridCol w="4162528">
                      <a:extLst>
                        <a:ext uri="{9D8B030D-6E8A-4147-A177-3AD203B41FA5}">
                          <a16:colId xmlns:a16="http://schemas.microsoft.com/office/drawing/2014/main" val="243063820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Magnetische Grösse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/>
                            <a:t>Elektrische Grösse</a:t>
                          </a:r>
                          <a:endParaRPr lang="de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47359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CH"/>
                            <a:t>U=RI</a:t>
                          </a:r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78710" t="-61905" r="-147742" b="-3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21669" t="-61905" r="-586" b="-32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1584843"/>
                      </a:ext>
                    </a:extLst>
                  </a:tr>
                  <a:tr h="1031431">
                    <a:tc>
                      <a:txBody>
                        <a:bodyPr/>
                        <a:lstStyle/>
                        <a:p>
                          <a:r>
                            <a:rPr lang="de-CH"/>
                            <a:t>Knotengleichung</a:t>
                          </a:r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78710" t="-100000" r="-147742" b="-1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21669" t="-100000" r="-586" b="-1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4281752"/>
                      </a:ext>
                    </a:extLst>
                  </a:tr>
                  <a:tr h="1031431"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Maschengleichung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78710" t="-201183" r="-147742" b="-17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21669" t="-201183" r="-586" b="-17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660723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5EABD487-4D4F-4D80-9059-CCBA7B68C172}"/>
              </a:ext>
            </a:extLst>
          </p:cNvPr>
          <p:cNvCxnSpPr>
            <a:cxnSpLocks/>
            <a:stCxn id="91" idx="3"/>
          </p:cNvCxnSpPr>
          <p:nvPr/>
        </p:nvCxnSpPr>
        <p:spPr>
          <a:xfrm flipV="1">
            <a:off x="4341009" y="5946240"/>
            <a:ext cx="391468" cy="323166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7D1B4309-042F-4CF7-9AD7-3DD93949ECBC}"/>
                  </a:ext>
                </a:extLst>
              </p:cNvPr>
              <p:cNvSpPr txBox="1"/>
              <p:nvPr/>
            </p:nvSpPr>
            <p:spPr>
              <a:xfrm>
                <a:off x="402046" y="5946240"/>
                <a:ext cx="3938963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Nur, falls als Quelle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de-CH" dirty="0"/>
                  <a:t> eingezeichnet.</a:t>
                </a:r>
              </a:p>
              <a:p>
                <a:r>
                  <a:rPr lang="de-CH" dirty="0"/>
                  <a:t>Sonst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𝑀𝑎𝑠𝑐h𝑒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nary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7D1B4309-042F-4CF7-9AD7-3DD93949E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6" y="5946240"/>
                <a:ext cx="3938963" cy="646331"/>
              </a:xfrm>
              <a:prstGeom prst="rect">
                <a:avLst/>
              </a:prstGeom>
              <a:blipFill>
                <a:blip r:embed="rId9"/>
                <a:stretch>
                  <a:fillRect l="-1235" t="-24074" b="-1037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30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6" grpId="0"/>
      <p:bldP spid="47" grpId="0" animBg="1"/>
      <p:bldP spid="53" grpId="0" animBg="1"/>
      <p:bldP spid="56" grpId="0" animBg="1"/>
      <p:bldP spid="58" grpId="0" animBg="1"/>
      <p:bldP spid="64" grpId="0" animBg="1"/>
      <p:bldP spid="65" grpId="0" animBg="1"/>
      <p:bldP spid="67" grpId="0" animBg="1"/>
      <p:bldP spid="69" grpId="0" animBg="1"/>
      <p:bldP spid="75" grpId="0"/>
      <p:bldP spid="76" grpId="0"/>
      <p:bldP spid="9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D88A60-704B-42F8-90BC-A70ECFE99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4E31F3-AB6C-4CA3-AB6E-C1ABF128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 dirty="0"/>
              <a:t>René Zurbrügg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2DEBDB-825B-445D-84F0-D5911D7E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52</a:t>
            </a:fld>
            <a:endParaRPr lang="de-CH" dirty="0"/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B86DC25F-5D54-4081-B6CC-55399B626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576041"/>
          </a:xfrm>
        </p:spPr>
        <p:txBody>
          <a:bodyPr/>
          <a:lstStyle/>
          <a:p>
            <a:r>
              <a:rPr lang="de-CH" dirty="0" err="1"/>
              <a:t>Recap</a:t>
            </a:r>
            <a:r>
              <a:rPr lang="de-CH" dirty="0"/>
              <a:t>: H-Feld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1E530C2-D224-4BB9-B968-5CF16EE741DE}"/>
              </a:ext>
            </a:extLst>
          </p:cNvPr>
          <p:cNvSpPr txBox="1"/>
          <p:nvPr/>
        </p:nvSpPr>
        <p:spPr>
          <a:xfrm>
            <a:off x="556068" y="1345143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Beschreibt das Magnetische Feld </a:t>
            </a:r>
            <a:r>
              <a:rPr lang="de-CH" b="1" dirty="0"/>
              <a:t>in einem Material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07FAF713-0A4C-48E5-8C78-4C5D323DD545}"/>
                  </a:ext>
                </a:extLst>
              </p:cNvPr>
              <p:cNvSpPr txBox="1"/>
              <p:nvPr/>
            </p:nvSpPr>
            <p:spPr>
              <a:xfrm>
                <a:off x="1459022" y="3105531"/>
                <a:ext cx="3487429" cy="69442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supHide m:val="on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m:rPr>
                              <m:brk m:alnAt="7"/>
                            </m:rP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nary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de-CH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m:rPr>
                          <m:sty m:val="p"/>
                        </m:rPr>
                        <a:rPr lang="de-CH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07FAF713-0A4C-48E5-8C78-4C5D323DD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022" y="3105531"/>
                <a:ext cx="3487429" cy="6944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feld 37">
            <a:extLst>
              <a:ext uri="{FF2B5EF4-FFF2-40B4-BE49-F238E27FC236}">
                <a16:creationId xmlns:a16="http://schemas.microsoft.com/office/drawing/2014/main" id="{AC901CFD-3B0C-4B15-8AA4-4A355BBDADF1}"/>
              </a:ext>
            </a:extLst>
          </p:cNvPr>
          <p:cNvSpPr txBox="1"/>
          <p:nvPr/>
        </p:nvSpPr>
        <p:spPr>
          <a:xfrm>
            <a:off x="562129" y="2445412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Quelle des H-Feldes ist der Strom</a:t>
            </a:r>
            <a:endParaRPr lang="de-CH" b="1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D6C5BDC-89C2-488E-9198-D1CC2BBA5D6D}"/>
              </a:ext>
            </a:extLst>
          </p:cNvPr>
          <p:cNvSpPr/>
          <p:nvPr/>
        </p:nvSpPr>
        <p:spPr>
          <a:xfrm>
            <a:off x="8601260" y="3454143"/>
            <a:ext cx="214492" cy="2313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314F51F-F0A8-4A0E-B9FD-248385E68371}"/>
              </a:ext>
            </a:extLst>
          </p:cNvPr>
          <p:cNvSpPr/>
          <p:nvPr/>
        </p:nvSpPr>
        <p:spPr>
          <a:xfrm>
            <a:off x="7029723" y="2145400"/>
            <a:ext cx="3312368" cy="5760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1DCB471B-15C2-4E26-AEBD-5B3597704641}"/>
              </a:ext>
            </a:extLst>
          </p:cNvPr>
          <p:cNvSpPr/>
          <p:nvPr/>
        </p:nvSpPr>
        <p:spPr>
          <a:xfrm>
            <a:off x="7029723" y="4281202"/>
            <a:ext cx="3312368" cy="576041"/>
          </a:xfrm>
          <a:prstGeom prst="rect">
            <a:avLst/>
          </a:prstGeom>
          <a:solidFill>
            <a:srgbClr val="956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0FFA41B-0E44-4E85-BDF2-D6629C45764D}"/>
              </a:ext>
            </a:extLst>
          </p:cNvPr>
          <p:cNvSpPr/>
          <p:nvPr/>
        </p:nvSpPr>
        <p:spPr>
          <a:xfrm>
            <a:off x="7029723" y="2695156"/>
            <a:ext cx="617029" cy="1586048"/>
          </a:xfrm>
          <a:prstGeom prst="rect">
            <a:avLst/>
          </a:prstGeom>
          <a:solidFill>
            <a:srgbClr val="727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179A00C9-886B-4CBA-9B48-D96223151C4E}"/>
              </a:ext>
            </a:extLst>
          </p:cNvPr>
          <p:cNvSpPr/>
          <p:nvPr/>
        </p:nvSpPr>
        <p:spPr>
          <a:xfrm>
            <a:off x="9725062" y="2710553"/>
            <a:ext cx="617029" cy="1570650"/>
          </a:xfrm>
          <a:prstGeom prst="rect">
            <a:avLst/>
          </a:prstGeom>
          <a:solidFill>
            <a:srgbClr val="126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9D91EC-8ED9-4434-9CF8-E122631A5293}"/>
              </a:ext>
            </a:extLst>
          </p:cNvPr>
          <p:cNvSpPr/>
          <p:nvPr/>
        </p:nvSpPr>
        <p:spPr>
          <a:xfrm>
            <a:off x="7348106" y="2348880"/>
            <a:ext cx="2705953" cy="2207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DA45435-C688-4965-904A-9F77470591C3}"/>
              </a:ext>
            </a:extLst>
          </p:cNvPr>
          <p:cNvCxnSpPr/>
          <p:nvPr/>
        </p:nvCxnSpPr>
        <p:spPr>
          <a:xfrm>
            <a:off x="7348106" y="2695156"/>
            <a:ext cx="0" cy="1586046"/>
          </a:xfrm>
          <a:prstGeom prst="straightConnector1">
            <a:avLst/>
          </a:prstGeom>
          <a:ln w="3810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66FB1E52-FE16-48C7-A495-6E20DF6CA057}"/>
              </a:ext>
            </a:extLst>
          </p:cNvPr>
          <p:cNvCxnSpPr>
            <a:cxnSpLocks/>
          </p:cNvCxnSpPr>
          <p:nvPr/>
        </p:nvCxnSpPr>
        <p:spPr>
          <a:xfrm flipV="1">
            <a:off x="10054059" y="2710553"/>
            <a:ext cx="0" cy="1570649"/>
          </a:xfrm>
          <a:prstGeom prst="straightConnector1">
            <a:avLst/>
          </a:prstGeom>
          <a:ln w="3810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FE86C65E-A8A5-41B3-A2C5-00563F415843}"/>
              </a:ext>
            </a:extLst>
          </p:cNvPr>
          <p:cNvCxnSpPr>
            <a:cxnSpLocks/>
          </p:cNvCxnSpPr>
          <p:nvPr/>
        </p:nvCxnSpPr>
        <p:spPr>
          <a:xfrm flipH="1">
            <a:off x="7348107" y="2348880"/>
            <a:ext cx="2705952" cy="1"/>
          </a:xfrm>
          <a:prstGeom prst="straightConnector1">
            <a:avLst/>
          </a:prstGeom>
          <a:ln w="3810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6F8F4B01-87CD-48F1-9D45-AC58A2199BCD}"/>
              </a:ext>
            </a:extLst>
          </p:cNvPr>
          <p:cNvCxnSpPr>
            <a:cxnSpLocks/>
          </p:cNvCxnSpPr>
          <p:nvPr/>
        </p:nvCxnSpPr>
        <p:spPr>
          <a:xfrm flipV="1">
            <a:off x="7348107" y="4556603"/>
            <a:ext cx="2705952" cy="2"/>
          </a:xfrm>
          <a:prstGeom prst="straightConnector1">
            <a:avLst/>
          </a:prstGeom>
          <a:ln w="3810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32A8001-C409-42EA-8CE4-E8ABA9C7CE50}"/>
                  </a:ext>
                </a:extLst>
              </p:cNvPr>
              <p:cNvSpPr txBox="1"/>
              <p:nvPr/>
            </p:nvSpPr>
            <p:spPr>
              <a:xfrm>
                <a:off x="8325867" y="1729609"/>
                <a:ext cx="505588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32A8001-C409-42EA-8CE4-E8ABA9C7C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867" y="1729609"/>
                <a:ext cx="505588" cy="402931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C54ED790-C0BB-4864-98FF-7DDBDC51E893}"/>
                  </a:ext>
                </a:extLst>
              </p:cNvPr>
              <p:cNvSpPr txBox="1"/>
              <p:nvPr/>
            </p:nvSpPr>
            <p:spPr>
              <a:xfrm>
                <a:off x="6576186" y="3227534"/>
                <a:ext cx="510909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C54ED790-C0BB-4864-98FF-7DDBDC51E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186" y="3227534"/>
                <a:ext cx="510909" cy="4029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51E77B46-D94F-4183-8C74-01256695252B}"/>
                  </a:ext>
                </a:extLst>
              </p:cNvPr>
              <p:cNvSpPr txBox="1"/>
              <p:nvPr/>
            </p:nvSpPr>
            <p:spPr>
              <a:xfrm>
                <a:off x="8410354" y="4797661"/>
                <a:ext cx="510909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51E77B46-D94F-4183-8C74-012566952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354" y="4797661"/>
                <a:ext cx="510909" cy="402931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F8955CB2-6B9E-4187-8C1B-F461335F5031}"/>
                  </a:ext>
                </a:extLst>
              </p:cNvPr>
              <p:cNvSpPr txBox="1"/>
              <p:nvPr/>
            </p:nvSpPr>
            <p:spPr>
              <a:xfrm>
                <a:off x="10372442" y="3233510"/>
                <a:ext cx="510909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F8955CB2-6B9E-4187-8C1B-F461335F5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442" y="3233510"/>
                <a:ext cx="510909" cy="402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52CC73DD-734E-4F9E-8449-B890199A5C15}"/>
                  </a:ext>
                </a:extLst>
              </p:cNvPr>
              <p:cNvSpPr txBox="1"/>
              <p:nvPr/>
            </p:nvSpPr>
            <p:spPr>
              <a:xfrm>
                <a:off x="6830777" y="5427519"/>
                <a:ext cx="4085734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CH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CH" b="0" i="1" smtClean="0">
                            <a:solidFill>
                              <a:srgbClr val="72791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rgbClr val="72791C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CH" b="0" i="1" smtClean="0">
                            <a:solidFill>
                              <a:srgbClr val="72791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CH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CH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CH" i="1" smtClean="0">
                            <a:solidFill>
                              <a:srgbClr val="95601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rgbClr val="956013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CH" b="0" i="1" smtClean="0">
                            <a:solidFill>
                              <a:srgbClr val="956013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de-CH" dirty="0"/>
                  <a:t>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CH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CH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52CC73DD-734E-4F9E-8449-B890199A5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777" y="5427519"/>
                <a:ext cx="4085734" cy="391582"/>
              </a:xfrm>
              <a:prstGeom prst="rect">
                <a:avLst/>
              </a:prstGeom>
              <a:blipFill>
                <a:blip r:embed="rId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BB3E153-A1A2-4E6B-9241-08EB487A1108}"/>
                  </a:ext>
                </a:extLst>
              </p:cNvPr>
              <p:cNvSpPr txBox="1"/>
              <p:nvPr/>
            </p:nvSpPr>
            <p:spPr>
              <a:xfrm>
                <a:off x="8532611" y="3089199"/>
                <a:ext cx="3442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BB3E153-A1A2-4E6B-9241-08EB487A1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611" y="3089199"/>
                <a:ext cx="34426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Freihand 30">
                <a:extLst>
                  <a:ext uri="{FF2B5EF4-FFF2-40B4-BE49-F238E27FC236}">
                    <a16:creationId xmlns:a16="http://schemas.microsoft.com/office/drawing/2014/main" id="{6548B96B-B9E0-48EE-9F62-BA053066D56D}"/>
                  </a:ext>
                </a:extLst>
              </p14:cNvPr>
              <p14:cNvContentPartPr/>
              <p14:nvPr/>
            </p14:nvContentPartPr>
            <p14:xfrm>
              <a:off x="8712387" y="3579752"/>
              <a:ext cx="360" cy="360"/>
            </p14:xfrm>
          </p:contentPart>
        </mc:Choice>
        <mc:Fallback xmlns="">
          <p:pic>
            <p:nvPicPr>
              <p:cNvPr id="31" name="Freihand 30">
                <a:extLst>
                  <a:ext uri="{FF2B5EF4-FFF2-40B4-BE49-F238E27FC236}">
                    <a16:creationId xmlns:a16="http://schemas.microsoft.com/office/drawing/2014/main" id="{6548B96B-B9E0-48EE-9F62-BA053066D5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03747" y="35707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E73D592D-BB9F-4B4E-9B28-9DC2414C6583}"/>
                  </a:ext>
                </a:extLst>
              </p14:cNvPr>
              <p14:cNvContentPartPr/>
              <p14:nvPr/>
            </p14:nvContentPartPr>
            <p14:xfrm>
              <a:off x="8703747" y="3571112"/>
              <a:ext cx="360" cy="36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E73D592D-BB9F-4B4E-9B28-9DC2414C658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86107" y="3553112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449842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D88A60-704B-42F8-90BC-A70ECFE99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4E31F3-AB6C-4CA3-AB6E-C1ABF1281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 dirty="0"/>
              <a:t>René Zurbrügg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2DEBDB-825B-445D-84F0-D5911D7E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53</a:t>
            </a:fld>
            <a:endParaRPr lang="de-CH" dirty="0"/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B86DC25F-5D54-4081-B6CC-55399B626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576041"/>
          </a:xfrm>
        </p:spPr>
        <p:txBody>
          <a:bodyPr/>
          <a:lstStyle/>
          <a:p>
            <a:r>
              <a:rPr lang="de-CH" dirty="0" err="1"/>
              <a:t>Recap</a:t>
            </a:r>
            <a:r>
              <a:rPr lang="de-CH" dirty="0"/>
              <a:t>: B-Feld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1E530C2-D224-4BB9-B968-5CF16EE741DE}"/>
              </a:ext>
            </a:extLst>
          </p:cNvPr>
          <p:cNvSpPr txBox="1"/>
          <p:nvPr/>
        </p:nvSpPr>
        <p:spPr>
          <a:xfrm>
            <a:off x="556068" y="1345143"/>
            <a:ext cx="967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Beschreibt das Magnetische Feld, welches </a:t>
            </a:r>
            <a:r>
              <a:rPr lang="de-CH" b="1" dirty="0"/>
              <a:t>«unabhängig» vom Material existieren würde</a:t>
            </a:r>
            <a:r>
              <a:rPr lang="de-CH" dirty="0"/>
              <a:t>. </a:t>
            </a:r>
            <a:endParaRPr lang="de-CH" b="1" dirty="0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032A4965-7290-4F99-A583-9BA65778675B}"/>
              </a:ext>
            </a:extLst>
          </p:cNvPr>
          <p:cNvSpPr/>
          <p:nvPr/>
        </p:nvSpPr>
        <p:spPr>
          <a:xfrm>
            <a:off x="5206480" y="2439996"/>
            <a:ext cx="870051" cy="384884"/>
          </a:xfrm>
          <a:prstGeom prst="rect">
            <a:avLst/>
          </a:prstGeom>
          <a:solidFill>
            <a:srgbClr val="126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49BD0901-D586-4C60-994C-F31902A0D7CB}"/>
              </a:ext>
            </a:extLst>
          </p:cNvPr>
          <p:cNvSpPr/>
          <p:nvPr/>
        </p:nvSpPr>
        <p:spPr>
          <a:xfrm>
            <a:off x="5200515" y="5492388"/>
            <a:ext cx="870051" cy="3848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D22A6850-1AB6-44A1-BA1D-6DF3EF901339}"/>
              </a:ext>
            </a:extLst>
          </p:cNvPr>
          <p:cNvCxnSpPr/>
          <p:nvPr/>
        </p:nvCxnSpPr>
        <p:spPr>
          <a:xfrm>
            <a:off x="5310372" y="2824880"/>
            <a:ext cx="0" cy="2667508"/>
          </a:xfrm>
          <a:prstGeom prst="straightConnector1">
            <a:avLst/>
          </a:prstGeom>
          <a:ln w="28575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EFB13CF-0E98-4B8B-9AFA-5EF8805E6FC5}"/>
              </a:ext>
            </a:extLst>
          </p:cNvPr>
          <p:cNvCxnSpPr/>
          <p:nvPr/>
        </p:nvCxnSpPr>
        <p:spPr>
          <a:xfrm>
            <a:off x="5598404" y="2824880"/>
            <a:ext cx="0" cy="2667508"/>
          </a:xfrm>
          <a:prstGeom prst="straightConnector1">
            <a:avLst/>
          </a:prstGeom>
          <a:ln w="28575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31FF6672-DCC5-4BA9-83DF-8734B3A6DAC7}"/>
              </a:ext>
            </a:extLst>
          </p:cNvPr>
          <p:cNvCxnSpPr/>
          <p:nvPr/>
        </p:nvCxnSpPr>
        <p:spPr>
          <a:xfrm>
            <a:off x="5886436" y="2824880"/>
            <a:ext cx="0" cy="2667508"/>
          </a:xfrm>
          <a:prstGeom prst="straightConnector1">
            <a:avLst/>
          </a:prstGeom>
          <a:ln w="28575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extLst>
              <a:ext uri="{FF2B5EF4-FFF2-40B4-BE49-F238E27FC236}">
                <a16:creationId xmlns:a16="http://schemas.microsoft.com/office/drawing/2014/main" id="{9D2A9EF5-17EA-46A4-BBA7-F949D3923E2F}"/>
              </a:ext>
            </a:extLst>
          </p:cNvPr>
          <p:cNvSpPr/>
          <p:nvPr/>
        </p:nvSpPr>
        <p:spPr>
          <a:xfrm>
            <a:off x="5200515" y="3007705"/>
            <a:ext cx="864086" cy="2203468"/>
          </a:xfrm>
          <a:prstGeom prst="rect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BA9375F-38C2-4203-89F5-23332CA9BFA1}"/>
              </a:ext>
            </a:extLst>
          </p:cNvPr>
          <p:cNvCxnSpPr>
            <a:cxnSpLocks/>
          </p:cNvCxnSpPr>
          <p:nvPr/>
        </p:nvCxnSpPr>
        <p:spPr>
          <a:xfrm rot="18000000">
            <a:off x="5304407" y="3198181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6628F7D8-7844-4B6C-AB4E-72BA35B2D362}"/>
              </a:ext>
            </a:extLst>
          </p:cNvPr>
          <p:cNvCxnSpPr>
            <a:cxnSpLocks/>
          </p:cNvCxnSpPr>
          <p:nvPr/>
        </p:nvCxnSpPr>
        <p:spPr>
          <a:xfrm rot="18000000">
            <a:off x="5304407" y="3342197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64627E8-9AE7-4633-8032-9B3704823E93}"/>
              </a:ext>
            </a:extLst>
          </p:cNvPr>
          <p:cNvCxnSpPr>
            <a:cxnSpLocks/>
          </p:cNvCxnSpPr>
          <p:nvPr/>
        </p:nvCxnSpPr>
        <p:spPr>
          <a:xfrm rot="18000000">
            <a:off x="5304407" y="3486213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A2E02324-F70B-42B9-BEE2-79EA992AC242}"/>
              </a:ext>
            </a:extLst>
          </p:cNvPr>
          <p:cNvCxnSpPr>
            <a:cxnSpLocks/>
          </p:cNvCxnSpPr>
          <p:nvPr/>
        </p:nvCxnSpPr>
        <p:spPr>
          <a:xfrm rot="18000000">
            <a:off x="5304407" y="3630229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8F86E659-E341-4FE5-81D9-8BE8CD407691}"/>
              </a:ext>
            </a:extLst>
          </p:cNvPr>
          <p:cNvCxnSpPr>
            <a:cxnSpLocks/>
          </p:cNvCxnSpPr>
          <p:nvPr/>
        </p:nvCxnSpPr>
        <p:spPr>
          <a:xfrm rot="18000000">
            <a:off x="5304407" y="3774245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F18F111C-F742-4E90-A26B-92848B4427C3}"/>
              </a:ext>
            </a:extLst>
          </p:cNvPr>
          <p:cNvCxnSpPr>
            <a:cxnSpLocks/>
          </p:cNvCxnSpPr>
          <p:nvPr/>
        </p:nvCxnSpPr>
        <p:spPr>
          <a:xfrm rot="18000000">
            <a:off x="5304407" y="3918261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AA24D77E-665B-45F8-B5E4-D119937124E5}"/>
              </a:ext>
            </a:extLst>
          </p:cNvPr>
          <p:cNvCxnSpPr>
            <a:cxnSpLocks/>
          </p:cNvCxnSpPr>
          <p:nvPr/>
        </p:nvCxnSpPr>
        <p:spPr>
          <a:xfrm rot="18000000">
            <a:off x="5304407" y="4062277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6E645BA4-384D-4256-8216-7DB87C163ABE}"/>
              </a:ext>
            </a:extLst>
          </p:cNvPr>
          <p:cNvCxnSpPr>
            <a:cxnSpLocks/>
          </p:cNvCxnSpPr>
          <p:nvPr/>
        </p:nvCxnSpPr>
        <p:spPr>
          <a:xfrm rot="18000000">
            <a:off x="5304407" y="4206293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049FEA60-00C8-4B65-BB03-BFA16A78DF18}"/>
              </a:ext>
            </a:extLst>
          </p:cNvPr>
          <p:cNvCxnSpPr>
            <a:cxnSpLocks/>
          </p:cNvCxnSpPr>
          <p:nvPr/>
        </p:nvCxnSpPr>
        <p:spPr>
          <a:xfrm rot="18000000">
            <a:off x="5304407" y="4350309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0C4C1A0C-8AEA-44F4-B248-26533ECAAED8}"/>
              </a:ext>
            </a:extLst>
          </p:cNvPr>
          <p:cNvCxnSpPr>
            <a:cxnSpLocks/>
          </p:cNvCxnSpPr>
          <p:nvPr/>
        </p:nvCxnSpPr>
        <p:spPr>
          <a:xfrm rot="18000000">
            <a:off x="5304407" y="4494325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8A283402-4CA3-4233-9210-75D89EC8547E}"/>
              </a:ext>
            </a:extLst>
          </p:cNvPr>
          <p:cNvCxnSpPr>
            <a:cxnSpLocks/>
          </p:cNvCxnSpPr>
          <p:nvPr/>
        </p:nvCxnSpPr>
        <p:spPr>
          <a:xfrm rot="18000000">
            <a:off x="5304407" y="4638341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D02DE6FD-6A39-487B-AC6D-72A85D5A4B89}"/>
              </a:ext>
            </a:extLst>
          </p:cNvPr>
          <p:cNvCxnSpPr>
            <a:cxnSpLocks/>
          </p:cNvCxnSpPr>
          <p:nvPr/>
        </p:nvCxnSpPr>
        <p:spPr>
          <a:xfrm rot="18000000">
            <a:off x="5304407" y="4782357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1D32A9F1-DA06-42F2-B814-1AFEA81BD3F8}"/>
              </a:ext>
            </a:extLst>
          </p:cNvPr>
          <p:cNvCxnSpPr>
            <a:cxnSpLocks/>
          </p:cNvCxnSpPr>
          <p:nvPr/>
        </p:nvCxnSpPr>
        <p:spPr>
          <a:xfrm rot="18000000">
            <a:off x="5304407" y="4926373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239E1E93-7709-484B-8873-D665C217C68F}"/>
              </a:ext>
            </a:extLst>
          </p:cNvPr>
          <p:cNvCxnSpPr>
            <a:cxnSpLocks/>
          </p:cNvCxnSpPr>
          <p:nvPr/>
        </p:nvCxnSpPr>
        <p:spPr>
          <a:xfrm rot="18000000">
            <a:off x="5667436" y="3198181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82648D22-4B08-4DF9-96B1-C97D15ACA25C}"/>
              </a:ext>
            </a:extLst>
          </p:cNvPr>
          <p:cNvCxnSpPr>
            <a:cxnSpLocks/>
          </p:cNvCxnSpPr>
          <p:nvPr/>
        </p:nvCxnSpPr>
        <p:spPr>
          <a:xfrm rot="18000000">
            <a:off x="5667436" y="3342197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C21F8D48-DF53-43BA-91EA-4E3DBBC8762F}"/>
              </a:ext>
            </a:extLst>
          </p:cNvPr>
          <p:cNvCxnSpPr>
            <a:cxnSpLocks/>
          </p:cNvCxnSpPr>
          <p:nvPr/>
        </p:nvCxnSpPr>
        <p:spPr>
          <a:xfrm rot="18000000">
            <a:off x="5667436" y="3486213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EC2D321D-C3A9-4FA1-BBD6-935350019994}"/>
              </a:ext>
            </a:extLst>
          </p:cNvPr>
          <p:cNvCxnSpPr>
            <a:cxnSpLocks/>
          </p:cNvCxnSpPr>
          <p:nvPr/>
        </p:nvCxnSpPr>
        <p:spPr>
          <a:xfrm rot="18000000">
            <a:off x="5667436" y="3630229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094CB8E9-3427-4AFA-AE8A-86E138D45D6F}"/>
              </a:ext>
            </a:extLst>
          </p:cNvPr>
          <p:cNvCxnSpPr>
            <a:cxnSpLocks/>
          </p:cNvCxnSpPr>
          <p:nvPr/>
        </p:nvCxnSpPr>
        <p:spPr>
          <a:xfrm rot="18000000">
            <a:off x="5667436" y="3774245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67006850-3830-4D4E-827B-E56B9339E867}"/>
              </a:ext>
            </a:extLst>
          </p:cNvPr>
          <p:cNvCxnSpPr>
            <a:cxnSpLocks/>
          </p:cNvCxnSpPr>
          <p:nvPr/>
        </p:nvCxnSpPr>
        <p:spPr>
          <a:xfrm rot="18000000">
            <a:off x="5667436" y="3918261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F3EDDAC8-3451-46CF-B9C0-101CCB1F35B5}"/>
              </a:ext>
            </a:extLst>
          </p:cNvPr>
          <p:cNvCxnSpPr>
            <a:cxnSpLocks/>
          </p:cNvCxnSpPr>
          <p:nvPr/>
        </p:nvCxnSpPr>
        <p:spPr>
          <a:xfrm rot="18000000">
            <a:off x="5667436" y="4062277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0C464C61-1811-4753-A651-14471392F451}"/>
              </a:ext>
            </a:extLst>
          </p:cNvPr>
          <p:cNvCxnSpPr>
            <a:cxnSpLocks/>
          </p:cNvCxnSpPr>
          <p:nvPr/>
        </p:nvCxnSpPr>
        <p:spPr>
          <a:xfrm rot="18000000">
            <a:off x="5667436" y="4206293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2580775F-2662-442E-BC75-5607865FF239}"/>
              </a:ext>
            </a:extLst>
          </p:cNvPr>
          <p:cNvCxnSpPr>
            <a:cxnSpLocks/>
          </p:cNvCxnSpPr>
          <p:nvPr/>
        </p:nvCxnSpPr>
        <p:spPr>
          <a:xfrm rot="18000000">
            <a:off x="5667436" y="4350309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51794CB7-7800-414B-A08C-A7EBF01C5202}"/>
              </a:ext>
            </a:extLst>
          </p:cNvPr>
          <p:cNvCxnSpPr>
            <a:cxnSpLocks/>
          </p:cNvCxnSpPr>
          <p:nvPr/>
        </p:nvCxnSpPr>
        <p:spPr>
          <a:xfrm rot="18000000">
            <a:off x="5667436" y="4494325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50EA0039-7AD5-40D3-A14E-173D3F1C268F}"/>
              </a:ext>
            </a:extLst>
          </p:cNvPr>
          <p:cNvCxnSpPr>
            <a:cxnSpLocks/>
          </p:cNvCxnSpPr>
          <p:nvPr/>
        </p:nvCxnSpPr>
        <p:spPr>
          <a:xfrm rot="18000000">
            <a:off x="5667436" y="4638341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D7EA4AFB-C86D-4414-8142-47ED62654BAA}"/>
              </a:ext>
            </a:extLst>
          </p:cNvPr>
          <p:cNvCxnSpPr>
            <a:cxnSpLocks/>
          </p:cNvCxnSpPr>
          <p:nvPr/>
        </p:nvCxnSpPr>
        <p:spPr>
          <a:xfrm rot="18000000">
            <a:off x="5667436" y="4782357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335E7356-DAE3-45DA-8675-9AA07C78A708}"/>
              </a:ext>
            </a:extLst>
          </p:cNvPr>
          <p:cNvCxnSpPr>
            <a:cxnSpLocks/>
          </p:cNvCxnSpPr>
          <p:nvPr/>
        </p:nvCxnSpPr>
        <p:spPr>
          <a:xfrm rot="18000000">
            <a:off x="5667436" y="4926373"/>
            <a:ext cx="285043" cy="0"/>
          </a:xfrm>
          <a:prstGeom prst="straightConnector1">
            <a:avLst/>
          </a:prstGeom>
          <a:solidFill>
            <a:srgbClr val="B2B2B2"/>
          </a:solidFill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4086807-9193-4E2B-A169-01D2A38EE980}"/>
              </a:ext>
            </a:extLst>
          </p:cNvPr>
          <p:cNvCxnSpPr>
            <a:cxnSpLocks/>
          </p:cNvCxnSpPr>
          <p:nvPr/>
        </p:nvCxnSpPr>
        <p:spPr>
          <a:xfrm flipV="1">
            <a:off x="6280624" y="3038775"/>
            <a:ext cx="0" cy="2128980"/>
          </a:xfrm>
          <a:prstGeom prst="straightConnector1">
            <a:avLst/>
          </a:prstGeom>
          <a:ln w="381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CBDFDB86-4CDE-48EC-B3AC-0AC45A50A152}"/>
              </a:ext>
            </a:extLst>
          </p:cNvPr>
          <p:cNvSpPr txBox="1"/>
          <p:nvPr/>
        </p:nvSpPr>
        <p:spPr>
          <a:xfrm>
            <a:off x="6453659" y="41367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720C8389-A010-4BFD-BADA-2CF6D2C85CAB}"/>
                  </a:ext>
                </a:extLst>
              </p:cNvPr>
              <p:cNvSpPr txBox="1"/>
              <p:nvPr/>
            </p:nvSpPr>
            <p:spPr>
              <a:xfrm>
                <a:off x="6262669" y="3850054"/>
                <a:ext cx="538416" cy="506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sz="2400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sz="2400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</m:oMath>
                  </m:oMathPara>
                </a14:m>
                <a:endParaRPr lang="de-CH" sz="2400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720C8389-A010-4BFD-BADA-2CF6D2C85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669" y="3850054"/>
                <a:ext cx="538416" cy="5064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hteck 33">
            <a:extLst>
              <a:ext uri="{FF2B5EF4-FFF2-40B4-BE49-F238E27FC236}">
                <a16:creationId xmlns:a16="http://schemas.microsoft.com/office/drawing/2014/main" id="{2563B969-42A5-49BE-8FEF-3F13BC43D550}"/>
              </a:ext>
            </a:extLst>
          </p:cNvPr>
          <p:cNvSpPr/>
          <p:nvPr/>
        </p:nvSpPr>
        <p:spPr>
          <a:xfrm>
            <a:off x="5206480" y="2060848"/>
            <a:ext cx="870051" cy="3848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9A09F09A-C72B-4745-B0DB-A355226BB455}"/>
              </a:ext>
            </a:extLst>
          </p:cNvPr>
          <p:cNvSpPr/>
          <p:nvPr/>
        </p:nvSpPr>
        <p:spPr>
          <a:xfrm>
            <a:off x="5206480" y="5860388"/>
            <a:ext cx="870051" cy="384884"/>
          </a:xfrm>
          <a:prstGeom prst="rect">
            <a:avLst/>
          </a:prstGeom>
          <a:solidFill>
            <a:srgbClr val="126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B9D39FAF-9B15-4ABC-9BCB-A9BC4532B798}"/>
              </a:ext>
            </a:extLst>
          </p:cNvPr>
          <p:cNvSpPr/>
          <p:nvPr/>
        </p:nvSpPr>
        <p:spPr>
          <a:xfrm>
            <a:off x="1648736" y="2422888"/>
            <a:ext cx="870051" cy="384884"/>
          </a:xfrm>
          <a:prstGeom prst="rect">
            <a:avLst/>
          </a:prstGeom>
          <a:solidFill>
            <a:srgbClr val="126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02305D95-A821-4ABC-AFD3-B5FA89D918B2}"/>
              </a:ext>
            </a:extLst>
          </p:cNvPr>
          <p:cNvSpPr/>
          <p:nvPr/>
        </p:nvSpPr>
        <p:spPr>
          <a:xfrm>
            <a:off x="1642771" y="5475280"/>
            <a:ext cx="870051" cy="3848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2D21D503-29ED-4E7D-BEA7-76EE0698C879}"/>
              </a:ext>
            </a:extLst>
          </p:cNvPr>
          <p:cNvCxnSpPr/>
          <p:nvPr/>
        </p:nvCxnSpPr>
        <p:spPr>
          <a:xfrm>
            <a:off x="1752628" y="2807772"/>
            <a:ext cx="0" cy="2667508"/>
          </a:xfrm>
          <a:prstGeom prst="straightConnector1">
            <a:avLst/>
          </a:prstGeom>
          <a:ln w="28575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711D9EE0-337C-4D2F-B927-99B28B5E832B}"/>
              </a:ext>
            </a:extLst>
          </p:cNvPr>
          <p:cNvCxnSpPr/>
          <p:nvPr/>
        </p:nvCxnSpPr>
        <p:spPr>
          <a:xfrm>
            <a:off x="2040660" y="2807772"/>
            <a:ext cx="0" cy="2667508"/>
          </a:xfrm>
          <a:prstGeom prst="straightConnector1">
            <a:avLst/>
          </a:prstGeom>
          <a:ln w="28575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5F5F8BFD-1A12-41FD-AB5B-F4091C3E14B7}"/>
              </a:ext>
            </a:extLst>
          </p:cNvPr>
          <p:cNvCxnSpPr/>
          <p:nvPr/>
        </p:nvCxnSpPr>
        <p:spPr>
          <a:xfrm>
            <a:off x="2328692" y="2807772"/>
            <a:ext cx="0" cy="2667508"/>
          </a:xfrm>
          <a:prstGeom prst="straightConnector1">
            <a:avLst/>
          </a:prstGeom>
          <a:ln w="28575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1E590743-44D8-432E-9F3F-A3DDB37CFFA1}"/>
              </a:ext>
            </a:extLst>
          </p:cNvPr>
          <p:cNvGrpSpPr/>
          <p:nvPr/>
        </p:nvGrpSpPr>
        <p:grpSpPr>
          <a:xfrm>
            <a:off x="2609169" y="3027241"/>
            <a:ext cx="864086" cy="2203468"/>
            <a:chOff x="1642771" y="2985888"/>
            <a:chExt cx="864086" cy="2203468"/>
          </a:xfrm>
        </p:grpSpPr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0D36DD85-7FD3-4667-99F6-A745EA65F388}"/>
                </a:ext>
              </a:extLst>
            </p:cNvPr>
            <p:cNvSpPr/>
            <p:nvPr/>
          </p:nvSpPr>
          <p:spPr>
            <a:xfrm>
              <a:off x="1642771" y="2985888"/>
              <a:ext cx="864086" cy="2203468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2FB3F9D0-0F8F-4122-A2A4-336813318B02}"/>
                </a:ext>
              </a:extLst>
            </p:cNvPr>
            <p:cNvCxnSpPr/>
            <p:nvPr/>
          </p:nvCxnSpPr>
          <p:spPr>
            <a:xfrm>
              <a:off x="1746663" y="3176364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675E5D8E-63D1-4E9F-AA9E-6BEF42BE40F5}"/>
                </a:ext>
              </a:extLst>
            </p:cNvPr>
            <p:cNvCxnSpPr/>
            <p:nvPr/>
          </p:nvCxnSpPr>
          <p:spPr>
            <a:xfrm>
              <a:off x="1746663" y="3320380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6B848769-32BF-47D3-AFCD-B8C64B5DAA2F}"/>
                </a:ext>
              </a:extLst>
            </p:cNvPr>
            <p:cNvCxnSpPr/>
            <p:nvPr/>
          </p:nvCxnSpPr>
          <p:spPr>
            <a:xfrm>
              <a:off x="1746663" y="3464396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mit Pfeil 91">
              <a:extLst>
                <a:ext uri="{FF2B5EF4-FFF2-40B4-BE49-F238E27FC236}">
                  <a16:creationId xmlns:a16="http://schemas.microsoft.com/office/drawing/2014/main" id="{C05919D4-3B5A-46B4-AFAB-1196190E5C0D}"/>
                </a:ext>
              </a:extLst>
            </p:cNvPr>
            <p:cNvCxnSpPr/>
            <p:nvPr/>
          </p:nvCxnSpPr>
          <p:spPr>
            <a:xfrm>
              <a:off x="1746663" y="3608412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1B89B020-02C2-425E-9264-0F7FBFD6B7DC}"/>
                </a:ext>
              </a:extLst>
            </p:cNvPr>
            <p:cNvCxnSpPr/>
            <p:nvPr/>
          </p:nvCxnSpPr>
          <p:spPr>
            <a:xfrm>
              <a:off x="1746663" y="3752428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mit Pfeil 93">
              <a:extLst>
                <a:ext uri="{FF2B5EF4-FFF2-40B4-BE49-F238E27FC236}">
                  <a16:creationId xmlns:a16="http://schemas.microsoft.com/office/drawing/2014/main" id="{1B0231FD-9311-4473-9515-BFD0F42E6DDD}"/>
                </a:ext>
              </a:extLst>
            </p:cNvPr>
            <p:cNvCxnSpPr/>
            <p:nvPr/>
          </p:nvCxnSpPr>
          <p:spPr>
            <a:xfrm>
              <a:off x="1746663" y="3896444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mit Pfeil 94">
              <a:extLst>
                <a:ext uri="{FF2B5EF4-FFF2-40B4-BE49-F238E27FC236}">
                  <a16:creationId xmlns:a16="http://schemas.microsoft.com/office/drawing/2014/main" id="{4DDAFD31-CC54-4E02-A010-1B37AA2A3E0C}"/>
                </a:ext>
              </a:extLst>
            </p:cNvPr>
            <p:cNvCxnSpPr/>
            <p:nvPr/>
          </p:nvCxnSpPr>
          <p:spPr>
            <a:xfrm>
              <a:off x="1746663" y="4040460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F96443D2-963E-4A77-9563-87E1D3C958E2}"/>
                </a:ext>
              </a:extLst>
            </p:cNvPr>
            <p:cNvCxnSpPr/>
            <p:nvPr/>
          </p:nvCxnSpPr>
          <p:spPr>
            <a:xfrm>
              <a:off x="1746663" y="4184476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3DB80F37-2FF2-4216-89B6-C2F78BBCD1BC}"/>
                </a:ext>
              </a:extLst>
            </p:cNvPr>
            <p:cNvCxnSpPr/>
            <p:nvPr/>
          </p:nvCxnSpPr>
          <p:spPr>
            <a:xfrm>
              <a:off x="1746663" y="4328492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E6B4059F-0409-4FAF-983C-1DF086849AA1}"/>
                </a:ext>
              </a:extLst>
            </p:cNvPr>
            <p:cNvCxnSpPr/>
            <p:nvPr/>
          </p:nvCxnSpPr>
          <p:spPr>
            <a:xfrm>
              <a:off x="1746663" y="4472508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98">
              <a:extLst>
                <a:ext uri="{FF2B5EF4-FFF2-40B4-BE49-F238E27FC236}">
                  <a16:creationId xmlns:a16="http://schemas.microsoft.com/office/drawing/2014/main" id="{FD5F1621-FF3D-4165-8C44-2ABA20E2E9D0}"/>
                </a:ext>
              </a:extLst>
            </p:cNvPr>
            <p:cNvCxnSpPr/>
            <p:nvPr/>
          </p:nvCxnSpPr>
          <p:spPr>
            <a:xfrm>
              <a:off x="1746663" y="4616524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mit Pfeil 99">
              <a:extLst>
                <a:ext uri="{FF2B5EF4-FFF2-40B4-BE49-F238E27FC236}">
                  <a16:creationId xmlns:a16="http://schemas.microsoft.com/office/drawing/2014/main" id="{B569F46A-4F76-40C1-851C-62F79B578D14}"/>
                </a:ext>
              </a:extLst>
            </p:cNvPr>
            <p:cNvCxnSpPr/>
            <p:nvPr/>
          </p:nvCxnSpPr>
          <p:spPr>
            <a:xfrm>
              <a:off x="1746663" y="4760540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705E5E12-CE9A-4BE7-8B08-E83D6389A944}"/>
                </a:ext>
              </a:extLst>
            </p:cNvPr>
            <p:cNvCxnSpPr/>
            <p:nvPr/>
          </p:nvCxnSpPr>
          <p:spPr>
            <a:xfrm>
              <a:off x="1746663" y="4904556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2C6FAA6A-AB19-4809-9CDA-F8AE72B1DF42}"/>
                </a:ext>
              </a:extLst>
            </p:cNvPr>
            <p:cNvCxnSpPr/>
            <p:nvPr/>
          </p:nvCxnSpPr>
          <p:spPr>
            <a:xfrm>
              <a:off x="1746663" y="5048572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5CE263E1-ECEE-4629-BBD6-1A55712DB65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3176364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3D3608AE-2385-41F1-847E-F51497E18FC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3320380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C01A0E3F-53B8-4AD6-827A-3495A8B5888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3464396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6772FCF8-31B9-46C8-AB4B-0EC6D212F69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3608412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9ED11211-A0BE-4283-B93A-FBDC22C0AE5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3752428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7DD90711-CB16-4058-91E2-512E920BBB1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3896444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7544EE4F-AC2B-4C69-9292-18FA9C56A5F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4040460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640E0D5E-C038-4376-B8D2-D3B82A1E075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4184476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772ED922-2C64-4247-8291-7A0C4255E9B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4328492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B3890881-BF6F-462F-BCBC-58E85CDAE0B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4472508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0473EC35-C354-4144-9809-66E94CC83A7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4616524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B981FFD0-35A7-4D7F-81DE-66D1B7FCADF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4760540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06B4E690-5870-4D71-A566-2F501B8D618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4904556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18EDC4CF-5376-455A-88E2-44D1475AA98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09692" y="5048572"/>
              <a:ext cx="285043" cy="0"/>
            </a:xfrm>
            <a:prstGeom prst="straightConnector1">
              <a:avLst/>
            </a:prstGeom>
            <a:solidFill>
              <a:srgbClr val="B2B2B2"/>
            </a:solidFill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echteck 116">
            <a:extLst>
              <a:ext uri="{FF2B5EF4-FFF2-40B4-BE49-F238E27FC236}">
                <a16:creationId xmlns:a16="http://schemas.microsoft.com/office/drawing/2014/main" id="{C24179BD-BD06-42DC-9D6C-0D4EE10F757A}"/>
              </a:ext>
            </a:extLst>
          </p:cNvPr>
          <p:cNvSpPr/>
          <p:nvPr/>
        </p:nvSpPr>
        <p:spPr>
          <a:xfrm>
            <a:off x="1648735" y="2062849"/>
            <a:ext cx="870051" cy="3848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B8C02D12-9AE7-4828-97B5-8F0BA4D5750C}"/>
              </a:ext>
            </a:extLst>
          </p:cNvPr>
          <p:cNvSpPr/>
          <p:nvPr/>
        </p:nvSpPr>
        <p:spPr>
          <a:xfrm>
            <a:off x="1648736" y="5858901"/>
            <a:ext cx="870051" cy="384884"/>
          </a:xfrm>
          <a:prstGeom prst="rect">
            <a:avLst/>
          </a:prstGeom>
          <a:solidFill>
            <a:srgbClr val="126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7604CD8D-0E83-4C4D-BD7F-5347106AC295}"/>
                  </a:ext>
                </a:extLst>
              </p:cNvPr>
              <p:cNvSpPr/>
              <p:nvPr/>
            </p:nvSpPr>
            <p:spPr>
              <a:xfrm>
                <a:off x="1254996" y="2695365"/>
                <a:ext cx="407291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i="1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de-CH" dirty="0">
                  <a:solidFill>
                    <a:srgbClr val="72791C"/>
                  </a:solidFill>
                </a:endParaRPr>
              </a:p>
            </p:txBody>
          </p:sp>
        </mc:Choice>
        <mc:Fallback xmlns=""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7604CD8D-0E83-4C4D-BD7F-5347106AC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996" y="2695365"/>
                <a:ext cx="407291" cy="4029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2C2822DD-C9BF-4D27-B839-3AE740E8245C}"/>
              </a:ext>
            </a:extLst>
          </p:cNvPr>
          <p:cNvCxnSpPr>
            <a:cxnSpLocks/>
            <a:stCxn id="43" idx="0"/>
            <a:endCxn id="43" idx="2"/>
          </p:cNvCxnSpPr>
          <p:nvPr/>
        </p:nvCxnSpPr>
        <p:spPr>
          <a:xfrm>
            <a:off x="5632558" y="3007705"/>
            <a:ext cx="0" cy="2203468"/>
          </a:xfrm>
          <a:prstGeom prst="straightConnector1">
            <a:avLst/>
          </a:prstGeom>
          <a:ln w="3810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61F77A3B-D752-4A6A-B45D-2F46A38AB06E}"/>
                  </a:ext>
                </a:extLst>
              </p:cNvPr>
              <p:cNvSpPr txBox="1"/>
              <p:nvPr/>
            </p:nvSpPr>
            <p:spPr>
              <a:xfrm>
                <a:off x="5003081" y="3809067"/>
                <a:ext cx="503086" cy="506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sz="2400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sz="2400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</m:oMath>
                  </m:oMathPara>
                </a14:m>
                <a:endParaRPr lang="de-CH" sz="2400" dirty="0"/>
              </a:p>
            </p:txBody>
          </p:sp>
        </mc:Choice>
        <mc:Fallback xmlns=""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61F77A3B-D752-4A6A-B45D-2F46A38AB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081" y="3809067"/>
                <a:ext cx="503086" cy="50642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feld 121">
                <a:extLst>
                  <a:ext uri="{FF2B5EF4-FFF2-40B4-BE49-F238E27FC236}">
                    <a16:creationId xmlns:a16="http://schemas.microsoft.com/office/drawing/2014/main" id="{1961AB8A-19E1-4DE4-9A00-19AE29FF5B9E}"/>
                  </a:ext>
                </a:extLst>
              </p:cNvPr>
              <p:cNvSpPr txBox="1"/>
              <p:nvPr/>
            </p:nvSpPr>
            <p:spPr>
              <a:xfrm>
                <a:off x="7232534" y="3773633"/>
                <a:ext cx="2781724" cy="732445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de-CH" sz="2400" b="0" i="1" smtClean="0">
                            <a:solidFill>
                              <a:srgbClr val="9105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sz="2400" b="0" i="1" smtClean="0">
                            <a:solidFill>
                              <a:srgbClr val="9105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de-CH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de-CH" sz="2400" b="0" i="1" smtClean="0">
                            <a:solidFill>
                              <a:srgbClr val="72791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sz="2400" b="0" i="1" smtClean="0">
                            <a:solidFill>
                              <a:srgbClr val="72791C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de-CH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de-CH" sz="2400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sz="2400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de-CH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sz="2400" b="0" i="1" smtClean="0">
                            <a:solidFill>
                              <a:srgbClr val="72791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de-CH" sz="2400" i="1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sz="2400" i="1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de-CH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CH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sSub>
                          <m:sSubPr>
                            <m:ctrlPr>
                              <a:rPr lang="de-CH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CH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r>
                  <a:rPr lang="de-CH" sz="2400" dirty="0"/>
                  <a:t> </a:t>
                </a:r>
              </a:p>
            </p:txBody>
          </p:sp>
        </mc:Choice>
        <mc:Fallback xmlns="">
          <p:sp>
            <p:nvSpPr>
              <p:cNvPr id="122" name="Textfeld 121">
                <a:extLst>
                  <a:ext uri="{FF2B5EF4-FFF2-40B4-BE49-F238E27FC236}">
                    <a16:creationId xmlns:a16="http://schemas.microsoft.com/office/drawing/2014/main" id="{1961AB8A-19E1-4DE4-9A00-19AE29FF5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534" y="3773633"/>
                <a:ext cx="2781724" cy="73244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607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16 -0.0007 L -0.04416 -0.0007 C -0.08402 0.00092 -0.06422 0.00069 -0.10343 0.00069 L -0.11085 0.00208 " pathEditMode="relative" ptsTypes="AAAA">
                                      <p:cBhvr>
                                        <p:cTn id="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021B3DAD-15EE-4806-9BA6-ACCFD74160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F8E8BA-5ED7-4B1B-9575-894AE5EB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EDA73F-B550-46BB-B26F-65C17B5E7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34BE24-EA54-4ADD-B4F5-A5C730A0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54</a:t>
            </a:fld>
            <a:endParaRPr lang="de-CH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F79F3519-77C6-42E4-BEF6-ECB226E67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8177"/>
            <a:ext cx="11537950" cy="640583"/>
          </a:xfrm>
        </p:spPr>
        <p:txBody>
          <a:bodyPr/>
          <a:lstStyle/>
          <a:p>
            <a:r>
              <a:rPr lang="de-CH" dirty="0" err="1"/>
              <a:t>Recap</a:t>
            </a:r>
            <a:r>
              <a:rPr lang="de-CH" dirty="0"/>
              <a:t>: Sonstige Grössen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5171F0C-BCBC-4B63-B826-E4D8896697BE}"/>
                  </a:ext>
                </a:extLst>
              </p:cNvPr>
              <p:cNvSpPr txBox="1"/>
              <p:nvPr/>
            </p:nvSpPr>
            <p:spPr>
              <a:xfrm>
                <a:off x="471896" y="1435927"/>
                <a:ext cx="4463017" cy="448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Magnetischer Fluss </a:t>
                </a:r>
                <a14:m>
                  <m:oMath xmlns:m="http://schemas.openxmlformats.org/officeDocument/2006/math">
                    <m:r>
                      <a:rPr lang="de-CH" b="1" i="0" smtClean="0">
                        <a:latin typeface="Cambria Math" panose="02040503050406030204" pitchFamily="18" charset="0"/>
                      </a:rPr>
                      <m:t>𝚽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supHide m:val="on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acc>
                          <m:accPr>
                            <m:chr m:val="⃗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nary>
                    <m:r>
                      <a:rPr lang="de-CH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35171F0C-BCBC-4B63-B826-E4D889669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96" y="1435927"/>
                <a:ext cx="4463017" cy="448649"/>
              </a:xfrm>
              <a:prstGeom prst="rect">
                <a:avLst/>
              </a:prstGeom>
              <a:blipFill>
                <a:blip r:embed="rId4"/>
                <a:stretch>
                  <a:fillRect l="-1091" t="-115068" b="-17945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1818A85-5767-469A-9CD9-9F0A7DA51CE0}"/>
                  </a:ext>
                </a:extLst>
              </p:cNvPr>
              <p:cNvSpPr txBox="1"/>
              <p:nvPr/>
            </p:nvSpPr>
            <p:spPr>
              <a:xfrm>
                <a:off x="471896" y="3533498"/>
                <a:ext cx="2873479" cy="557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Induktivität</a:t>
                </a:r>
                <a:r>
                  <a:rPr lang="de-CH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b="0">
                        <a:latin typeface="Cambria Math" panose="02040503050406030204" pitchFamily="18" charset="0"/>
                      </a:rPr>
                      <m:t>L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den>
                    </m:f>
                    <m:r>
                      <a:rPr lang="de-CH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CH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r>
                              <a:rPr lang="de-CH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CH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CH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</m:den>
                    </m:f>
                  </m:oMath>
                </a14:m>
                <a:r>
                  <a:rPr lang="de-CH" dirty="0"/>
                  <a:t> 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B1818A85-5767-469A-9CD9-9F0A7DA51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96" y="3533498"/>
                <a:ext cx="2873479" cy="557012"/>
              </a:xfrm>
              <a:prstGeom prst="rect">
                <a:avLst/>
              </a:prstGeom>
              <a:blipFill>
                <a:blip r:embed="rId5"/>
                <a:stretch>
                  <a:fillRect l="-169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9AEEB6F-7D92-43C7-A67C-9C22940DA82B}"/>
              </a:ext>
            </a:extLst>
          </p:cNvPr>
          <p:cNvCxnSpPr>
            <a:cxnSpLocks/>
            <a:stCxn id="17" idx="1"/>
            <a:endCxn id="10" idx="3"/>
          </p:cNvCxnSpPr>
          <p:nvPr/>
        </p:nvCxnSpPr>
        <p:spPr>
          <a:xfrm flipH="1" flipV="1">
            <a:off x="4934913" y="1660252"/>
            <a:ext cx="1735199" cy="9198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DF92F988-6605-4768-AC0E-C9612EDAD226}"/>
              </a:ext>
            </a:extLst>
          </p:cNvPr>
          <p:cNvSpPr txBox="1"/>
          <p:nvPr/>
        </p:nvSpPr>
        <p:spPr>
          <a:xfrm>
            <a:off x="6670112" y="1484784"/>
            <a:ext cx="4960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«Wie viel Magnetfeld fliesst durch eine Fläche»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29335E0-4084-4E8B-810D-6CCA48587362}"/>
              </a:ext>
            </a:extLst>
          </p:cNvPr>
          <p:cNvCxnSpPr>
            <a:cxnSpLocks/>
            <a:stCxn id="23" idx="1"/>
            <a:endCxn id="11" idx="3"/>
          </p:cNvCxnSpPr>
          <p:nvPr/>
        </p:nvCxnSpPr>
        <p:spPr>
          <a:xfrm flipH="1" flipV="1">
            <a:off x="3345375" y="3812004"/>
            <a:ext cx="1685693" cy="8394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876BBD71-BFFF-4977-A138-4D4CF7AEFB03}"/>
              </a:ext>
            </a:extLst>
          </p:cNvPr>
          <p:cNvSpPr txBox="1"/>
          <p:nvPr/>
        </p:nvSpPr>
        <p:spPr>
          <a:xfrm>
            <a:off x="5031068" y="3635732"/>
            <a:ext cx="694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«Wie viel Magnetischer Fluss baut sich abhängig vom Strom auf»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7455C6A-2881-47B3-A9F8-9D9151389115}"/>
                  </a:ext>
                </a:extLst>
              </p:cNvPr>
              <p:cNvSpPr txBox="1"/>
              <p:nvPr/>
            </p:nvSpPr>
            <p:spPr>
              <a:xfrm>
                <a:off x="469961" y="4385694"/>
                <a:ext cx="2346796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Energie</a:t>
                </a:r>
                <a:r>
                  <a:rPr lang="de-CH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CH" dirty="0"/>
                  <a:t> </a:t>
                </a: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7455C6A-2881-47B3-A9F8-9D9151389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61" y="4385694"/>
                <a:ext cx="2346796" cy="483466"/>
              </a:xfrm>
              <a:prstGeom prst="rect">
                <a:avLst/>
              </a:prstGeom>
              <a:blipFill>
                <a:blip r:embed="rId9"/>
                <a:stretch>
                  <a:fillRect l="-2078" b="-625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5AA657B-CDEC-4254-A72D-7B27011DD71B}"/>
              </a:ext>
            </a:extLst>
          </p:cNvPr>
          <p:cNvCxnSpPr>
            <a:cxnSpLocks/>
            <a:stCxn id="28" idx="1"/>
            <a:endCxn id="24" idx="3"/>
          </p:cNvCxnSpPr>
          <p:nvPr/>
        </p:nvCxnSpPr>
        <p:spPr>
          <a:xfrm flipH="1">
            <a:off x="2816757" y="4621778"/>
            <a:ext cx="2214311" cy="5649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1BC8DE39-7831-47DB-83C3-40C5F68D7E22}"/>
              </a:ext>
            </a:extLst>
          </p:cNvPr>
          <p:cNvSpPr txBox="1"/>
          <p:nvPr/>
        </p:nvSpPr>
        <p:spPr>
          <a:xfrm>
            <a:off x="5031068" y="4437112"/>
            <a:ext cx="594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«Im Magneten gespeicherte Energie bei einem Strom I»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A043136E-FB73-4C96-8F3B-C7B3966F9224}"/>
                  </a:ext>
                </a:extLst>
              </p:cNvPr>
              <p:cNvSpPr txBox="1"/>
              <p:nvPr/>
            </p:nvSpPr>
            <p:spPr>
              <a:xfrm>
                <a:off x="471896" y="2105239"/>
                <a:ext cx="5111015" cy="448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Magnetische Spannung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de-CH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acc>
                          <m:accPr>
                            <m:chr m:val="⃗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nary>
                    <m:r>
                      <a:rPr lang="de-CH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A043136E-FB73-4C96-8F3B-C7B3966F9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96" y="2105239"/>
                <a:ext cx="5111015" cy="448264"/>
              </a:xfrm>
              <a:prstGeom prst="rect">
                <a:avLst/>
              </a:prstGeom>
              <a:blipFill>
                <a:blip r:embed="rId7"/>
                <a:stretch>
                  <a:fillRect l="-954" t="-113514" b="-17567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AA21781-525B-4BE7-9543-F41DDFAAC4ED}"/>
                  </a:ext>
                </a:extLst>
              </p:cNvPr>
              <p:cNvSpPr txBox="1"/>
              <p:nvPr/>
            </p:nvSpPr>
            <p:spPr>
              <a:xfrm>
                <a:off x="471896" y="2763928"/>
                <a:ext cx="4329198" cy="522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Magnetischer Widerstand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de-CH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num>
                      <m:den>
                        <m:r>
                          <a:rPr lang="de-CH" b="1" i="0" smtClean="0">
                            <a:latin typeface="Cambria Math" panose="02040503050406030204" pitchFamily="18" charset="0"/>
                          </a:rPr>
                          <m:t>𝚽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2AA21781-525B-4BE7-9543-F41DDFAAC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96" y="2763928"/>
                <a:ext cx="4329198" cy="522644"/>
              </a:xfrm>
              <a:prstGeom prst="rect">
                <a:avLst/>
              </a:prstGeom>
              <a:blipFill>
                <a:blip r:embed="rId8"/>
                <a:stretch>
                  <a:fillRect l="-1125" b="-232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5D504BF-AEF7-4B3B-BF66-35DEF4D51DAD}"/>
              </a:ext>
            </a:extLst>
          </p:cNvPr>
          <p:cNvCxnSpPr>
            <a:cxnSpLocks/>
            <a:stCxn id="33" idx="1"/>
            <a:endCxn id="29" idx="3"/>
          </p:cNvCxnSpPr>
          <p:nvPr/>
        </p:nvCxnSpPr>
        <p:spPr>
          <a:xfrm flipH="1">
            <a:off x="5582911" y="2317522"/>
            <a:ext cx="1087201" cy="11849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1DACCCCB-E980-44FB-B305-0EDF2D0C9F15}"/>
              </a:ext>
            </a:extLst>
          </p:cNvPr>
          <p:cNvCxnSpPr>
            <a:cxnSpLocks/>
            <a:stCxn id="34" idx="1"/>
            <a:endCxn id="30" idx="3"/>
          </p:cNvCxnSpPr>
          <p:nvPr/>
        </p:nvCxnSpPr>
        <p:spPr>
          <a:xfrm flipH="1" flipV="1">
            <a:off x="4801094" y="3025250"/>
            <a:ext cx="1816756" cy="306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4B1C1498-3089-45D8-9ED2-FFF3714A9594}"/>
              </a:ext>
            </a:extLst>
          </p:cNvPr>
          <p:cNvSpPr txBox="1"/>
          <p:nvPr/>
        </p:nvSpPr>
        <p:spPr>
          <a:xfrm>
            <a:off x="6670112" y="2132856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«Hilfsgrösse für Rechnungen»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AAFCCCB-9B99-48F2-AAE1-314A075880F6}"/>
              </a:ext>
            </a:extLst>
          </p:cNvPr>
          <p:cNvSpPr txBox="1"/>
          <p:nvPr/>
        </p:nvSpPr>
        <p:spPr>
          <a:xfrm>
            <a:off x="6617850" y="2843644"/>
            <a:ext cx="530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«Verhältnis zwischen Magn. Spannung und Fluss»</a:t>
            </a:r>
          </a:p>
        </p:txBody>
      </p:sp>
    </p:spTree>
    <p:extLst>
      <p:ext uri="{BB962C8B-B14F-4D97-AF65-F5344CB8AC3E}">
        <p14:creationId xmlns:p14="http://schemas.microsoft.com/office/powerpoint/2010/main" val="312695019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F8E8BA-5ED7-4B1B-9575-894AE5EB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EDA73F-B550-46BB-B26F-65C17B5E7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34BE24-EA54-4ADD-B4F5-A5C730A0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55</a:t>
            </a:fld>
            <a:endParaRPr lang="de-CH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F79F3519-77C6-42E4-BEF6-ECB226E67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8177"/>
            <a:ext cx="11537950" cy="640583"/>
          </a:xfrm>
        </p:spPr>
        <p:txBody>
          <a:bodyPr/>
          <a:lstStyle/>
          <a:p>
            <a:r>
              <a:rPr lang="de-CH" dirty="0"/>
              <a:t>Induktionsgesetz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F16A73BA-AC64-45E0-9309-68906A4A54D8}"/>
              </a:ext>
            </a:extLst>
          </p:cNvPr>
          <p:cNvGrpSpPr/>
          <p:nvPr/>
        </p:nvGrpSpPr>
        <p:grpSpPr>
          <a:xfrm>
            <a:off x="572418" y="1635388"/>
            <a:ext cx="3288881" cy="1512168"/>
            <a:chOff x="788514" y="2492896"/>
            <a:chExt cx="3288881" cy="1512168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5FCAF1DD-0D4C-4A53-8F44-3DE98023E4DE}"/>
                </a:ext>
              </a:extLst>
            </p:cNvPr>
            <p:cNvGrpSpPr/>
            <p:nvPr/>
          </p:nvGrpSpPr>
          <p:grpSpPr>
            <a:xfrm>
              <a:off x="1773139" y="2492896"/>
              <a:ext cx="2304256" cy="1512168"/>
              <a:chOff x="1773139" y="2492896"/>
              <a:chExt cx="2304256" cy="1512168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A1A5BD33-3C66-49F1-A4C6-1D013F7749B0}"/>
                  </a:ext>
                </a:extLst>
              </p:cNvPr>
              <p:cNvSpPr/>
              <p:nvPr/>
            </p:nvSpPr>
            <p:spPr>
              <a:xfrm>
                <a:off x="1773139" y="2492896"/>
                <a:ext cx="2304256" cy="15121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/>
              </a:p>
            </p:txBody>
          </p:sp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8D14832B-D27C-4F91-81C3-9435233A01C7}"/>
                  </a:ext>
                </a:extLst>
              </p:cNvPr>
              <p:cNvGrpSpPr/>
              <p:nvPr/>
            </p:nvGrpSpPr>
            <p:grpSpPr>
              <a:xfrm>
                <a:off x="1998512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4030D1F0-90FB-49E0-A9CE-EB5F0FA2F57F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2C7EF607-B3B4-484E-AA49-1087B56DC822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37" name="Gruppieren 36">
                <a:extLst>
                  <a:ext uri="{FF2B5EF4-FFF2-40B4-BE49-F238E27FC236}">
                    <a16:creationId xmlns:a16="http://schemas.microsoft.com/office/drawing/2014/main" id="{7FF98DD8-77F1-479A-A729-A559195E3C5E}"/>
                  </a:ext>
                </a:extLst>
              </p:cNvPr>
              <p:cNvGrpSpPr/>
              <p:nvPr/>
            </p:nvGrpSpPr>
            <p:grpSpPr>
              <a:xfrm>
                <a:off x="2002651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6965F117-7152-474C-8BC9-E798EE2FD5F7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7A81ED77-D1B8-46AC-AC32-DF5DF02402EE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40" name="Gruppieren 39">
                <a:extLst>
                  <a:ext uri="{FF2B5EF4-FFF2-40B4-BE49-F238E27FC236}">
                    <a16:creationId xmlns:a16="http://schemas.microsoft.com/office/drawing/2014/main" id="{387E0D77-9368-4749-80AD-A36C1EE73BE7}"/>
                  </a:ext>
                </a:extLst>
              </p:cNvPr>
              <p:cNvGrpSpPr/>
              <p:nvPr/>
            </p:nvGrpSpPr>
            <p:grpSpPr>
              <a:xfrm>
                <a:off x="2003581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41" name="Ellipse 40">
                  <a:extLst>
                    <a:ext uri="{FF2B5EF4-FFF2-40B4-BE49-F238E27FC236}">
                      <a16:creationId xmlns:a16="http://schemas.microsoft.com/office/drawing/2014/main" id="{B581C345-5FAD-4479-BD35-FF6422072BE5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E8F42729-3F3D-4A6A-BF2F-8864B3E31736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43" name="Gruppieren 42">
                <a:extLst>
                  <a:ext uri="{FF2B5EF4-FFF2-40B4-BE49-F238E27FC236}">
                    <a16:creationId xmlns:a16="http://schemas.microsoft.com/office/drawing/2014/main" id="{050538B0-358A-4D07-B6E8-17D63A0B3022}"/>
                  </a:ext>
                </a:extLst>
              </p:cNvPr>
              <p:cNvGrpSpPr/>
              <p:nvPr/>
            </p:nvGrpSpPr>
            <p:grpSpPr>
              <a:xfrm>
                <a:off x="2471891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E1A4A7FB-5705-41D2-876A-8259D96432A8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AFB57B1A-75BE-4E0E-9381-76C9847D72F6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46" name="Gruppieren 45">
                <a:extLst>
                  <a:ext uri="{FF2B5EF4-FFF2-40B4-BE49-F238E27FC236}">
                    <a16:creationId xmlns:a16="http://schemas.microsoft.com/office/drawing/2014/main" id="{8A910AAE-2D80-4ECD-A8BE-1A2EE8C429F3}"/>
                  </a:ext>
                </a:extLst>
              </p:cNvPr>
              <p:cNvGrpSpPr/>
              <p:nvPr/>
            </p:nvGrpSpPr>
            <p:grpSpPr>
              <a:xfrm>
                <a:off x="2476030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A981E966-9CFE-4A57-882F-9F1EE30A8D12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4E314985-C6D1-4ECD-8F25-73186F49407E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49" name="Gruppieren 48">
                <a:extLst>
                  <a:ext uri="{FF2B5EF4-FFF2-40B4-BE49-F238E27FC236}">
                    <a16:creationId xmlns:a16="http://schemas.microsoft.com/office/drawing/2014/main" id="{318EE872-977A-479A-A37B-A9A4ECDECC67}"/>
                  </a:ext>
                </a:extLst>
              </p:cNvPr>
              <p:cNvGrpSpPr/>
              <p:nvPr/>
            </p:nvGrpSpPr>
            <p:grpSpPr>
              <a:xfrm>
                <a:off x="2476960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360D2019-81EB-4A69-A2E9-FF89376660C8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EEC34056-22C4-4854-9104-B06A4605F2A3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ED42E6FE-9CCF-42BE-A795-88C6A18F8548}"/>
                  </a:ext>
                </a:extLst>
              </p:cNvPr>
              <p:cNvGrpSpPr/>
              <p:nvPr/>
            </p:nvGrpSpPr>
            <p:grpSpPr>
              <a:xfrm>
                <a:off x="2984343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2C6C5CC8-60F9-4E55-A9DF-864A66336D38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DE28A953-C990-4491-8C6A-37AC5E47FB06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55" name="Gruppieren 54">
                <a:extLst>
                  <a:ext uri="{FF2B5EF4-FFF2-40B4-BE49-F238E27FC236}">
                    <a16:creationId xmlns:a16="http://schemas.microsoft.com/office/drawing/2014/main" id="{35AAA320-B5DD-46B7-924F-DE918D70AE09}"/>
                  </a:ext>
                </a:extLst>
              </p:cNvPr>
              <p:cNvGrpSpPr/>
              <p:nvPr/>
            </p:nvGrpSpPr>
            <p:grpSpPr>
              <a:xfrm>
                <a:off x="2988482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5F3ACFAB-4139-4769-BCC8-116569F84FB8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D2BE1CE9-E0F6-4E94-994D-F618DB72B82D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58" name="Gruppieren 57">
                <a:extLst>
                  <a:ext uri="{FF2B5EF4-FFF2-40B4-BE49-F238E27FC236}">
                    <a16:creationId xmlns:a16="http://schemas.microsoft.com/office/drawing/2014/main" id="{F05A3681-36CE-40DA-A9F3-5FDF3433D2F9}"/>
                  </a:ext>
                </a:extLst>
              </p:cNvPr>
              <p:cNvGrpSpPr/>
              <p:nvPr/>
            </p:nvGrpSpPr>
            <p:grpSpPr>
              <a:xfrm>
                <a:off x="2989412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59" name="Ellipse 58">
                  <a:extLst>
                    <a:ext uri="{FF2B5EF4-FFF2-40B4-BE49-F238E27FC236}">
                      <a16:creationId xmlns:a16="http://schemas.microsoft.com/office/drawing/2014/main" id="{021CFA31-C0D6-4741-8740-4992E5606039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60" name="Ellipse 59">
                  <a:extLst>
                    <a:ext uri="{FF2B5EF4-FFF2-40B4-BE49-F238E27FC236}">
                      <a16:creationId xmlns:a16="http://schemas.microsoft.com/office/drawing/2014/main" id="{824E5110-8D01-490F-A5D9-13F68605D73C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61" name="Gruppieren 60">
                <a:extLst>
                  <a:ext uri="{FF2B5EF4-FFF2-40B4-BE49-F238E27FC236}">
                    <a16:creationId xmlns:a16="http://schemas.microsoft.com/office/drawing/2014/main" id="{964952EE-D7BD-499B-8A3E-CA29F43CAE78}"/>
                  </a:ext>
                </a:extLst>
              </p:cNvPr>
              <p:cNvGrpSpPr/>
              <p:nvPr/>
            </p:nvGrpSpPr>
            <p:grpSpPr>
              <a:xfrm>
                <a:off x="3526679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7BCE3CDD-744A-47FA-B61F-EC59F7889F1E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9C02E606-65CB-4729-90A3-81604CA4475C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64" name="Gruppieren 63">
                <a:extLst>
                  <a:ext uri="{FF2B5EF4-FFF2-40B4-BE49-F238E27FC236}">
                    <a16:creationId xmlns:a16="http://schemas.microsoft.com/office/drawing/2014/main" id="{E4057AF4-E418-41F1-BF30-520D4B1B983B}"/>
                  </a:ext>
                </a:extLst>
              </p:cNvPr>
              <p:cNvGrpSpPr/>
              <p:nvPr/>
            </p:nvGrpSpPr>
            <p:grpSpPr>
              <a:xfrm>
                <a:off x="3530818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1B78378C-A50A-4D99-AE43-FB8F0B37610F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1A4A799A-94BC-454F-B332-F53EC604CD2D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67" name="Gruppieren 66">
                <a:extLst>
                  <a:ext uri="{FF2B5EF4-FFF2-40B4-BE49-F238E27FC236}">
                    <a16:creationId xmlns:a16="http://schemas.microsoft.com/office/drawing/2014/main" id="{B1D59134-D3F6-497C-90A6-2F5B5A78C907}"/>
                  </a:ext>
                </a:extLst>
              </p:cNvPr>
              <p:cNvGrpSpPr/>
              <p:nvPr/>
            </p:nvGrpSpPr>
            <p:grpSpPr>
              <a:xfrm>
                <a:off x="3531748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3B9152FE-C3B9-4B1C-9618-65EE2BDFB0D9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69" name="Ellipse 68">
                  <a:extLst>
                    <a:ext uri="{FF2B5EF4-FFF2-40B4-BE49-F238E27FC236}">
                      <a16:creationId xmlns:a16="http://schemas.microsoft.com/office/drawing/2014/main" id="{05A6FAA0-F71E-4B05-AE49-C971DBBD6E99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</p:grp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7D29210-CCE0-4801-B269-02A837A9D7EE}"/>
                </a:ext>
              </a:extLst>
            </p:cNvPr>
            <p:cNvSpPr/>
            <p:nvPr/>
          </p:nvSpPr>
          <p:spPr>
            <a:xfrm>
              <a:off x="1557115" y="3068960"/>
              <a:ext cx="334945" cy="283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F36D8870-A072-4EFE-AFE8-011418D10A0E}"/>
                </a:ext>
              </a:extLst>
            </p:cNvPr>
            <p:cNvCxnSpPr/>
            <p:nvPr/>
          </p:nvCxnSpPr>
          <p:spPr>
            <a:xfrm>
              <a:off x="1557115" y="3068960"/>
              <a:ext cx="0" cy="283731"/>
            </a:xfrm>
            <a:prstGeom prst="straightConnector1">
              <a:avLst/>
            </a:prstGeom>
            <a:ln w="1270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6DADA0FD-2262-497F-9795-255C14208016}"/>
                </a:ext>
              </a:extLst>
            </p:cNvPr>
            <p:cNvSpPr/>
            <p:nvPr/>
          </p:nvSpPr>
          <p:spPr>
            <a:xfrm>
              <a:off x="2735829" y="2492896"/>
              <a:ext cx="203093" cy="1512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CB053870-A17F-46EC-96CD-2A6878C76697}"/>
                </a:ext>
              </a:extLst>
            </p:cNvPr>
            <p:cNvCxnSpPr/>
            <p:nvPr/>
          </p:nvCxnSpPr>
          <p:spPr>
            <a:xfrm>
              <a:off x="2955984" y="2996952"/>
              <a:ext cx="266514" cy="0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81E091B9-DCFB-47CC-A540-923AB3A84E05}"/>
                    </a:ext>
                  </a:extLst>
                </p:cNvPr>
                <p:cNvSpPr txBox="1"/>
                <p:nvPr/>
              </p:nvSpPr>
              <p:spPr>
                <a:xfrm>
                  <a:off x="3114261" y="2788579"/>
                  <a:ext cx="3805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81E091B9-DCFB-47CC-A540-923AB3A84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261" y="2788579"/>
                  <a:ext cx="380552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21667" r="-26984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AC9AA0A7-4717-4DDC-9DD9-AC5A9EE35571}"/>
                    </a:ext>
                  </a:extLst>
                </p:cNvPr>
                <p:cNvSpPr txBox="1"/>
                <p:nvPr/>
              </p:nvSpPr>
              <p:spPr>
                <a:xfrm>
                  <a:off x="788514" y="3011271"/>
                  <a:ext cx="8415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de-CH" dirty="0">
                    <a:solidFill>
                      <a:srgbClr val="1269B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AC9AA0A7-4717-4DDC-9DD9-AC5A9EE355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514" y="3011271"/>
                  <a:ext cx="84157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05C2D31-BC6D-4FDC-8B70-4ACEE0BAD9B3}"/>
              </a:ext>
            </a:extLst>
          </p:cNvPr>
          <p:cNvGrpSpPr/>
          <p:nvPr/>
        </p:nvGrpSpPr>
        <p:grpSpPr>
          <a:xfrm>
            <a:off x="3934617" y="1686589"/>
            <a:ext cx="3173371" cy="1512168"/>
            <a:chOff x="4378950" y="2458779"/>
            <a:chExt cx="3173371" cy="1512168"/>
          </a:xfrm>
        </p:grpSpPr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8145073D-6165-4A59-8755-9E361CB2FFE2}"/>
                </a:ext>
              </a:extLst>
            </p:cNvPr>
            <p:cNvGrpSpPr/>
            <p:nvPr/>
          </p:nvGrpSpPr>
          <p:grpSpPr>
            <a:xfrm>
              <a:off x="5248065" y="2458779"/>
              <a:ext cx="2304256" cy="1512168"/>
              <a:chOff x="1773139" y="2492896"/>
              <a:chExt cx="2304256" cy="1512168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DF9367A-90D0-4FFF-A7FE-0E436833A4CA}"/>
                  </a:ext>
                </a:extLst>
              </p:cNvPr>
              <p:cNvSpPr/>
              <p:nvPr/>
            </p:nvSpPr>
            <p:spPr>
              <a:xfrm>
                <a:off x="1773139" y="2492896"/>
                <a:ext cx="2304256" cy="15121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/>
              </a:p>
            </p:txBody>
          </p:sp>
          <p:grpSp>
            <p:nvGrpSpPr>
              <p:cNvPr id="112" name="Gruppieren 111">
                <a:extLst>
                  <a:ext uri="{FF2B5EF4-FFF2-40B4-BE49-F238E27FC236}">
                    <a16:creationId xmlns:a16="http://schemas.microsoft.com/office/drawing/2014/main" id="{62DB4EC3-0B08-4DF3-BBC2-78BF95A3543C}"/>
                  </a:ext>
                </a:extLst>
              </p:cNvPr>
              <p:cNvGrpSpPr/>
              <p:nvPr/>
            </p:nvGrpSpPr>
            <p:grpSpPr>
              <a:xfrm>
                <a:off x="1998512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146" name="Ellipse 145">
                  <a:extLst>
                    <a:ext uri="{FF2B5EF4-FFF2-40B4-BE49-F238E27FC236}">
                      <a16:creationId xmlns:a16="http://schemas.microsoft.com/office/drawing/2014/main" id="{1059D59B-A4AF-4ED1-8281-DA5FCD069B44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47" name="Ellipse 146">
                  <a:extLst>
                    <a:ext uri="{FF2B5EF4-FFF2-40B4-BE49-F238E27FC236}">
                      <a16:creationId xmlns:a16="http://schemas.microsoft.com/office/drawing/2014/main" id="{405B8177-7974-47EC-A2D1-7F909D84EC72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13" name="Gruppieren 112">
                <a:extLst>
                  <a:ext uri="{FF2B5EF4-FFF2-40B4-BE49-F238E27FC236}">
                    <a16:creationId xmlns:a16="http://schemas.microsoft.com/office/drawing/2014/main" id="{69374870-B8C3-4B29-A6AE-6184BD8CC610}"/>
                  </a:ext>
                </a:extLst>
              </p:cNvPr>
              <p:cNvGrpSpPr/>
              <p:nvPr/>
            </p:nvGrpSpPr>
            <p:grpSpPr>
              <a:xfrm>
                <a:off x="2002651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144" name="Ellipse 143">
                  <a:extLst>
                    <a:ext uri="{FF2B5EF4-FFF2-40B4-BE49-F238E27FC236}">
                      <a16:creationId xmlns:a16="http://schemas.microsoft.com/office/drawing/2014/main" id="{E4DDF559-D104-432A-909E-FECC9FE914FB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45" name="Ellipse 144">
                  <a:extLst>
                    <a:ext uri="{FF2B5EF4-FFF2-40B4-BE49-F238E27FC236}">
                      <a16:creationId xmlns:a16="http://schemas.microsoft.com/office/drawing/2014/main" id="{EC4CCB55-FE13-4A8F-A076-576F33944CA2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14" name="Gruppieren 113">
                <a:extLst>
                  <a:ext uri="{FF2B5EF4-FFF2-40B4-BE49-F238E27FC236}">
                    <a16:creationId xmlns:a16="http://schemas.microsoft.com/office/drawing/2014/main" id="{9619754A-11A4-4BF7-B9EA-64B20F5FD049}"/>
                  </a:ext>
                </a:extLst>
              </p:cNvPr>
              <p:cNvGrpSpPr/>
              <p:nvPr/>
            </p:nvGrpSpPr>
            <p:grpSpPr>
              <a:xfrm>
                <a:off x="2003581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142" name="Ellipse 141">
                  <a:extLst>
                    <a:ext uri="{FF2B5EF4-FFF2-40B4-BE49-F238E27FC236}">
                      <a16:creationId xmlns:a16="http://schemas.microsoft.com/office/drawing/2014/main" id="{5DEC0FD4-FF4B-4337-BC96-AA97E72768AF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43" name="Ellipse 142">
                  <a:extLst>
                    <a:ext uri="{FF2B5EF4-FFF2-40B4-BE49-F238E27FC236}">
                      <a16:creationId xmlns:a16="http://schemas.microsoft.com/office/drawing/2014/main" id="{D0D63528-A922-43E9-87C7-F61CF10B0D89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0C469C4F-5F1A-490C-8A9D-320F6347A5AB}"/>
                  </a:ext>
                </a:extLst>
              </p:cNvPr>
              <p:cNvGrpSpPr/>
              <p:nvPr/>
            </p:nvGrpSpPr>
            <p:grpSpPr>
              <a:xfrm>
                <a:off x="2471891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140" name="Ellipse 139">
                  <a:extLst>
                    <a:ext uri="{FF2B5EF4-FFF2-40B4-BE49-F238E27FC236}">
                      <a16:creationId xmlns:a16="http://schemas.microsoft.com/office/drawing/2014/main" id="{5740BB57-2CA6-4A4A-A196-86C87A83A07E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41" name="Ellipse 140">
                  <a:extLst>
                    <a:ext uri="{FF2B5EF4-FFF2-40B4-BE49-F238E27FC236}">
                      <a16:creationId xmlns:a16="http://schemas.microsoft.com/office/drawing/2014/main" id="{0B87A12C-68F1-4704-8FBB-05E9CD979CD3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16" name="Gruppieren 115">
                <a:extLst>
                  <a:ext uri="{FF2B5EF4-FFF2-40B4-BE49-F238E27FC236}">
                    <a16:creationId xmlns:a16="http://schemas.microsoft.com/office/drawing/2014/main" id="{DF80A4FB-8CE8-4AA6-AB7A-53393753ADE0}"/>
                  </a:ext>
                </a:extLst>
              </p:cNvPr>
              <p:cNvGrpSpPr/>
              <p:nvPr/>
            </p:nvGrpSpPr>
            <p:grpSpPr>
              <a:xfrm>
                <a:off x="2476030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138" name="Ellipse 137">
                  <a:extLst>
                    <a:ext uri="{FF2B5EF4-FFF2-40B4-BE49-F238E27FC236}">
                      <a16:creationId xmlns:a16="http://schemas.microsoft.com/office/drawing/2014/main" id="{4C059567-4B5F-4F28-82D8-4B845CB5614D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39" name="Ellipse 138">
                  <a:extLst>
                    <a:ext uri="{FF2B5EF4-FFF2-40B4-BE49-F238E27FC236}">
                      <a16:creationId xmlns:a16="http://schemas.microsoft.com/office/drawing/2014/main" id="{12861AFD-4726-4570-A8CD-7631AAB9FCDF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17" name="Gruppieren 116">
                <a:extLst>
                  <a:ext uri="{FF2B5EF4-FFF2-40B4-BE49-F238E27FC236}">
                    <a16:creationId xmlns:a16="http://schemas.microsoft.com/office/drawing/2014/main" id="{8C94919E-F571-441A-B4E7-B0D0BF690DA4}"/>
                  </a:ext>
                </a:extLst>
              </p:cNvPr>
              <p:cNvGrpSpPr/>
              <p:nvPr/>
            </p:nvGrpSpPr>
            <p:grpSpPr>
              <a:xfrm>
                <a:off x="2476960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136" name="Ellipse 135">
                  <a:extLst>
                    <a:ext uri="{FF2B5EF4-FFF2-40B4-BE49-F238E27FC236}">
                      <a16:creationId xmlns:a16="http://schemas.microsoft.com/office/drawing/2014/main" id="{B1BE2DD4-DF45-49AA-B3D2-89509225639B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37" name="Ellipse 136">
                  <a:extLst>
                    <a:ext uri="{FF2B5EF4-FFF2-40B4-BE49-F238E27FC236}">
                      <a16:creationId xmlns:a16="http://schemas.microsoft.com/office/drawing/2014/main" id="{23B4A2A3-A1D2-4171-9438-EE7C763802BB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87A786C2-88EB-473C-88DC-5463CA27BB05}"/>
                  </a:ext>
                </a:extLst>
              </p:cNvPr>
              <p:cNvGrpSpPr/>
              <p:nvPr/>
            </p:nvGrpSpPr>
            <p:grpSpPr>
              <a:xfrm>
                <a:off x="2984343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134" name="Ellipse 133">
                  <a:extLst>
                    <a:ext uri="{FF2B5EF4-FFF2-40B4-BE49-F238E27FC236}">
                      <a16:creationId xmlns:a16="http://schemas.microsoft.com/office/drawing/2014/main" id="{364D8754-700F-43C0-A23A-710D6AD20B1C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35" name="Ellipse 134">
                  <a:extLst>
                    <a:ext uri="{FF2B5EF4-FFF2-40B4-BE49-F238E27FC236}">
                      <a16:creationId xmlns:a16="http://schemas.microsoft.com/office/drawing/2014/main" id="{6FFB3259-424E-4F0D-9A7C-283E729C684B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19" name="Gruppieren 118">
                <a:extLst>
                  <a:ext uri="{FF2B5EF4-FFF2-40B4-BE49-F238E27FC236}">
                    <a16:creationId xmlns:a16="http://schemas.microsoft.com/office/drawing/2014/main" id="{41D692C5-BA71-43A5-AAA8-4C5D41D1917A}"/>
                  </a:ext>
                </a:extLst>
              </p:cNvPr>
              <p:cNvGrpSpPr/>
              <p:nvPr/>
            </p:nvGrpSpPr>
            <p:grpSpPr>
              <a:xfrm>
                <a:off x="2988482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132" name="Ellipse 131">
                  <a:extLst>
                    <a:ext uri="{FF2B5EF4-FFF2-40B4-BE49-F238E27FC236}">
                      <a16:creationId xmlns:a16="http://schemas.microsoft.com/office/drawing/2014/main" id="{C43F98E1-BE9D-48A9-B381-ED4B05D6D3D8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33" name="Ellipse 132">
                  <a:extLst>
                    <a:ext uri="{FF2B5EF4-FFF2-40B4-BE49-F238E27FC236}">
                      <a16:creationId xmlns:a16="http://schemas.microsoft.com/office/drawing/2014/main" id="{DE522921-377E-4798-8B15-00B1C8663554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20" name="Gruppieren 119">
                <a:extLst>
                  <a:ext uri="{FF2B5EF4-FFF2-40B4-BE49-F238E27FC236}">
                    <a16:creationId xmlns:a16="http://schemas.microsoft.com/office/drawing/2014/main" id="{2769AFA5-B51A-4A15-AB7E-2C80C0CA3B52}"/>
                  </a:ext>
                </a:extLst>
              </p:cNvPr>
              <p:cNvGrpSpPr/>
              <p:nvPr/>
            </p:nvGrpSpPr>
            <p:grpSpPr>
              <a:xfrm>
                <a:off x="2989412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130" name="Ellipse 129">
                  <a:extLst>
                    <a:ext uri="{FF2B5EF4-FFF2-40B4-BE49-F238E27FC236}">
                      <a16:creationId xmlns:a16="http://schemas.microsoft.com/office/drawing/2014/main" id="{BECC0229-62DD-4B50-85F3-6B047C6619D9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31" name="Ellipse 130">
                  <a:extLst>
                    <a:ext uri="{FF2B5EF4-FFF2-40B4-BE49-F238E27FC236}">
                      <a16:creationId xmlns:a16="http://schemas.microsoft.com/office/drawing/2014/main" id="{EFE165E3-BB0B-47B9-83DD-F2E39C73D190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21" name="Gruppieren 120">
                <a:extLst>
                  <a:ext uri="{FF2B5EF4-FFF2-40B4-BE49-F238E27FC236}">
                    <a16:creationId xmlns:a16="http://schemas.microsoft.com/office/drawing/2014/main" id="{A02BDF8B-1496-4061-A22D-13ECD6667770}"/>
                  </a:ext>
                </a:extLst>
              </p:cNvPr>
              <p:cNvGrpSpPr/>
              <p:nvPr/>
            </p:nvGrpSpPr>
            <p:grpSpPr>
              <a:xfrm>
                <a:off x="3526679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128" name="Ellipse 127">
                  <a:extLst>
                    <a:ext uri="{FF2B5EF4-FFF2-40B4-BE49-F238E27FC236}">
                      <a16:creationId xmlns:a16="http://schemas.microsoft.com/office/drawing/2014/main" id="{2FB22F83-9B18-48DE-A19C-57C6CCE54318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29" name="Ellipse 128">
                  <a:extLst>
                    <a:ext uri="{FF2B5EF4-FFF2-40B4-BE49-F238E27FC236}">
                      <a16:creationId xmlns:a16="http://schemas.microsoft.com/office/drawing/2014/main" id="{A5948266-8231-497C-B55B-F8917B91A136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22" name="Gruppieren 121">
                <a:extLst>
                  <a:ext uri="{FF2B5EF4-FFF2-40B4-BE49-F238E27FC236}">
                    <a16:creationId xmlns:a16="http://schemas.microsoft.com/office/drawing/2014/main" id="{A5458D61-37F2-4775-AD5F-805BA2A6B7F9}"/>
                  </a:ext>
                </a:extLst>
              </p:cNvPr>
              <p:cNvGrpSpPr/>
              <p:nvPr/>
            </p:nvGrpSpPr>
            <p:grpSpPr>
              <a:xfrm>
                <a:off x="3530818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126" name="Ellipse 125">
                  <a:extLst>
                    <a:ext uri="{FF2B5EF4-FFF2-40B4-BE49-F238E27FC236}">
                      <a16:creationId xmlns:a16="http://schemas.microsoft.com/office/drawing/2014/main" id="{D32CBD60-3320-496E-B900-EAB6ED472605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27" name="Ellipse 126">
                  <a:extLst>
                    <a:ext uri="{FF2B5EF4-FFF2-40B4-BE49-F238E27FC236}">
                      <a16:creationId xmlns:a16="http://schemas.microsoft.com/office/drawing/2014/main" id="{97828DFC-83E1-4CC0-B3C3-3823CB4883A9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23" name="Gruppieren 122">
                <a:extLst>
                  <a:ext uri="{FF2B5EF4-FFF2-40B4-BE49-F238E27FC236}">
                    <a16:creationId xmlns:a16="http://schemas.microsoft.com/office/drawing/2014/main" id="{616BF6FC-DBE2-4228-85D6-0C13860891AC}"/>
                  </a:ext>
                </a:extLst>
              </p:cNvPr>
              <p:cNvGrpSpPr/>
              <p:nvPr/>
            </p:nvGrpSpPr>
            <p:grpSpPr>
              <a:xfrm>
                <a:off x="3531748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0BC6D0FB-B344-4716-AEAE-03A14C66F20D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67F1BC53-E2A9-45A2-8248-8D07F7EC96E4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</p:grpSp>
        <p:sp>
          <p:nvSpPr>
            <p:cNvPr id="148" name="Rechteck 147">
              <a:extLst>
                <a:ext uri="{FF2B5EF4-FFF2-40B4-BE49-F238E27FC236}">
                  <a16:creationId xmlns:a16="http://schemas.microsoft.com/office/drawing/2014/main" id="{D112A275-A58C-4116-8C13-42A7165223F7}"/>
                </a:ext>
              </a:extLst>
            </p:cNvPr>
            <p:cNvSpPr/>
            <p:nvPr/>
          </p:nvSpPr>
          <p:spPr>
            <a:xfrm>
              <a:off x="5032041" y="3034843"/>
              <a:ext cx="334945" cy="283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49" name="Gerade Verbindung mit Pfeil 148">
              <a:extLst>
                <a:ext uri="{FF2B5EF4-FFF2-40B4-BE49-F238E27FC236}">
                  <a16:creationId xmlns:a16="http://schemas.microsoft.com/office/drawing/2014/main" id="{1513E5D4-C607-4123-B20E-045FAB76D770}"/>
                </a:ext>
              </a:extLst>
            </p:cNvPr>
            <p:cNvCxnSpPr/>
            <p:nvPr/>
          </p:nvCxnSpPr>
          <p:spPr>
            <a:xfrm>
              <a:off x="5149016" y="3057358"/>
              <a:ext cx="0" cy="283731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hteck 149">
              <a:extLst>
                <a:ext uri="{FF2B5EF4-FFF2-40B4-BE49-F238E27FC236}">
                  <a16:creationId xmlns:a16="http://schemas.microsoft.com/office/drawing/2014/main" id="{7F0FC3E7-D0A7-4B27-928B-991548FC18F4}"/>
                </a:ext>
              </a:extLst>
            </p:cNvPr>
            <p:cNvSpPr/>
            <p:nvPr/>
          </p:nvSpPr>
          <p:spPr>
            <a:xfrm>
              <a:off x="6210755" y="2458779"/>
              <a:ext cx="203093" cy="1512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51" name="Gerade Verbindung mit Pfeil 150">
              <a:extLst>
                <a:ext uri="{FF2B5EF4-FFF2-40B4-BE49-F238E27FC236}">
                  <a16:creationId xmlns:a16="http://schemas.microsoft.com/office/drawing/2014/main" id="{728052F9-1BEE-4892-9E0F-EBB5B96DC89D}"/>
                </a:ext>
              </a:extLst>
            </p:cNvPr>
            <p:cNvCxnSpPr/>
            <p:nvPr/>
          </p:nvCxnSpPr>
          <p:spPr>
            <a:xfrm>
              <a:off x="6430910" y="2962835"/>
              <a:ext cx="266514" cy="0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feld 151">
                  <a:extLst>
                    <a:ext uri="{FF2B5EF4-FFF2-40B4-BE49-F238E27FC236}">
                      <a16:creationId xmlns:a16="http://schemas.microsoft.com/office/drawing/2014/main" id="{8736B1D9-D146-4DA4-B0C7-CB00AC41613A}"/>
                    </a:ext>
                  </a:extLst>
                </p:cNvPr>
                <p:cNvSpPr txBox="1"/>
                <p:nvPr/>
              </p:nvSpPr>
              <p:spPr>
                <a:xfrm>
                  <a:off x="6589187" y="2754462"/>
                  <a:ext cx="3805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152" name="Textfeld 151">
                  <a:extLst>
                    <a:ext uri="{FF2B5EF4-FFF2-40B4-BE49-F238E27FC236}">
                      <a16:creationId xmlns:a16="http://schemas.microsoft.com/office/drawing/2014/main" id="{8736B1D9-D146-4DA4-B0C7-CB00AC416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9187" y="2754462"/>
                  <a:ext cx="380552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21311" r="-29032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463F18E8-4670-4985-81F6-5E0577CFF5EA}"/>
                </a:ext>
              </a:extLst>
            </p:cNvPr>
            <p:cNvSpPr/>
            <p:nvPr/>
          </p:nvSpPr>
          <p:spPr>
            <a:xfrm>
              <a:off x="6279936" y="2687944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4DBF6A42-4E01-41FE-8D8C-5FBE7B70DE79}"/>
                </a:ext>
              </a:extLst>
            </p:cNvPr>
            <p:cNvSpPr/>
            <p:nvPr/>
          </p:nvSpPr>
          <p:spPr>
            <a:xfrm>
              <a:off x="6279197" y="3176708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9C96D28-5A82-4537-9747-E131EB81E595}"/>
                </a:ext>
              </a:extLst>
            </p:cNvPr>
            <p:cNvSpPr/>
            <p:nvPr/>
          </p:nvSpPr>
          <p:spPr>
            <a:xfrm>
              <a:off x="6276297" y="3665472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66CB381-3F0E-4EAA-B91B-112C7A2C4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2301" y="3034843"/>
              <a:ext cx="1" cy="133451"/>
            </a:xfrm>
            <a:prstGeom prst="straightConnector1">
              <a:avLst/>
            </a:prstGeom>
            <a:ln w="1270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mit Pfeil 154">
              <a:extLst>
                <a:ext uri="{FF2B5EF4-FFF2-40B4-BE49-F238E27FC236}">
                  <a16:creationId xmlns:a16="http://schemas.microsoft.com/office/drawing/2014/main" id="{1900DCEC-9A7B-4E93-9F3A-1D6946F13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2301" y="2569154"/>
              <a:ext cx="1" cy="110376"/>
            </a:xfrm>
            <a:prstGeom prst="straightConnector1">
              <a:avLst/>
            </a:prstGeom>
            <a:ln w="1270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66F19DC0-F31B-4A05-96C5-095E72FE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2301" y="3531243"/>
              <a:ext cx="1" cy="133451"/>
            </a:xfrm>
            <a:prstGeom prst="straightConnector1">
              <a:avLst/>
            </a:prstGeom>
            <a:ln w="1270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3C61F2DF-2BF4-47B1-8D96-0419855CAC7A}"/>
                    </a:ext>
                  </a:extLst>
                </p:cNvPr>
                <p:cNvSpPr txBox="1"/>
                <p:nvPr/>
              </p:nvSpPr>
              <p:spPr>
                <a:xfrm>
                  <a:off x="6142096" y="2814827"/>
                  <a:ext cx="35605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1200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200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CH" sz="1200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de-CH" sz="1200" dirty="0">
                    <a:solidFill>
                      <a:srgbClr val="1269B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3C61F2DF-2BF4-47B1-8D96-0419855CAC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2096" y="2814827"/>
                  <a:ext cx="356059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feld 156">
                  <a:extLst>
                    <a:ext uri="{FF2B5EF4-FFF2-40B4-BE49-F238E27FC236}">
                      <a16:creationId xmlns:a16="http://schemas.microsoft.com/office/drawing/2014/main" id="{DB82B809-612B-4861-B88C-2A84329C8CC4}"/>
                    </a:ext>
                  </a:extLst>
                </p:cNvPr>
                <p:cNvSpPr txBox="1"/>
                <p:nvPr/>
              </p:nvSpPr>
              <p:spPr>
                <a:xfrm>
                  <a:off x="4378950" y="2996080"/>
                  <a:ext cx="8415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de-CH" dirty="0">
                    <a:solidFill>
                      <a:srgbClr val="1269B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feld 156">
                  <a:extLst>
                    <a:ext uri="{FF2B5EF4-FFF2-40B4-BE49-F238E27FC236}">
                      <a16:creationId xmlns:a16="http://schemas.microsoft.com/office/drawing/2014/main" id="{DB82B809-612B-4861-B88C-2A84329C8C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8950" y="2996080"/>
                  <a:ext cx="84157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7" name="Gruppieren 216">
            <a:extLst>
              <a:ext uri="{FF2B5EF4-FFF2-40B4-BE49-F238E27FC236}">
                <a16:creationId xmlns:a16="http://schemas.microsoft.com/office/drawing/2014/main" id="{98F8CEDE-7565-4CEF-9F9C-4AFFCC99F490}"/>
              </a:ext>
            </a:extLst>
          </p:cNvPr>
          <p:cNvGrpSpPr/>
          <p:nvPr/>
        </p:nvGrpSpPr>
        <p:grpSpPr>
          <a:xfrm>
            <a:off x="619406" y="3748996"/>
            <a:ext cx="3173371" cy="1512168"/>
            <a:chOff x="935185" y="4869160"/>
            <a:chExt cx="3173371" cy="1512168"/>
          </a:xfrm>
        </p:grpSpPr>
        <p:grpSp>
          <p:nvGrpSpPr>
            <p:cNvPr id="159" name="Gruppieren 158">
              <a:extLst>
                <a:ext uri="{FF2B5EF4-FFF2-40B4-BE49-F238E27FC236}">
                  <a16:creationId xmlns:a16="http://schemas.microsoft.com/office/drawing/2014/main" id="{A288D597-64FD-42C1-957C-7DE8AD7CA4B7}"/>
                </a:ext>
              </a:extLst>
            </p:cNvPr>
            <p:cNvGrpSpPr/>
            <p:nvPr/>
          </p:nvGrpSpPr>
          <p:grpSpPr>
            <a:xfrm>
              <a:off x="1804300" y="4869160"/>
              <a:ext cx="2304256" cy="1512168"/>
              <a:chOff x="1773139" y="2492896"/>
              <a:chExt cx="2304256" cy="1512168"/>
            </a:xfrm>
          </p:grpSpPr>
          <p:sp>
            <p:nvSpPr>
              <p:cNvPr id="173" name="Rechteck 172">
                <a:extLst>
                  <a:ext uri="{FF2B5EF4-FFF2-40B4-BE49-F238E27FC236}">
                    <a16:creationId xmlns:a16="http://schemas.microsoft.com/office/drawing/2014/main" id="{2D11261F-AFF8-462C-9E5F-7CC2E7F13C72}"/>
                  </a:ext>
                </a:extLst>
              </p:cNvPr>
              <p:cNvSpPr/>
              <p:nvPr/>
            </p:nvSpPr>
            <p:spPr>
              <a:xfrm>
                <a:off x="1773139" y="2492896"/>
                <a:ext cx="2304256" cy="15121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/>
              </a:p>
            </p:txBody>
          </p:sp>
          <p:grpSp>
            <p:nvGrpSpPr>
              <p:cNvPr id="174" name="Gruppieren 173">
                <a:extLst>
                  <a:ext uri="{FF2B5EF4-FFF2-40B4-BE49-F238E27FC236}">
                    <a16:creationId xmlns:a16="http://schemas.microsoft.com/office/drawing/2014/main" id="{8D62B6C3-9F60-424A-A07D-D52803C2FB32}"/>
                  </a:ext>
                </a:extLst>
              </p:cNvPr>
              <p:cNvGrpSpPr/>
              <p:nvPr/>
            </p:nvGrpSpPr>
            <p:grpSpPr>
              <a:xfrm>
                <a:off x="1998512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208" name="Ellipse 207">
                  <a:extLst>
                    <a:ext uri="{FF2B5EF4-FFF2-40B4-BE49-F238E27FC236}">
                      <a16:creationId xmlns:a16="http://schemas.microsoft.com/office/drawing/2014/main" id="{917BF138-3975-42E0-B645-AEC9519CA670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209" name="Ellipse 208">
                  <a:extLst>
                    <a:ext uri="{FF2B5EF4-FFF2-40B4-BE49-F238E27FC236}">
                      <a16:creationId xmlns:a16="http://schemas.microsoft.com/office/drawing/2014/main" id="{6F5E6CE7-EBE8-4B36-AD9A-F60A25E1CAFC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75" name="Gruppieren 174">
                <a:extLst>
                  <a:ext uri="{FF2B5EF4-FFF2-40B4-BE49-F238E27FC236}">
                    <a16:creationId xmlns:a16="http://schemas.microsoft.com/office/drawing/2014/main" id="{064EB100-58F9-4269-BAF3-D22B8CDC85D2}"/>
                  </a:ext>
                </a:extLst>
              </p:cNvPr>
              <p:cNvGrpSpPr/>
              <p:nvPr/>
            </p:nvGrpSpPr>
            <p:grpSpPr>
              <a:xfrm>
                <a:off x="2002651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206" name="Ellipse 205">
                  <a:extLst>
                    <a:ext uri="{FF2B5EF4-FFF2-40B4-BE49-F238E27FC236}">
                      <a16:creationId xmlns:a16="http://schemas.microsoft.com/office/drawing/2014/main" id="{597A8877-AFDD-4DDD-ABF1-D79C11438A9B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207" name="Ellipse 206">
                  <a:extLst>
                    <a:ext uri="{FF2B5EF4-FFF2-40B4-BE49-F238E27FC236}">
                      <a16:creationId xmlns:a16="http://schemas.microsoft.com/office/drawing/2014/main" id="{ADBA38E8-21D8-416F-A847-68FACF7A88CD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76" name="Gruppieren 175">
                <a:extLst>
                  <a:ext uri="{FF2B5EF4-FFF2-40B4-BE49-F238E27FC236}">
                    <a16:creationId xmlns:a16="http://schemas.microsoft.com/office/drawing/2014/main" id="{CA6B8B58-6C7D-4E9F-8715-8F896C3CD4A7}"/>
                  </a:ext>
                </a:extLst>
              </p:cNvPr>
              <p:cNvGrpSpPr/>
              <p:nvPr/>
            </p:nvGrpSpPr>
            <p:grpSpPr>
              <a:xfrm>
                <a:off x="2003581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204" name="Ellipse 203">
                  <a:extLst>
                    <a:ext uri="{FF2B5EF4-FFF2-40B4-BE49-F238E27FC236}">
                      <a16:creationId xmlns:a16="http://schemas.microsoft.com/office/drawing/2014/main" id="{9D083D47-94B7-4547-8A5C-3431C06B68AB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205" name="Ellipse 204">
                  <a:extLst>
                    <a:ext uri="{FF2B5EF4-FFF2-40B4-BE49-F238E27FC236}">
                      <a16:creationId xmlns:a16="http://schemas.microsoft.com/office/drawing/2014/main" id="{884453BA-C63D-4796-8F3B-60FB761E95AD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77" name="Gruppieren 176">
                <a:extLst>
                  <a:ext uri="{FF2B5EF4-FFF2-40B4-BE49-F238E27FC236}">
                    <a16:creationId xmlns:a16="http://schemas.microsoft.com/office/drawing/2014/main" id="{3A05D3F1-BBFE-49CF-A513-9F53E236D277}"/>
                  </a:ext>
                </a:extLst>
              </p:cNvPr>
              <p:cNvGrpSpPr/>
              <p:nvPr/>
            </p:nvGrpSpPr>
            <p:grpSpPr>
              <a:xfrm>
                <a:off x="2471891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202" name="Ellipse 201">
                  <a:extLst>
                    <a:ext uri="{FF2B5EF4-FFF2-40B4-BE49-F238E27FC236}">
                      <a16:creationId xmlns:a16="http://schemas.microsoft.com/office/drawing/2014/main" id="{CDD3A413-6620-47E2-AAE9-2C4F51622285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203" name="Ellipse 202">
                  <a:extLst>
                    <a:ext uri="{FF2B5EF4-FFF2-40B4-BE49-F238E27FC236}">
                      <a16:creationId xmlns:a16="http://schemas.microsoft.com/office/drawing/2014/main" id="{37D17535-6979-4E29-A379-5BD10AE1424C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78" name="Gruppieren 177">
                <a:extLst>
                  <a:ext uri="{FF2B5EF4-FFF2-40B4-BE49-F238E27FC236}">
                    <a16:creationId xmlns:a16="http://schemas.microsoft.com/office/drawing/2014/main" id="{F56EBEF7-3077-4808-8EAA-E5BADD569B0A}"/>
                  </a:ext>
                </a:extLst>
              </p:cNvPr>
              <p:cNvGrpSpPr/>
              <p:nvPr/>
            </p:nvGrpSpPr>
            <p:grpSpPr>
              <a:xfrm>
                <a:off x="2476030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200" name="Ellipse 199">
                  <a:extLst>
                    <a:ext uri="{FF2B5EF4-FFF2-40B4-BE49-F238E27FC236}">
                      <a16:creationId xmlns:a16="http://schemas.microsoft.com/office/drawing/2014/main" id="{A616C359-504F-4E0C-9D2A-69642E6E955F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201" name="Ellipse 200">
                  <a:extLst>
                    <a:ext uri="{FF2B5EF4-FFF2-40B4-BE49-F238E27FC236}">
                      <a16:creationId xmlns:a16="http://schemas.microsoft.com/office/drawing/2014/main" id="{57DA2B1E-8383-492D-87A2-A1C3FA30C5B7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79" name="Gruppieren 178">
                <a:extLst>
                  <a:ext uri="{FF2B5EF4-FFF2-40B4-BE49-F238E27FC236}">
                    <a16:creationId xmlns:a16="http://schemas.microsoft.com/office/drawing/2014/main" id="{B5679941-A404-422E-9A57-F00A96D08BEC}"/>
                  </a:ext>
                </a:extLst>
              </p:cNvPr>
              <p:cNvGrpSpPr/>
              <p:nvPr/>
            </p:nvGrpSpPr>
            <p:grpSpPr>
              <a:xfrm>
                <a:off x="2476960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198" name="Ellipse 197">
                  <a:extLst>
                    <a:ext uri="{FF2B5EF4-FFF2-40B4-BE49-F238E27FC236}">
                      <a16:creationId xmlns:a16="http://schemas.microsoft.com/office/drawing/2014/main" id="{4F75D01E-9DF9-4BBB-BC78-4F35CA05E2C1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99" name="Ellipse 198">
                  <a:extLst>
                    <a:ext uri="{FF2B5EF4-FFF2-40B4-BE49-F238E27FC236}">
                      <a16:creationId xmlns:a16="http://schemas.microsoft.com/office/drawing/2014/main" id="{FBF02F37-98E7-4E3B-8496-2E047295CE6C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80" name="Gruppieren 179">
                <a:extLst>
                  <a:ext uri="{FF2B5EF4-FFF2-40B4-BE49-F238E27FC236}">
                    <a16:creationId xmlns:a16="http://schemas.microsoft.com/office/drawing/2014/main" id="{849A231D-1CA1-48F4-A760-00EB5CC4AA52}"/>
                  </a:ext>
                </a:extLst>
              </p:cNvPr>
              <p:cNvGrpSpPr/>
              <p:nvPr/>
            </p:nvGrpSpPr>
            <p:grpSpPr>
              <a:xfrm>
                <a:off x="2984343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196" name="Ellipse 195">
                  <a:extLst>
                    <a:ext uri="{FF2B5EF4-FFF2-40B4-BE49-F238E27FC236}">
                      <a16:creationId xmlns:a16="http://schemas.microsoft.com/office/drawing/2014/main" id="{C697F189-0523-4E54-8B2E-4C3ED194558F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97" name="Ellipse 196">
                  <a:extLst>
                    <a:ext uri="{FF2B5EF4-FFF2-40B4-BE49-F238E27FC236}">
                      <a16:creationId xmlns:a16="http://schemas.microsoft.com/office/drawing/2014/main" id="{4479C9DF-521C-4D68-BEDD-453A8E28EF09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81" name="Gruppieren 180">
                <a:extLst>
                  <a:ext uri="{FF2B5EF4-FFF2-40B4-BE49-F238E27FC236}">
                    <a16:creationId xmlns:a16="http://schemas.microsoft.com/office/drawing/2014/main" id="{58D36503-D776-41DC-94D1-E5FE45454212}"/>
                  </a:ext>
                </a:extLst>
              </p:cNvPr>
              <p:cNvGrpSpPr/>
              <p:nvPr/>
            </p:nvGrpSpPr>
            <p:grpSpPr>
              <a:xfrm>
                <a:off x="2988482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194" name="Ellipse 193">
                  <a:extLst>
                    <a:ext uri="{FF2B5EF4-FFF2-40B4-BE49-F238E27FC236}">
                      <a16:creationId xmlns:a16="http://schemas.microsoft.com/office/drawing/2014/main" id="{36762208-0E10-472D-9512-48BF12FBDED2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95" name="Ellipse 194">
                  <a:extLst>
                    <a:ext uri="{FF2B5EF4-FFF2-40B4-BE49-F238E27FC236}">
                      <a16:creationId xmlns:a16="http://schemas.microsoft.com/office/drawing/2014/main" id="{A13053CD-9552-4322-829B-F15C7F1B0E1B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82" name="Gruppieren 181">
                <a:extLst>
                  <a:ext uri="{FF2B5EF4-FFF2-40B4-BE49-F238E27FC236}">
                    <a16:creationId xmlns:a16="http://schemas.microsoft.com/office/drawing/2014/main" id="{0A2C0714-CBA6-43B5-84D7-7C6CAB7B5B3E}"/>
                  </a:ext>
                </a:extLst>
              </p:cNvPr>
              <p:cNvGrpSpPr/>
              <p:nvPr/>
            </p:nvGrpSpPr>
            <p:grpSpPr>
              <a:xfrm>
                <a:off x="2989412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192" name="Ellipse 191">
                  <a:extLst>
                    <a:ext uri="{FF2B5EF4-FFF2-40B4-BE49-F238E27FC236}">
                      <a16:creationId xmlns:a16="http://schemas.microsoft.com/office/drawing/2014/main" id="{513F28ED-28DA-44DD-9B87-FE869469FF34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93" name="Ellipse 192">
                  <a:extLst>
                    <a:ext uri="{FF2B5EF4-FFF2-40B4-BE49-F238E27FC236}">
                      <a16:creationId xmlns:a16="http://schemas.microsoft.com/office/drawing/2014/main" id="{0E67A31F-879B-4F93-A44E-50230087683E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83" name="Gruppieren 182">
                <a:extLst>
                  <a:ext uri="{FF2B5EF4-FFF2-40B4-BE49-F238E27FC236}">
                    <a16:creationId xmlns:a16="http://schemas.microsoft.com/office/drawing/2014/main" id="{CE54EF3A-F7F3-4D02-98E2-48CB9E2257AD}"/>
                  </a:ext>
                </a:extLst>
              </p:cNvPr>
              <p:cNvGrpSpPr/>
              <p:nvPr/>
            </p:nvGrpSpPr>
            <p:grpSpPr>
              <a:xfrm>
                <a:off x="3526679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190" name="Ellipse 189">
                  <a:extLst>
                    <a:ext uri="{FF2B5EF4-FFF2-40B4-BE49-F238E27FC236}">
                      <a16:creationId xmlns:a16="http://schemas.microsoft.com/office/drawing/2014/main" id="{BCD42458-AA12-4FE9-B7D5-C4F6F008B198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91" name="Ellipse 190">
                  <a:extLst>
                    <a:ext uri="{FF2B5EF4-FFF2-40B4-BE49-F238E27FC236}">
                      <a16:creationId xmlns:a16="http://schemas.microsoft.com/office/drawing/2014/main" id="{8E81087C-53DD-49B9-A1F3-6BC012417FCB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84" name="Gruppieren 183">
                <a:extLst>
                  <a:ext uri="{FF2B5EF4-FFF2-40B4-BE49-F238E27FC236}">
                    <a16:creationId xmlns:a16="http://schemas.microsoft.com/office/drawing/2014/main" id="{B7DE6463-1856-4F17-A014-1B5EBD18A0F1}"/>
                  </a:ext>
                </a:extLst>
              </p:cNvPr>
              <p:cNvGrpSpPr/>
              <p:nvPr/>
            </p:nvGrpSpPr>
            <p:grpSpPr>
              <a:xfrm>
                <a:off x="3530818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188" name="Ellipse 187">
                  <a:extLst>
                    <a:ext uri="{FF2B5EF4-FFF2-40B4-BE49-F238E27FC236}">
                      <a16:creationId xmlns:a16="http://schemas.microsoft.com/office/drawing/2014/main" id="{B11A9B7F-BAA7-4C70-A241-2B54907064A8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89" name="Ellipse 188">
                  <a:extLst>
                    <a:ext uri="{FF2B5EF4-FFF2-40B4-BE49-F238E27FC236}">
                      <a16:creationId xmlns:a16="http://schemas.microsoft.com/office/drawing/2014/main" id="{5D570F74-6A34-47EF-A54A-2EA53F1E557C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85" name="Gruppieren 184">
                <a:extLst>
                  <a:ext uri="{FF2B5EF4-FFF2-40B4-BE49-F238E27FC236}">
                    <a16:creationId xmlns:a16="http://schemas.microsoft.com/office/drawing/2014/main" id="{6B8E997D-6F5F-4AD0-AF8A-87921B652CA1}"/>
                  </a:ext>
                </a:extLst>
              </p:cNvPr>
              <p:cNvGrpSpPr/>
              <p:nvPr/>
            </p:nvGrpSpPr>
            <p:grpSpPr>
              <a:xfrm>
                <a:off x="3531748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186" name="Ellipse 185">
                  <a:extLst>
                    <a:ext uri="{FF2B5EF4-FFF2-40B4-BE49-F238E27FC236}">
                      <a16:creationId xmlns:a16="http://schemas.microsoft.com/office/drawing/2014/main" id="{D64D83D5-96C0-4E79-A061-2C86D5302206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87" name="Ellipse 186">
                  <a:extLst>
                    <a:ext uri="{FF2B5EF4-FFF2-40B4-BE49-F238E27FC236}">
                      <a16:creationId xmlns:a16="http://schemas.microsoft.com/office/drawing/2014/main" id="{D269A5D4-BB4D-404C-825D-D1467826D75A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</p:grpSp>
        <p:sp>
          <p:nvSpPr>
            <p:cNvPr id="160" name="Rechteck 159">
              <a:extLst>
                <a:ext uri="{FF2B5EF4-FFF2-40B4-BE49-F238E27FC236}">
                  <a16:creationId xmlns:a16="http://schemas.microsoft.com/office/drawing/2014/main" id="{FC1083AD-A654-4C8E-A699-F35AFC123BA0}"/>
                </a:ext>
              </a:extLst>
            </p:cNvPr>
            <p:cNvSpPr/>
            <p:nvPr/>
          </p:nvSpPr>
          <p:spPr>
            <a:xfrm>
              <a:off x="1588276" y="5445224"/>
              <a:ext cx="334945" cy="283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61" name="Gerade Verbindung mit Pfeil 160">
              <a:extLst>
                <a:ext uri="{FF2B5EF4-FFF2-40B4-BE49-F238E27FC236}">
                  <a16:creationId xmlns:a16="http://schemas.microsoft.com/office/drawing/2014/main" id="{E5F5C1CE-BE96-4157-A522-24C37386849A}"/>
                </a:ext>
              </a:extLst>
            </p:cNvPr>
            <p:cNvCxnSpPr/>
            <p:nvPr/>
          </p:nvCxnSpPr>
          <p:spPr>
            <a:xfrm>
              <a:off x="1705251" y="5467739"/>
              <a:ext cx="0" cy="283731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chteck 161">
              <a:extLst>
                <a:ext uri="{FF2B5EF4-FFF2-40B4-BE49-F238E27FC236}">
                  <a16:creationId xmlns:a16="http://schemas.microsoft.com/office/drawing/2014/main" id="{C221646D-E39A-486C-A2B2-3C032A23D506}"/>
                </a:ext>
              </a:extLst>
            </p:cNvPr>
            <p:cNvSpPr/>
            <p:nvPr/>
          </p:nvSpPr>
          <p:spPr>
            <a:xfrm>
              <a:off x="3295502" y="4869160"/>
              <a:ext cx="203093" cy="1512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63" name="Gerade Verbindung mit Pfeil 162">
              <a:extLst>
                <a:ext uri="{FF2B5EF4-FFF2-40B4-BE49-F238E27FC236}">
                  <a16:creationId xmlns:a16="http://schemas.microsoft.com/office/drawing/2014/main" id="{5B41A50D-EF95-4542-A100-8271674EBF19}"/>
                </a:ext>
              </a:extLst>
            </p:cNvPr>
            <p:cNvCxnSpPr>
              <a:cxnSpLocks/>
              <a:endCxn id="164" idx="3"/>
            </p:cNvCxnSpPr>
            <p:nvPr/>
          </p:nvCxnSpPr>
          <p:spPr>
            <a:xfrm flipH="1" flipV="1">
              <a:off x="3083079" y="5410510"/>
              <a:ext cx="188712" cy="5442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71857260-21E9-4134-AD86-44CAD1FE6909}"/>
                    </a:ext>
                  </a:extLst>
                </p:cNvPr>
                <p:cNvSpPr txBox="1"/>
                <p:nvPr/>
              </p:nvSpPr>
              <p:spPr>
                <a:xfrm>
                  <a:off x="2702527" y="5225844"/>
                  <a:ext cx="3805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71857260-21E9-4134-AD86-44CAD1FE6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2527" y="5225844"/>
                  <a:ext cx="380552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21667" r="-27419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6AF098C2-B02D-4985-876A-B717F4093F1E}"/>
                </a:ext>
              </a:extLst>
            </p:cNvPr>
            <p:cNvSpPr/>
            <p:nvPr/>
          </p:nvSpPr>
          <p:spPr>
            <a:xfrm>
              <a:off x="3364683" y="5098325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FB74A3CF-E16F-453D-84F7-156D2855C018}"/>
                </a:ext>
              </a:extLst>
            </p:cNvPr>
            <p:cNvSpPr/>
            <p:nvPr/>
          </p:nvSpPr>
          <p:spPr>
            <a:xfrm>
              <a:off x="3363944" y="5587089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4C45B539-27DA-4FF8-8BD8-8ECC9F8E5B0B}"/>
                </a:ext>
              </a:extLst>
            </p:cNvPr>
            <p:cNvSpPr/>
            <p:nvPr/>
          </p:nvSpPr>
          <p:spPr>
            <a:xfrm>
              <a:off x="3361044" y="6075853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68" name="Gerade Verbindung mit Pfeil 167">
              <a:extLst>
                <a:ext uri="{FF2B5EF4-FFF2-40B4-BE49-F238E27FC236}">
                  <a16:creationId xmlns:a16="http://schemas.microsoft.com/office/drawing/2014/main" id="{B97143C7-B58E-46CE-85BA-A27372CF32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7049" y="5669058"/>
              <a:ext cx="17" cy="226588"/>
            </a:xfrm>
            <a:prstGeom prst="straightConnector1">
              <a:avLst/>
            </a:prstGeom>
            <a:ln w="1270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 Verbindung mit Pfeil 168">
              <a:extLst>
                <a:ext uri="{FF2B5EF4-FFF2-40B4-BE49-F238E27FC236}">
                  <a16:creationId xmlns:a16="http://schemas.microsoft.com/office/drawing/2014/main" id="{8F659005-1851-40CA-875E-61F98C2760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7031" y="5172360"/>
              <a:ext cx="18" cy="170432"/>
            </a:xfrm>
            <a:prstGeom prst="straightConnector1">
              <a:avLst/>
            </a:prstGeom>
            <a:ln w="1270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9B0D4CCC-1EBE-415A-AE91-3B928D2CA122}"/>
                </a:ext>
              </a:extLst>
            </p:cNvPr>
            <p:cNvCxnSpPr>
              <a:cxnSpLocks/>
            </p:cNvCxnSpPr>
            <p:nvPr/>
          </p:nvCxnSpPr>
          <p:spPr>
            <a:xfrm>
              <a:off x="3397048" y="6156194"/>
              <a:ext cx="18" cy="162236"/>
            </a:xfrm>
            <a:prstGeom prst="straightConnector1">
              <a:avLst/>
            </a:prstGeom>
            <a:ln w="1270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feld 170">
                  <a:extLst>
                    <a:ext uri="{FF2B5EF4-FFF2-40B4-BE49-F238E27FC236}">
                      <a16:creationId xmlns:a16="http://schemas.microsoft.com/office/drawing/2014/main" id="{B3DB03DE-5378-4142-8545-22A17DC10F14}"/>
                    </a:ext>
                  </a:extLst>
                </p:cNvPr>
                <p:cNvSpPr txBox="1"/>
                <p:nvPr/>
              </p:nvSpPr>
              <p:spPr>
                <a:xfrm>
                  <a:off x="3220845" y="5272010"/>
                  <a:ext cx="35605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1200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200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CH" sz="1200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de-CH" sz="1200" dirty="0">
                    <a:solidFill>
                      <a:srgbClr val="1269B0"/>
                    </a:solidFill>
                  </a:endParaRPr>
                </a:p>
              </p:txBody>
            </p:sp>
          </mc:Choice>
          <mc:Fallback xmlns="">
            <p:sp>
              <p:nvSpPr>
                <p:cNvPr id="171" name="Textfeld 170">
                  <a:extLst>
                    <a:ext uri="{FF2B5EF4-FFF2-40B4-BE49-F238E27FC236}">
                      <a16:creationId xmlns:a16="http://schemas.microsoft.com/office/drawing/2014/main" id="{B3DB03DE-5378-4142-8545-22A17DC10F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0845" y="5272010"/>
                  <a:ext cx="356059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feld 171">
                  <a:extLst>
                    <a:ext uri="{FF2B5EF4-FFF2-40B4-BE49-F238E27FC236}">
                      <a16:creationId xmlns:a16="http://schemas.microsoft.com/office/drawing/2014/main" id="{F519A718-6E54-4D80-8D18-1BE2881ECCC1}"/>
                    </a:ext>
                  </a:extLst>
                </p:cNvPr>
                <p:cNvSpPr txBox="1"/>
                <p:nvPr/>
              </p:nvSpPr>
              <p:spPr>
                <a:xfrm>
                  <a:off x="935185" y="5406461"/>
                  <a:ext cx="8415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de-CH" dirty="0">
                    <a:solidFill>
                      <a:srgbClr val="1269B0"/>
                    </a:solidFill>
                  </a:endParaRPr>
                </a:p>
              </p:txBody>
            </p:sp>
          </mc:Choice>
          <mc:Fallback xmlns="">
            <p:sp>
              <p:nvSpPr>
                <p:cNvPr id="172" name="Textfeld 171">
                  <a:extLst>
                    <a:ext uri="{FF2B5EF4-FFF2-40B4-BE49-F238E27FC236}">
                      <a16:creationId xmlns:a16="http://schemas.microsoft.com/office/drawing/2014/main" id="{F519A718-6E54-4D80-8D18-1BE2881ECC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185" y="5406461"/>
                  <a:ext cx="84157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0" name="Gruppieren 269">
            <a:extLst>
              <a:ext uri="{FF2B5EF4-FFF2-40B4-BE49-F238E27FC236}">
                <a16:creationId xmlns:a16="http://schemas.microsoft.com/office/drawing/2014/main" id="{AD059D27-C470-4450-AF52-667CA34016B7}"/>
              </a:ext>
            </a:extLst>
          </p:cNvPr>
          <p:cNvGrpSpPr/>
          <p:nvPr/>
        </p:nvGrpSpPr>
        <p:grpSpPr>
          <a:xfrm>
            <a:off x="3934344" y="3700276"/>
            <a:ext cx="3173371" cy="1512168"/>
            <a:chOff x="4378950" y="2458779"/>
            <a:chExt cx="3173371" cy="1512168"/>
          </a:xfrm>
        </p:grpSpPr>
        <p:grpSp>
          <p:nvGrpSpPr>
            <p:cNvPr id="271" name="Gruppieren 270">
              <a:extLst>
                <a:ext uri="{FF2B5EF4-FFF2-40B4-BE49-F238E27FC236}">
                  <a16:creationId xmlns:a16="http://schemas.microsoft.com/office/drawing/2014/main" id="{2434F4D3-1F22-4CC5-A2E8-A0CB507C9288}"/>
                </a:ext>
              </a:extLst>
            </p:cNvPr>
            <p:cNvGrpSpPr/>
            <p:nvPr/>
          </p:nvGrpSpPr>
          <p:grpSpPr>
            <a:xfrm>
              <a:off x="5248065" y="2458779"/>
              <a:ext cx="2304256" cy="1512168"/>
              <a:chOff x="1773139" y="2492896"/>
              <a:chExt cx="2304256" cy="1512168"/>
            </a:xfrm>
          </p:grpSpPr>
          <p:sp>
            <p:nvSpPr>
              <p:cNvPr id="285" name="Rechteck 284">
                <a:extLst>
                  <a:ext uri="{FF2B5EF4-FFF2-40B4-BE49-F238E27FC236}">
                    <a16:creationId xmlns:a16="http://schemas.microsoft.com/office/drawing/2014/main" id="{D49F2DBC-968D-4A2F-8922-844D8AA2D1B6}"/>
                  </a:ext>
                </a:extLst>
              </p:cNvPr>
              <p:cNvSpPr/>
              <p:nvPr/>
            </p:nvSpPr>
            <p:spPr>
              <a:xfrm>
                <a:off x="1773139" y="2492896"/>
                <a:ext cx="2304256" cy="15121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/>
              </a:p>
            </p:txBody>
          </p:sp>
          <p:grpSp>
            <p:nvGrpSpPr>
              <p:cNvPr id="286" name="Gruppieren 285">
                <a:extLst>
                  <a:ext uri="{FF2B5EF4-FFF2-40B4-BE49-F238E27FC236}">
                    <a16:creationId xmlns:a16="http://schemas.microsoft.com/office/drawing/2014/main" id="{F56E2EAF-C564-49EA-B644-429146DBF424}"/>
                  </a:ext>
                </a:extLst>
              </p:cNvPr>
              <p:cNvGrpSpPr/>
              <p:nvPr/>
            </p:nvGrpSpPr>
            <p:grpSpPr>
              <a:xfrm>
                <a:off x="1998512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320" name="Ellipse 319">
                  <a:extLst>
                    <a:ext uri="{FF2B5EF4-FFF2-40B4-BE49-F238E27FC236}">
                      <a16:creationId xmlns:a16="http://schemas.microsoft.com/office/drawing/2014/main" id="{65CD296E-548F-49F4-BA93-ECD89253B310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21" name="Ellipse 320">
                  <a:extLst>
                    <a:ext uri="{FF2B5EF4-FFF2-40B4-BE49-F238E27FC236}">
                      <a16:creationId xmlns:a16="http://schemas.microsoft.com/office/drawing/2014/main" id="{8EA46B3C-6360-453D-B804-55CA5E9B2FA8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287" name="Gruppieren 286">
                <a:extLst>
                  <a:ext uri="{FF2B5EF4-FFF2-40B4-BE49-F238E27FC236}">
                    <a16:creationId xmlns:a16="http://schemas.microsoft.com/office/drawing/2014/main" id="{427D39B7-1AE8-4C83-974B-50963A42B008}"/>
                  </a:ext>
                </a:extLst>
              </p:cNvPr>
              <p:cNvGrpSpPr/>
              <p:nvPr/>
            </p:nvGrpSpPr>
            <p:grpSpPr>
              <a:xfrm>
                <a:off x="2002651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318" name="Ellipse 317">
                  <a:extLst>
                    <a:ext uri="{FF2B5EF4-FFF2-40B4-BE49-F238E27FC236}">
                      <a16:creationId xmlns:a16="http://schemas.microsoft.com/office/drawing/2014/main" id="{D832AA63-6954-478F-A251-DA5F2A382A95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19" name="Ellipse 318">
                  <a:extLst>
                    <a:ext uri="{FF2B5EF4-FFF2-40B4-BE49-F238E27FC236}">
                      <a16:creationId xmlns:a16="http://schemas.microsoft.com/office/drawing/2014/main" id="{E7D2D8A8-1535-4471-8F04-B4EBC737E4BE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288" name="Gruppieren 287">
                <a:extLst>
                  <a:ext uri="{FF2B5EF4-FFF2-40B4-BE49-F238E27FC236}">
                    <a16:creationId xmlns:a16="http://schemas.microsoft.com/office/drawing/2014/main" id="{0B49C727-218C-4B78-9DB9-CA664C31E262}"/>
                  </a:ext>
                </a:extLst>
              </p:cNvPr>
              <p:cNvGrpSpPr/>
              <p:nvPr/>
            </p:nvGrpSpPr>
            <p:grpSpPr>
              <a:xfrm>
                <a:off x="2003581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316" name="Ellipse 315">
                  <a:extLst>
                    <a:ext uri="{FF2B5EF4-FFF2-40B4-BE49-F238E27FC236}">
                      <a16:creationId xmlns:a16="http://schemas.microsoft.com/office/drawing/2014/main" id="{0F60ADDB-5F92-4A53-AC01-E3BD2923E601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17" name="Ellipse 316">
                  <a:extLst>
                    <a:ext uri="{FF2B5EF4-FFF2-40B4-BE49-F238E27FC236}">
                      <a16:creationId xmlns:a16="http://schemas.microsoft.com/office/drawing/2014/main" id="{0139A768-CB5D-4671-8162-365B31DBFD3C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289" name="Gruppieren 288">
                <a:extLst>
                  <a:ext uri="{FF2B5EF4-FFF2-40B4-BE49-F238E27FC236}">
                    <a16:creationId xmlns:a16="http://schemas.microsoft.com/office/drawing/2014/main" id="{E9D354FA-5604-4359-8DAE-80339879DC1C}"/>
                  </a:ext>
                </a:extLst>
              </p:cNvPr>
              <p:cNvGrpSpPr/>
              <p:nvPr/>
            </p:nvGrpSpPr>
            <p:grpSpPr>
              <a:xfrm>
                <a:off x="2471891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314" name="Ellipse 313">
                  <a:extLst>
                    <a:ext uri="{FF2B5EF4-FFF2-40B4-BE49-F238E27FC236}">
                      <a16:creationId xmlns:a16="http://schemas.microsoft.com/office/drawing/2014/main" id="{C643499A-FFF0-4FDF-87B3-A1322357E1CA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15" name="Ellipse 314">
                  <a:extLst>
                    <a:ext uri="{FF2B5EF4-FFF2-40B4-BE49-F238E27FC236}">
                      <a16:creationId xmlns:a16="http://schemas.microsoft.com/office/drawing/2014/main" id="{A66BD3B6-8972-4B37-B0F7-1CECEE71300A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290" name="Gruppieren 289">
                <a:extLst>
                  <a:ext uri="{FF2B5EF4-FFF2-40B4-BE49-F238E27FC236}">
                    <a16:creationId xmlns:a16="http://schemas.microsoft.com/office/drawing/2014/main" id="{9166022A-AE4B-4489-8D44-32B72F8C356F}"/>
                  </a:ext>
                </a:extLst>
              </p:cNvPr>
              <p:cNvGrpSpPr/>
              <p:nvPr/>
            </p:nvGrpSpPr>
            <p:grpSpPr>
              <a:xfrm>
                <a:off x="2476030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312" name="Ellipse 311">
                  <a:extLst>
                    <a:ext uri="{FF2B5EF4-FFF2-40B4-BE49-F238E27FC236}">
                      <a16:creationId xmlns:a16="http://schemas.microsoft.com/office/drawing/2014/main" id="{E7C0580B-11CE-48E8-9A88-16236842B9F0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13" name="Ellipse 312">
                  <a:extLst>
                    <a:ext uri="{FF2B5EF4-FFF2-40B4-BE49-F238E27FC236}">
                      <a16:creationId xmlns:a16="http://schemas.microsoft.com/office/drawing/2014/main" id="{4966436B-A310-47C1-B03B-AD3754361D05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291" name="Gruppieren 290">
                <a:extLst>
                  <a:ext uri="{FF2B5EF4-FFF2-40B4-BE49-F238E27FC236}">
                    <a16:creationId xmlns:a16="http://schemas.microsoft.com/office/drawing/2014/main" id="{73BB6BE5-8DE5-4738-9C0F-10F64341228C}"/>
                  </a:ext>
                </a:extLst>
              </p:cNvPr>
              <p:cNvGrpSpPr/>
              <p:nvPr/>
            </p:nvGrpSpPr>
            <p:grpSpPr>
              <a:xfrm>
                <a:off x="2476960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310" name="Ellipse 309">
                  <a:extLst>
                    <a:ext uri="{FF2B5EF4-FFF2-40B4-BE49-F238E27FC236}">
                      <a16:creationId xmlns:a16="http://schemas.microsoft.com/office/drawing/2014/main" id="{7FACA099-2B5A-4C4B-ACCC-C6F64BA0468C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11" name="Ellipse 310">
                  <a:extLst>
                    <a:ext uri="{FF2B5EF4-FFF2-40B4-BE49-F238E27FC236}">
                      <a16:creationId xmlns:a16="http://schemas.microsoft.com/office/drawing/2014/main" id="{A35480F3-EBE1-4E3D-8FF7-9F87E9FB9A31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292" name="Gruppieren 291">
                <a:extLst>
                  <a:ext uri="{FF2B5EF4-FFF2-40B4-BE49-F238E27FC236}">
                    <a16:creationId xmlns:a16="http://schemas.microsoft.com/office/drawing/2014/main" id="{F168BA37-75C9-4A0E-BDF8-369DAEEB23EF}"/>
                  </a:ext>
                </a:extLst>
              </p:cNvPr>
              <p:cNvGrpSpPr/>
              <p:nvPr/>
            </p:nvGrpSpPr>
            <p:grpSpPr>
              <a:xfrm>
                <a:off x="2984343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308" name="Ellipse 307">
                  <a:extLst>
                    <a:ext uri="{FF2B5EF4-FFF2-40B4-BE49-F238E27FC236}">
                      <a16:creationId xmlns:a16="http://schemas.microsoft.com/office/drawing/2014/main" id="{B0532786-999B-42DB-BC4F-07A5B04EFBA0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09" name="Ellipse 308">
                  <a:extLst>
                    <a:ext uri="{FF2B5EF4-FFF2-40B4-BE49-F238E27FC236}">
                      <a16:creationId xmlns:a16="http://schemas.microsoft.com/office/drawing/2014/main" id="{FE75665D-A3A6-4671-AE8A-1C6CF92ABDE3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293" name="Gruppieren 292">
                <a:extLst>
                  <a:ext uri="{FF2B5EF4-FFF2-40B4-BE49-F238E27FC236}">
                    <a16:creationId xmlns:a16="http://schemas.microsoft.com/office/drawing/2014/main" id="{87CDEDF1-0C6F-4B3C-A36A-BA80BD0972AF}"/>
                  </a:ext>
                </a:extLst>
              </p:cNvPr>
              <p:cNvGrpSpPr/>
              <p:nvPr/>
            </p:nvGrpSpPr>
            <p:grpSpPr>
              <a:xfrm>
                <a:off x="2988482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306" name="Ellipse 305">
                  <a:extLst>
                    <a:ext uri="{FF2B5EF4-FFF2-40B4-BE49-F238E27FC236}">
                      <a16:creationId xmlns:a16="http://schemas.microsoft.com/office/drawing/2014/main" id="{DBB0DD42-FDD9-49B7-945F-0AB76739C5A2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07" name="Ellipse 306">
                  <a:extLst>
                    <a:ext uri="{FF2B5EF4-FFF2-40B4-BE49-F238E27FC236}">
                      <a16:creationId xmlns:a16="http://schemas.microsoft.com/office/drawing/2014/main" id="{C3B4E0B3-EE82-4F02-98EC-0351BECBF7DF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294" name="Gruppieren 293">
                <a:extLst>
                  <a:ext uri="{FF2B5EF4-FFF2-40B4-BE49-F238E27FC236}">
                    <a16:creationId xmlns:a16="http://schemas.microsoft.com/office/drawing/2014/main" id="{74AA32BC-8132-42E9-8D56-E907E7168AC5}"/>
                  </a:ext>
                </a:extLst>
              </p:cNvPr>
              <p:cNvGrpSpPr/>
              <p:nvPr/>
            </p:nvGrpSpPr>
            <p:grpSpPr>
              <a:xfrm>
                <a:off x="2989412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304" name="Ellipse 303">
                  <a:extLst>
                    <a:ext uri="{FF2B5EF4-FFF2-40B4-BE49-F238E27FC236}">
                      <a16:creationId xmlns:a16="http://schemas.microsoft.com/office/drawing/2014/main" id="{BA1273D8-E0DC-4F56-A973-01097EAB17B2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05" name="Ellipse 304">
                  <a:extLst>
                    <a:ext uri="{FF2B5EF4-FFF2-40B4-BE49-F238E27FC236}">
                      <a16:creationId xmlns:a16="http://schemas.microsoft.com/office/drawing/2014/main" id="{46565A4D-5847-43CD-9915-76D9EE85EF1A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295" name="Gruppieren 294">
                <a:extLst>
                  <a:ext uri="{FF2B5EF4-FFF2-40B4-BE49-F238E27FC236}">
                    <a16:creationId xmlns:a16="http://schemas.microsoft.com/office/drawing/2014/main" id="{A7B32EE9-F1C8-44B1-94BD-23DE8B4AA844}"/>
                  </a:ext>
                </a:extLst>
              </p:cNvPr>
              <p:cNvGrpSpPr/>
              <p:nvPr/>
            </p:nvGrpSpPr>
            <p:grpSpPr>
              <a:xfrm>
                <a:off x="3526679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302" name="Ellipse 301">
                  <a:extLst>
                    <a:ext uri="{FF2B5EF4-FFF2-40B4-BE49-F238E27FC236}">
                      <a16:creationId xmlns:a16="http://schemas.microsoft.com/office/drawing/2014/main" id="{CB8068B8-9608-4928-953B-5E548CA93A85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03" name="Ellipse 302">
                  <a:extLst>
                    <a:ext uri="{FF2B5EF4-FFF2-40B4-BE49-F238E27FC236}">
                      <a16:creationId xmlns:a16="http://schemas.microsoft.com/office/drawing/2014/main" id="{78D8971C-9445-41BF-94D9-F69A58C64D18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296" name="Gruppieren 295">
                <a:extLst>
                  <a:ext uri="{FF2B5EF4-FFF2-40B4-BE49-F238E27FC236}">
                    <a16:creationId xmlns:a16="http://schemas.microsoft.com/office/drawing/2014/main" id="{BC0E37DF-A9CE-4BA0-AA50-AE9F8F0E92A3}"/>
                  </a:ext>
                </a:extLst>
              </p:cNvPr>
              <p:cNvGrpSpPr/>
              <p:nvPr/>
            </p:nvGrpSpPr>
            <p:grpSpPr>
              <a:xfrm>
                <a:off x="3530818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300" name="Ellipse 299">
                  <a:extLst>
                    <a:ext uri="{FF2B5EF4-FFF2-40B4-BE49-F238E27FC236}">
                      <a16:creationId xmlns:a16="http://schemas.microsoft.com/office/drawing/2014/main" id="{77897E89-F07D-4ECD-951C-05013079017B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01" name="Ellipse 300">
                  <a:extLst>
                    <a:ext uri="{FF2B5EF4-FFF2-40B4-BE49-F238E27FC236}">
                      <a16:creationId xmlns:a16="http://schemas.microsoft.com/office/drawing/2014/main" id="{E715B4C8-F124-41DA-ADC6-FFD24F1CB334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297" name="Gruppieren 296">
                <a:extLst>
                  <a:ext uri="{FF2B5EF4-FFF2-40B4-BE49-F238E27FC236}">
                    <a16:creationId xmlns:a16="http://schemas.microsoft.com/office/drawing/2014/main" id="{3F29B3FD-E56F-4C21-910F-1CD7CB16718E}"/>
                  </a:ext>
                </a:extLst>
              </p:cNvPr>
              <p:cNvGrpSpPr/>
              <p:nvPr/>
            </p:nvGrpSpPr>
            <p:grpSpPr>
              <a:xfrm>
                <a:off x="3531748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298" name="Ellipse 297">
                  <a:extLst>
                    <a:ext uri="{FF2B5EF4-FFF2-40B4-BE49-F238E27FC236}">
                      <a16:creationId xmlns:a16="http://schemas.microsoft.com/office/drawing/2014/main" id="{D6E865E1-EC3F-4A85-9198-85D6F927EB34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299" name="Ellipse 298">
                  <a:extLst>
                    <a:ext uri="{FF2B5EF4-FFF2-40B4-BE49-F238E27FC236}">
                      <a16:creationId xmlns:a16="http://schemas.microsoft.com/office/drawing/2014/main" id="{4D921CE5-3FB4-467B-A7B1-CD8BF0199CD2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</p:grpSp>
        <p:sp>
          <p:nvSpPr>
            <p:cNvPr id="272" name="Rechteck 271">
              <a:extLst>
                <a:ext uri="{FF2B5EF4-FFF2-40B4-BE49-F238E27FC236}">
                  <a16:creationId xmlns:a16="http://schemas.microsoft.com/office/drawing/2014/main" id="{10722A53-5569-4C6A-B8B7-AB953E62318E}"/>
                </a:ext>
              </a:extLst>
            </p:cNvPr>
            <p:cNvSpPr/>
            <p:nvPr/>
          </p:nvSpPr>
          <p:spPr>
            <a:xfrm>
              <a:off x="5032041" y="3034843"/>
              <a:ext cx="334945" cy="283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273" name="Gerade Verbindung mit Pfeil 272">
              <a:extLst>
                <a:ext uri="{FF2B5EF4-FFF2-40B4-BE49-F238E27FC236}">
                  <a16:creationId xmlns:a16="http://schemas.microsoft.com/office/drawing/2014/main" id="{73F6792D-0F2F-4048-B4AA-7AD730B4DFCE}"/>
                </a:ext>
              </a:extLst>
            </p:cNvPr>
            <p:cNvCxnSpPr/>
            <p:nvPr/>
          </p:nvCxnSpPr>
          <p:spPr>
            <a:xfrm>
              <a:off x="5149016" y="3057358"/>
              <a:ext cx="0" cy="283731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echteck 273">
              <a:extLst>
                <a:ext uri="{FF2B5EF4-FFF2-40B4-BE49-F238E27FC236}">
                  <a16:creationId xmlns:a16="http://schemas.microsoft.com/office/drawing/2014/main" id="{A653311B-29A4-4834-B3F7-453CB1E55CF3}"/>
                </a:ext>
              </a:extLst>
            </p:cNvPr>
            <p:cNvSpPr/>
            <p:nvPr/>
          </p:nvSpPr>
          <p:spPr>
            <a:xfrm>
              <a:off x="6210755" y="2458779"/>
              <a:ext cx="203093" cy="1512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121FC419-941A-4F50-A2B2-FAD4FAEDB935}"/>
                </a:ext>
              </a:extLst>
            </p:cNvPr>
            <p:cNvSpPr/>
            <p:nvPr/>
          </p:nvSpPr>
          <p:spPr>
            <a:xfrm>
              <a:off x="6279936" y="2687944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771CCCA9-5E11-4255-A681-C2528859190B}"/>
                </a:ext>
              </a:extLst>
            </p:cNvPr>
            <p:cNvSpPr/>
            <p:nvPr/>
          </p:nvSpPr>
          <p:spPr>
            <a:xfrm>
              <a:off x="6279197" y="3176708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6D6DAEC-2237-4996-80F6-85D6097A1E15}"/>
                </a:ext>
              </a:extLst>
            </p:cNvPr>
            <p:cNvSpPr/>
            <p:nvPr/>
          </p:nvSpPr>
          <p:spPr>
            <a:xfrm>
              <a:off x="6276297" y="3665472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feld 283">
                  <a:extLst>
                    <a:ext uri="{FF2B5EF4-FFF2-40B4-BE49-F238E27FC236}">
                      <a16:creationId xmlns:a16="http://schemas.microsoft.com/office/drawing/2014/main" id="{B40BB01F-C5C6-4421-866E-A39D7F76EE99}"/>
                    </a:ext>
                  </a:extLst>
                </p:cNvPr>
                <p:cNvSpPr txBox="1"/>
                <p:nvPr/>
              </p:nvSpPr>
              <p:spPr>
                <a:xfrm>
                  <a:off x="4378950" y="2996080"/>
                  <a:ext cx="8415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de-CH" dirty="0">
                    <a:solidFill>
                      <a:srgbClr val="1269B0"/>
                    </a:solidFill>
                  </a:endParaRPr>
                </a:p>
              </p:txBody>
            </p:sp>
          </mc:Choice>
          <mc:Fallback xmlns="">
            <p:sp>
              <p:nvSpPr>
                <p:cNvPr id="284" name="Textfeld 283">
                  <a:extLst>
                    <a:ext uri="{FF2B5EF4-FFF2-40B4-BE49-F238E27FC236}">
                      <a16:creationId xmlns:a16="http://schemas.microsoft.com/office/drawing/2014/main" id="{B40BB01F-C5C6-4421-866E-A39D7F76EE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8950" y="2996080"/>
                  <a:ext cx="84157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0" name="Textfeld 339">
            <a:extLst>
              <a:ext uri="{FF2B5EF4-FFF2-40B4-BE49-F238E27FC236}">
                <a16:creationId xmlns:a16="http://schemas.microsoft.com/office/drawing/2014/main" id="{275BCA30-D4FE-4953-867B-7F781FDF0054}"/>
              </a:ext>
            </a:extLst>
          </p:cNvPr>
          <p:cNvSpPr txBox="1"/>
          <p:nvPr/>
        </p:nvSpPr>
        <p:spPr>
          <a:xfrm>
            <a:off x="2403265" y="322647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(1)</a:t>
            </a:r>
          </a:p>
        </p:txBody>
      </p:sp>
      <p:sp>
        <p:nvSpPr>
          <p:cNvPr id="341" name="Rechteck 340">
            <a:extLst>
              <a:ext uri="{FF2B5EF4-FFF2-40B4-BE49-F238E27FC236}">
                <a16:creationId xmlns:a16="http://schemas.microsoft.com/office/drawing/2014/main" id="{DCDB0B8C-9227-45C6-87A7-78B99EB12444}"/>
              </a:ext>
            </a:extLst>
          </p:cNvPr>
          <p:cNvSpPr/>
          <p:nvPr/>
        </p:nvSpPr>
        <p:spPr>
          <a:xfrm>
            <a:off x="5723577" y="3254198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(2)</a:t>
            </a:r>
          </a:p>
        </p:txBody>
      </p:sp>
      <p:sp>
        <p:nvSpPr>
          <p:cNvPr id="342" name="Rechteck 341">
            <a:extLst>
              <a:ext uri="{FF2B5EF4-FFF2-40B4-BE49-F238E27FC236}">
                <a16:creationId xmlns:a16="http://schemas.microsoft.com/office/drawing/2014/main" id="{2521E5DC-14D2-4095-9E4F-50EC9349AE86}"/>
              </a:ext>
            </a:extLst>
          </p:cNvPr>
          <p:cNvSpPr/>
          <p:nvPr/>
        </p:nvSpPr>
        <p:spPr>
          <a:xfrm>
            <a:off x="2372864" y="5369567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(3)</a:t>
            </a:r>
          </a:p>
        </p:txBody>
      </p:sp>
      <p:sp>
        <p:nvSpPr>
          <p:cNvPr id="343" name="Rechteck 342">
            <a:extLst>
              <a:ext uri="{FF2B5EF4-FFF2-40B4-BE49-F238E27FC236}">
                <a16:creationId xmlns:a16="http://schemas.microsoft.com/office/drawing/2014/main" id="{02443EFF-5472-4B74-A1FC-3A158485512E}"/>
              </a:ext>
            </a:extLst>
          </p:cNvPr>
          <p:cNvSpPr/>
          <p:nvPr/>
        </p:nvSpPr>
        <p:spPr>
          <a:xfrm>
            <a:off x="5728455" y="5259868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(4)</a:t>
            </a:r>
          </a:p>
        </p:txBody>
      </p:sp>
      <p:grpSp>
        <p:nvGrpSpPr>
          <p:cNvPr id="358" name="Gruppieren 357">
            <a:extLst>
              <a:ext uri="{FF2B5EF4-FFF2-40B4-BE49-F238E27FC236}">
                <a16:creationId xmlns:a16="http://schemas.microsoft.com/office/drawing/2014/main" id="{A3135025-5BCF-43F6-86CB-22269A8B8A49}"/>
              </a:ext>
            </a:extLst>
          </p:cNvPr>
          <p:cNvGrpSpPr/>
          <p:nvPr/>
        </p:nvGrpSpPr>
        <p:grpSpPr>
          <a:xfrm>
            <a:off x="8189002" y="2297256"/>
            <a:ext cx="2957006" cy="2180587"/>
            <a:chOff x="4446722" y="2592953"/>
            <a:chExt cx="2957006" cy="2180587"/>
          </a:xfrm>
        </p:grpSpPr>
        <p:cxnSp>
          <p:nvCxnSpPr>
            <p:cNvPr id="347" name="Gerader Verbinder 346">
              <a:extLst>
                <a:ext uri="{FF2B5EF4-FFF2-40B4-BE49-F238E27FC236}">
                  <a16:creationId xmlns:a16="http://schemas.microsoft.com/office/drawing/2014/main" id="{20F88BC0-6A56-4886-AD6D-F306F49C9C47}"/>
                </a:ext>
              </a:extLst>
            </p:cNvPr>
            <p:cNvCxnSpPr/>
            <p:nvPr/>
          </p:nvCxnSpPr>
          <p:spPr>
            <a:xfrm>
              <a:off x="4734283" y="4174976"/>
              <a:ext cx="2516143" cy="0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Gerader Verbinder 347">
              <a:extLst>
                <a:ext uri="{FF2B5EF4-FFF2-40B4-BE49-F238E27FC236}">
                  <a16:creationId xmlns:a16="http://schemas.microsoft.com/office/drawing/2014/main" id="{10BAD7BD-CB09-4DE3-B87E-3DFA358F4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7515" y="2684863"/>
              <a:ext cx="0" cy="1924302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Gerader Verbinder 348">
              <a:extLst>
                <a:ext uri="{FF2B5EF4-FFF2-40B4-BE49-F238E27FC236}">
                  <a16:creationId xmlns:a16="http://schemas.microsoft.com/office/drawing/2014/main" id="{B48F4531-78CF-403C-A2E5-F3A4E647EDF8}"/>
                </a:ext>
              </a:extLst>
            </p:cNvPr>
            <p:cNvCxnSpPr/>
            <p:nvPr/>
          </p:nvCxnSpPr>
          <p:spPr>
            <a:xfrm>
              <a:off x="5157515" y="4174976"/>
              <a:ext cx="360040" cy="0"/>
            </a:xfrm>
            <a:prstGeom prst="line">
              <a:avLst/>
            </a:prstGeom>
            <a:ln w="28575" cap="sq">
              <a:solidFill>
                <a:srgbClr val="1269B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Gerader Verbinder 349">
              <a:extLst>
                <a:ext uri="{FF2B5EF4-FFF2-40B4-BE49-F238E27FC236}">
                  <a16:creationId xmlns:a16="http://schemas.microsoft.com/office/drawing/2014/main" id="{7E524117-BA5E-4175-82AC-4F3F28617522}"/>
                </a:ext>
              </a:extLst>
            </p:cNvPr>
            <p:cNvCxnSpPr>
              <a:cxnSpLocks/>
            </p:cNvCxnSpPr>
            <p:nvPr/>
          </p:nvCxnSpPr>
          <p:spPr>
            <a:xfrm>
              <a:off x="5517555" y="4174976"/>
              <a:ext cx="0" cy="307964"/>
            </a:xfrm>
            <a:prstGeom prst="line">
              <a:avLst/>
            </a:prstGeom>
            <a:ln w="28575" cap="sq">
              <a:solidFill>
                <a:srgbClr val="1269B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Gerader Verbinder 350">
              <a:extLst>
                <a:ext uri="{FF2B5EF4-FFF2-40B4-BE49-F238E27FC236}">
                  <a16:creationId xmlns:a16="http://schemas.microsoft.com/office/drawing/2014/main" id="{F985099F-E076-4A10-BD25-FAEA95269D16}"/>
                </a:ext>
              </a:extLst>
            </p:cNvPr>
            <p:cNvCxnSpPr>
              <a:cxnSpLocks/>
            </p:cNvCxnSpPr>
            <p:nvPr/>
          </p:nvCxnSpPr>
          <p:spPr>
            <a:xfrm>
              <a:off x="5517555" y="4482940"/>
              <a:ext cx="770811" cy="0"/>
            </a:xfrm>
            <a:prstGeom prst="line">
              <a:avLst/>
            </a:prstGeom>
            <a:ln w="28575" cap="sq">
              <a:solidFill>
                <a:srgbClr val="1269B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Gerader Verbinder 351">
              <a:extLst>
                <a:ext uri="{FF2B5EF4-FFF2-40B4-BE49-F238E27FC236}">
                  <a16:creationId xmlns:a16="http://schemas.microsoft.com/office/drawing/2014/main" id="{8AE263D3-1E30-450F-8F68-5D00B47485FE}"/>
                </a:ext>
              </a:extLst>
            </p:cNvPr>
            <p:cNvCxnSpPr>
              <a:cxnSpLocks/>
            </p:cNvCxnSpPr>
            <p:nvPr/>
          </p:nvCxnSpPr>
          <p:spPr>
            <a:xfrm>
              <a:off x="6310044" y="3867012"/>
              <a:ext cx="770811" cy="0"/>
            </a:xfrm>
            <a:prstGeom prst="line">
              <a:avLst/>
            </a:prstGeom>
            <a:ln w="28575" cap="sq">
              <a:solidFill>
                <a:srgbClr val="1269B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Gerader Verbinder 352">
              <a:extLst>
                <a:ext uri="{FF2B5EF4-FFF2-40B4-BE49-F238E27FC236}">
                  <a16:creationId xmlns:a16="http://schemas.microsoft.com/office/drawing/2014/main" id="{630C6B2D-7545-4B10-A7B5-81740BFF4994}"/>
                </a:ext>
              </a:extLst>
            </p:cNvPr>
            <p:cNvCxnSpPr>
              <a:cxnSpLocks/>
            </p:cNvCxnSpPr>
            <p:nvPr/>
          </p:nvCxnSpPr>
          <p:spPr>
            <a:xfrm>
              <a:off x="6310044" y="3867012"/>
              <a:ext cx="0" cy="603642"/>
            </a:xfrm>
            <a:prstGeom prst="line">
              <a:avLst/>
            </a:prstGeom>
            <a:ln w="28575" cap="sq">
              <a:solidFill>
                <a:srgbClr val="1269B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Gerader Verbinder 353">
              <a:extLst>
                <a:ext uri="{FF2B5EF4-FFF2-40B4-BE49-F238E27FC236}">
                  <a16:creationId xmlns:a16="http://schemas.microsoft.com/office/drawing/2014/main" id="{ADEDA910-E3AF-48ED-879C-87AA992F8290}"/>
                </a:ext>
              </a:extLst>
            </p:cNvPr>
            <p:cNvCxnSpPr>
              <a:cxnSpLocks/>
            </p:cNvCxnSpPr>
            <p:nvPr/>
          </p:nvCxnSpPr>
          <p:spPr>
            <a:xfrm>
              <a:off x="7080855" y="3867012"/>
              <a:ext cx="0" cy="307964"/>
            </a:xfrm>
            <a:prstGeom prst="line">
              <a:avLst/>
            </a:prstGeom>
            <a:ln w="28575" cap="sq">
              <a:solidFill>
                <a:srgbClr val="1269B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Textfeld 354">
              <a:extLst>
                <a:ext uri="{FF2B5EF4-FFF2-40B4-BE49-F238E27FC236}">
                  <a16:creationId xmlns:a16="http://schemas.microsoft.com/office/drawing/2014/main" id="{5404F1CF-FB8D-4971-8334-40B56F99E11F}"/>
                </a:ext>
              </a:extLst>
            </p:cNvPr>
            <p:cNvSpPr txBox="1"/>
            <p:nvPr/>
          </p:nvSpPr>
          <p:spPr>
            <a:xfrm>
              <a:off x="4829148" y="317204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U</a:t>
              </a:r>
            </a:p>
          </p:txBody>
        </p:sp>
        <p:sp>
          <p:nvSpPr>
            <p:cNvPr id="356" name="Textfeld 355">
              <a:extLst>
                <a:ext uri="{FF2B5EF4-FFF2-40B4-BE49-F238E27FC236}">
                  <a16:creationId xmlns:a16="http://schemas.microsoft.com/office/drawing/2014/main" id="{242CB88A-FAB7-41B2-8291-960258E355BD}"/>
                </a:ext>
              </a:extLst>
            </p:cNvPr>
            <p:cNvSpPr txBox="1"/>
            <p:nvPr/>
          </p:nvSpPr>
          <p:spPr>
            <a:xfrm>
              <a:off x="7064481" y="4113608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t</a:t>
              </a:r>
            </a:p>
          </p:txBody>
        </p:sp>
        <p:sp>
          <p:nvSpPr>
            <p:cNvPr id="357" name="Rechteck 356">
              <a:extLst>
                <a:ext uri="{FF2B5EF4-FFF2-40B4-BE49-F238E27FC236}">
                  <a16:creationId xmlns:a16="http://schemas.microsoft.com/office/drawing/2014/main" id="{5C17D5DF-1600-4700-B5B5-3773D6A78CD4}"/>
                </a:ext>
              </a:extLst>
            </p:cNvPr>
            <p:cNvSpPr/>
            <p:nvPr/>
          </p:nvSpPr>
          <p:spPr>
            <a:xfrm>
              <a:off x="4446722" y="2592953"/>
              <a:ext cx="2957006" cy="21805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360" name="Textfeld 359">
            <a:extLst>
              <a:ext uri="{FF2B5EF4-FFF2-40B4-BE49-F238E27FC236}">
                <a16:creationId xmlns:a16="http://schemas.microsoft.com/office/drawing/2014/main" id="{9D865BEB-9D2E-4BD9-B93A-192214450513}"/>
              </a:ext>
            </a:extLst>
          </p:cNvPr>
          <p:cNvSpPr txBox="1"/>
          <p:nvPr/>
        </p:nvSpPr>
        <p:spPr>
          <a:xfrm>
            <a:off x="778375" y="5818911"/>
            <a:ext cx="9789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Feststellung: </a:t>
            </a:r>
            <a:r>
              <a:rPr lang="de-CH" dirty="0"/>
              <a:t>Ändern wir den von einer Leiterschleife </a:t>
            </a:r>
            <a:r>
              <a:rPr lang="de-CH" b="1" dirty="0"/>
              <a:t>eingeschlossene Magnetische Fluss</a:t>
            </a:r>
            <a:r>
              <a:rPr lang="de-CH" dirty="0"/>
              <a:t>,</a:t>
            </a:r>
          </a:p>
          <a:p>
            <a:r>
              <a:rPr lang="de-CH" dirty="0"/>
              <a:t>	         so entsteht eine Spannung</a:t>
            </a:r>
          </a:p>
        </p:txBody>
      </p:sp>
    </p:spTree>
    <p:extLst>
      <p:ext uri="{BB962C8B-B14F-4D97-AF65-F5344CB8AC3E}">
        <p14:creationId xmlns:p14="http://schemas.microsoft.com/office/powerpoint/2010/main" val="4285400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  <p:bldP spid="34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F8E8BA-5ED7-4B1B-9575-894AE5EB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EDA73F-B550-46BB-B26F-65C17B5E7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34BE24-EA54-4ADD-B4F5-A5C730A0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56</a:t>
            </a:fld>
            <a:endParaRPr lang="de-CH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F79F3519-77C6-42E4-BEF6-ECB226E67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8177"/>
            <a:ext cx="11537950" cy="640583"/>
          </a:xfrm>
        </p:spPr>
        <p:txBody>
          <a:bodyPr/>
          <a:lstStyle/>
          <a:p>
            <a:r>
              <a:rPr lang="de-CH" dirty="0"/>
              <a:t>Induktionsgesetz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26A8DBFD-8638-4CFC-BDD9-BB1885B7D1BA}"/>
                  </a:ext>
                </a:extLst>
              </p:cNvPr>
              <p:cNvSpPr txBox="1"/>
              <p:nvPr/>
            </p:nvSpPr>
            <p:spPr>
              <a:xfrm>
                <a:off x="2925267" y="1608420"/>
                <a:ext cx="5989845" cy="7404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supHide m:val="on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∬"/>
                              <m:supHide m:val="on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  <m:sup/>
                            <m:e>
                              <m:acc>
                                <m:accPr>
                                  <m:chr m:val="⃗"/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nary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1" i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→−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26A8DBFD-8638-4CFC-BDD9-BB1885B7D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267" y="1608420"/>
                <a:ext cx="5989845" cy="7404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3C78F612-A0AE-46A5-8D13-FC31D408D7DF}"/>
              </a:ext>
            </a:extLst>
          </p:cNvPr>
          <p:cNvSpPr txBox="1"/>
          <p:nvPr/>
        </p:nvSpPr>
        <p:spPr>
          <a:xfrm>
            <a:off x="2570860" y="2746616"/>
            <a:ext cx="7045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Wir können </a:t>
            </a:r>
            <a:r>
              <a:rPr lang="de-CH" b="1" dirty="0"/>
              <a:t>entweder die Fläche oder das B-Feld</a:t>
            </a:r>
            <a:r>
              <a:rPr lang="de-CH" dirty="0"/>
              <a:t> zeitlich ändern,</a:t>
            </a:r>
          </a:p>
          <a:p>
            <a:r>
              <a:rPr lang="de-CH" dirty="0"/>
              <a:t>um eine Spannung zu generieren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1A5BD33-3C66-49F1-A4C6-1D013F7749B0}"/>
              </a:ext>
            </a:extLst>
          </p:cNvPr>
          <p:cNvSpPr/>
          <p:nvPr/>
        </p:nvSpPr>
        <p:spPr>
          <a:xfrm>
            <a:off x="1485107" y="4365104"/>
            <a:ext cx="2304256" cy="151216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45A70A2-EB3A-4CEA-988F-577C558B683C}"/>
              </a:ext>
            </a:extLst>
          </p:cNvPr>
          <p:cNvSpPr/>
          <p:nvPr/>
        </p:nvSpPr>
        <p:spPr>
          <a:xfrm>
            <a:off x="3664560" y="4761667"/>
            <a:ext cx="288032" cy="64807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DEB51181-3931-4F0A-8732-B256A85DCB21}"/>
                  </a:ext>
                </a:extLst>
              </p14:cNvPr>
              <p14:cNvContentPartPr/>
              <p14:nvPr/>
            </p14:nvContentPartPr>
            <p14:xfrm>
              <a:off x="1609008" y="3700032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DEB51181-3931-4F0A-8732-B256A85DCB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0008" y="369103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D14832B-D27C-4F91-81C3-9435233A01C7}"/>
              </a:ext>
            </a:extLst>
          </p:cNvPr>
          <p:cNvGrpSpPr/>
          <p:nvPr/>
        </p:nvGrpSpPr>
        <p:grpSpPr>
          <a:xfrm>
            <a:off x="1609008" y="4986464"/>
            <a:ext cx="216024" cy="206732"/>
            <a:chOff x="1230187" y="3222268"/>
            <a:chExt cx="216024" cy="206732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4030D1F0-90FB-49E0-A9CE-EB5F0FA2F57F}"/>
                </a:ext>
              </a:extLst>
            </p:cNvPr>
            <p:cNvSpPr/>
            <p:nvPr/>
          </p:nvSpPr>
          <p:spPr>
            <a:xfrm>
              <a:off x="1230187" y="3222268"/>
              <a:ext cx="216024" cy="206732"/>
            </a:xfrm>
            <a:prstGeom prst="ellipse">
              <a:avLst/>
            </a:prstGeom>
            <a:noFill/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2C7EF607-B3B4-484E-AA49-1087B56DC822}"/>
                </a:ext>
              </a:extLst>
            </p:cNvPr>
            <p:cNvSpPr/>
            <p:nvPr/>
          </p:nvSpPr>
          <p:spPr>
            <a:xfrm flipV="1">
              <a:off x="1312226" y="3302774"/>
              <a:ext cx="45719" cy="45719"/>
            </a:xfrm>
            <a:prstGeom prst="ellipse">
              <a:avLst/>
            </a:prstGeom>
            <a:solidFill>
              <a:srgbClr val="72791C"/>
            </a:solidFill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7FF98DD8-77F1-479A-A729-A559195E3C5E}"/>
              </a:ext>
            </a:extLst>
          </p:cNvPr>
          <p:cNvGrpSpPr/>
          <p:nvPr/>
        </p:nvGrpSpPr>
        <p:grpSpPr>
          <a:xfrm>
            <a:off x="1613147" y="4509120"/>
            <a:ext cx="216024" cy="206732"/>
            <a:chOff x="1230187" y="3222268"/>
            <a:chExt cx="216024" cy="206732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6965F117-7152-474C-8BC9-E798EE2FD5F7}"/>
                </a:ext>
              </a:extLst>
            </p:cNvPr>
            <p:cNvSpPr/>
            <p:nvPr/>
          </p:nvSpPr>
          <p:spPr>
            <a:xfrm>
              <a:off x="1230187" y="3222268"/>
              <a:ext cx="216024" cy="206732"/>
            </a:xfrm>
            <a:prstGeom prst="ellipse">
              <a:avLst/>
            </a:prstGeom>
            <a:noFill/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7A81ED77-D1B8-46AC-AC32-DF5DF02402EE}"/>
                </a:ext>
              </a:extLst>
            </p:cNvPr>
            <p:cNvSpPr/>
            <p:nvPr/>
          </p:nvSpPr>
          <p:spPr>
            <a:xfrm flipV="1">
              <a:off x="1312226" y="3302774"/>
              <a:ext cx="45719" cy="45719"/>
            </a:xfrm>
            <a:prstGeom prst="ellipse">
              <a:avLst/>
            </a:prstGeom>
            <a:solidFill>
              <a:srgbClr val="72791C"/>
            </a:solidFill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387E0D77-9368-4749-80AD-A36C1EE73BE7}"/>
              </a:ext>
            </a:extLst>
          </p:cNvPr>
          <p:cNvGrpSpPr/>
          <p:nvPr/>
        </p:nvGrpSpPr>
        <p:grpSpPr>
          <a:xfrm>
            <a:off x="1614077" y="5458265"/>
            <a:ext cx="216024" cy="206732"/>
            <a:chOff x="1230187" y="3222268"/>
            <a:chExt cx="216024" cy="206732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B581C345-5FAD-4479-BD35-FF6422072BE5}"/>
                </a:ext>
              </a:extLst>
            </p:cNvPr>
            <p:cNvSpPr/>
            <p:nvPr/>
          </p:nvSpPr>
          <p:spPr>
            <a:xfrm>
              <a:off x="1230187" y="3222268"/>
              <a:ext cx="216024" cy="206732"/>
            </a:xfrm>
            <a:prstGeom prst="ellipse">
              <a:avLst/>
            </a:prstGeom>
            <a:noFill/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E8F42729-3F3D-4A6A-BF2F-8864B3E31736}"/>
                </a:ext>
              </a:extLst>
            </p:cNvPr>
            <p:cNvSpPr/>
            <p:nvPr/>
          </p:nvSpPr>
          <p:spPr>
            <a:xfrm flipV="1">
              <a:off x="1312226" y="3302774"/>
              <a:ext cx="45719" cy="45719"/>
            </a:xfrm>
            <a:prstGeom prst="ellipse">
              <a:avLst/>
            </a:prstGeom>
            <a:solidFill>
              <a:srgbClr val="72791C"/>
            </a:solidFill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50538B0-358A-4D07-B6E8-17D63A0B3022}"/>
              </a:ext>
            </a:extLst>
          </p:cNvPr>
          <p:cNvGrpSpPr/>
          <p:nvPr/>
        </p:nvGrpSpPr>
        <p:grpSpPr>
          <a:xfrm>
            <a:off x="2082387" y="4986464"/>
            <a:ext cx="216024" cy="206732"/>
            <a:chOff x="1230187" y="3222268"/>
            <a:chExt cx="216024" cy="206732"/>
          </a:xfrm>
        </p:grpSpPr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E1A4A7FB-5705-41D2-876A-8259D96432A8}"/>
                </a:ext>
              </a:extLst>
            </p:cNvPr>
            <p:cNvSpPr/>
            <p:nvPr/>
          </p:nvSpPr>
          <p:spPr>
            <a:xfrm>
              <a:off x="1230187" y="3222268"/>
              <a:ext cx="216024" cy="206732"/>
            </a:xfrm>
            <a:prstGeom prst="ellipse">
              <a:avLst/>
            </a:prstGeom>
            <a:noFill/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AFB57B1A-75BE-4E0E-9381-76C9847D72F6}"/>
                </a:ext>
              </a:extLst>
            </p:cNvPr>
            <p:cNvSpPr/>
            <p:nvPr/>
          </p:nvSpPr>
          <p:spPr>
            <a:xfrm flipV="1">
              <a:off x="1312226" y="3302774"/>
              <a:ext cx="45719" cy="45719"/>
            </a:xfrm>
            <a:prstGeom prst="ellipse">
              <a:avLst/>
            </a:prstGeom>
            <a:solidFill>
              <a:srgbClr val="72791C"/>
            </a:solidFill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8A910AAE-2D80-4ECD-A8BE-1A2EE8C429F3}"/>
              </a:ext>
            </a:extLst>
          </p:cNvPr>
          <p:cNvGrpSpPr/>
          <p:nvPr/>
        </p:nvGrpSpPr>
        <p:grpSpPr>
          <a:xfrm>
            <a:off x="2086526" y="4509120"/>
            <a:ext cx="216024" cy="206732"/>
            <a:chOff x="1230187" y="3222268"/>
            <a:chExt cx="216024" cy="206732"/>
          </a:xfrm>
        </p:grpSpPr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981E966-9CFE-4A57-882F-9F1EE30A8D12}"/>
                </a:ext>
              </a:extLst>
            </p:cNvPr>
            <p:cNvSpPr/>
            <p:nvPr/>
          </p:nvSpPr>
          <p:spPr>
            <a:xfrm>
              <a:off x="1230187" y="3222268"/>
              <a:ext cx="216024" cy="206732"/>
            </a:xfrm>
            <a:prstGeom prst="ellipse">
              <a:avLst/>
            </a:prstGeom>
            <a:noFill/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4E314985-C6D1-4ECD-8F25-73186F49407E}"/>
                </a:ext>
              </a:extLst>
            </p:cNvPr>
            <p:cNvSpPr/>
            <p:nvPr/>
          </p:nvSpPr>
          <p:spPr>
            <a:xfrm flipV="1">
              <a:off x="1312226" y="3302774"/>
              <a:ext cx="45719" cy="45719"/>
            </a:xfrm>
            <a:prstGeom prst="ellipse">
              <a:avLst/>
            </a:prstGeom>
            <a:solidFill>
              <a:srgbClr val="72791C"/>
            </a:solidFill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18EE872-977A-479A-A37B-A9A4ECDECC67}"/>
              </a:ext>
            </a:extLst>
          </p:cNvPr>
          <p:cNvGrpSpPr/>
          <p:nvPr/>
        </p:nvGrpSpPr>
        <p:grpSpPr>
          <a:xfrm>
            <a:off x="2087456" y="5458265"/>
            <a:ext cx="216024" cy="206732"/>
            <a:chOff x="1230187" y="3222268"/>
            <a:chExt cx="216024" cy="206732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60D2019-81EB-4A69-A2E9-FF89376660C8}"/>
                </a:ext>
              </a:extLst>
            </p:cNvPr>
            <p:cNvSpPr/>
            <p:nvPr/>
          </p:nvSpPr>
          <p:spPr>
            <a:xfrm>
              <a:off x="1230187" y="3222268"/>
              <a:ext cx="216024" cy="206732"/>
            </a:xfrm>
            <a:prstGeom prst="ellipse">
              <a:avLst/>
            </a:prstGeom>
            <a:noFill/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EEC34056-22C4-4854-9104-B06A4605F2A3}"/>
                </a:ext>
              </a:extLst>
            </p:cNvPr>
            <p:cNvSpPr/>
            <p:nvPr/>
          </p:nvSpPr>
          <p:spPr>
            <a:xfrm flipV="1">
              <a:off x="1312226" y="3302774"/>
              <a:ext cx="45719" cy="45719"/>
            </a:xfrm>
            <a:prstGeom prst="ellipse">
              <a:avLst/>
            </a:prstGeom>
            <a:solidFill>
              <a:srgbClr val="72791C"/>
            </a:solidFill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ED42E6FE-9CCF-42BE-A795-88C6A18F8548}"/>
              </a:ext>
            </a:extLst>
          </p:cNvPr>
          <p:cNvGrpSpPr/>
          <p:nvPr/>
        </p:nvGrpSpPr>
        <p:grpSpPr>
          <a:xfrm>
            <a:off x="2594839" y="4986464"/>
            <a:ext cx="216024" cy="206732"/>
            <a:chOff x="1230187" y="3222268"/>
            <a:chExt cx="216024" cy="206732"/>
          </a:xfrm>
        </p:grpSpPr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2C6C5CC8-60F9-4E55-A9DF-864A66336D38}"/>
                </a:ext>
              </a:extLst>
            </p:cNvPr>
            <p:cNvSpPr/>
            <p:nvPr/>
          </p:nvSpPr>
          <p:spPr>
            <a:xfrm>
              <a:off x="1230187" y="3222268"/>
              <a:ext cx="216024" cy="206732"/>
            </a:xfrm>
            <a:prstGeom prst="ellipse">
              <a:avLst/>
            </a:prstGeom>
            <a:noFill/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DE28A953-C990-4491-8C6A-37AC5E47FB06}"/>
                </a:ext>
              </a:extLst>
            </p:cNvPr>
            <p:cNvSpPr/>
            <p:nvPr/>
          </p:nvSpPr>
          <p:spPr>
            <a:xfrm flipV="1">
              <a:off x="1312226" y="3302774"/>
              <a:ext cx="45719" cy="45719"/>
            </a:xfrm>
            <a:prstGeom prst="ellipse">
              <a:avLst/>
            </a:prstGeom>
            <a:solidFill>
              <a:srgbClr val="72791C"/>
            </a:solidFill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35AAA320-B5DD-46B7-924F-DE918D70AE09}"/>
              </a:ext>
            </a:extLst>
          </p:cNvPr>
          <p:cNvGrpSpPr/>
          <p:nvPr/>
        </p:nvGrpSpPr>
        <p:grpSpPr>
          <a:xfrm>
            <a:off x="2598978" y="4509120"/>
            <a:ext cx="216024" cy="206732"/>
            <a:chOff x="1230187" y="3222268"/>
            <a:chExt cx="216024" cy="206732"/>
          </a:xfrm>
        </p:grpSpPr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F3ACFAB-4139-4769-BCC8-116569F84FB8}"/>
                </a:ext>
              </a:extLst>
            </p:cNvPr>
            <p:cNvSpPr/>
            <p:nvPr/>
          </p:nvSpPr>
          <p:spPr>
            <a:xfrm>
              <a:off x="1230187" y="3222268"/>
              <a:ext cx="216024" cy="206732"/>
            </a:xfrm>
            <a:prstGeom prst="ellipse">
              <a:avLst/>
            </a:prstGeom>
            <a:noFill/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D2BE1CE9-E0F6-4E94-994D-F618DB72B82D}"/>
                </a:ext>
              </a:extLst>
            </p:cNvPr>
            <p:cNvSpPr/>
            <p:nvPr/>
          </p:nvSpPr>
          <p:spPr>
            <a:xfrm flipV="1">
              <a:off x="1312226" y="3302774"/>
              <a:ext cx="45719" cy="45719"/>
            </a:xfrm>
            <a:prstGeom prst="ellipse">
              <a:avLst/>
            </a:prstGeom>
            <a:solidFill>
              <a:srgbClr val="72791C"/>
            </a:solidFill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F05A3681-36CE-40DA-A9F3-5FDF3433D2F9}"/>
              </a:ext>
            </a:extLst>
          </p:cNvPr>
          <p:cNvGrpSpPr/>
          <p:nvPr/>
        </p:nvGrpSpPr>
        <p:grpSpPr>
          <a:xfrm>
            <a:off x="2599908" y="5458265"/>
            <a:ext cx="216024" cy="206732"/>
            <a:chOff x="1230187" y="3222268"/>
            <a:chExt cx="216024" cy="206732"/>
          </a:xfrm>
        </p:grpSpPr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021CFA31-C0D6-4741-8740-4992E5606039}"/>
                </a:ext>
              </a:extLst>
            </p:cNvPr>
            <p:cNvSpPr/>
            <p:nvPr/>
          </p:nvSpPr>
          <p:spPr>
            <a:xfrm>
              <a:off x="1230187" y="3222268"/>
              <a:ext cx="216024" cy="206732"/>
            </a:xfrm>
            <a:prstGeom prst="ellipse">
              <a:avLst/>
            </a:prstGeom>
            <a:noFill/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824E5110-8D01-490F-A5D9-13F68605D73C}"/>
                </a:ext>
              </a:extLst>
            </p:cNvPr>
            <p:cNvSpPr/>
            <p:nvPr/>
          </p:nvSpPr>
          <p:spPr>
            <a:xfrm flipV="1">
              <a:off x="1312226" y="3302774"/>
              <a:ext cx="45719" cy="45719"/>
            </a:xfrm>
            <a:prstGeom prst="ellipse">
              <a:avLst/>
            </a:prstGeom>
            <a:solidFill>
              <a:srgbClr val="72791C"/>
            </a:solidFill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</p:grpSp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964952EE-D7BD-499B-8A3E-CA29F43CAE78}"/>
              </a:ext>
            </a:extLst>
          </p:cNvPr>
          <p:cNvGrpSpPr/>
          <p:nvPr/>
        </p:nvGrpSpPr>
        <p:grpSpPr>
          <a:xfrm>
            <a:off x="3137175" y="4986464"/>
            <a:ext cx="216024" cy="206732"/>
            <a:chOff x="1230187" y="3222268"/>
            <a:chExt cx="216024" cy="206732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7BCE3CDD-744A-47FA-B61F-EC59F7889F1E}"/>
                </a:ext>
              </a:extLst>
            </p:cNvPr>
            <p:cNvSpPr/>
            <p:nvPr/>
          </p:nvSpPr>
          <p:spPr>
            <a:xfrm>
              <a:off x="1230187" y="3222268"/>
              <a:ext cx="216024" cy="206732"/>
            </a:xfrm>
            <a:prstGeom prst="ellipse">
              <a:avLst/>
            </a:prstGeom>
            <a:noFill/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9C02E606-65CB-4729-90A3-81604CA4475C}"/>
                </a:ext>
              </a:extLst>
            </p:cNvPr>
            <p:cNvSpPr/>
            <p:nvPr/>
          </p:nvSpPr>
          <p:spPr>
            <a:xfrm flipV="1">
              <a:off x="1312226" y="3302774"/>
              <a:ext cx="45719" cy="45719"/>
            </a:xfrm>
            <a:prstGeom prst="ellipse">
              <a:avLst/>
            </a:prstGeom>
            <a:solidFill>
              <a:srgbClr val="72791C"/>
            </a:solidFill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E4057AF4-E418-41F1-BF30-520D4B1B983B}"/>
              </a:ext>
            </a:extLst>
          </p:cNvPr>
          <p:cNvGrpSpPr/>
          <p:nvPr/>
        </p:nvGrpSpPr>
        <p:grpSpPr>
          <a:xfrm>
            <a:off x="3141314" y="4509120"/>
            <a:ext cx="216024" cy="206732"/>
            <a:chOff x="1230187" y="3222268"/>
            <a:chExt cx="216024" cy="206732"/>
          </a:xfrm>
        </p:grpSpPr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1B78378C-A50A-4D99-AE43-FB8F0B37610F}"/>
                </a:ext>
              </a:extLst>
            </p:cNvPr>
            <p:cNvSpPr/>
            <p:nvPr/>
          </p:nvSpPr>
          <p:spPr>
            <a:xfrm>
              <a:off x="1230187" y="3222268"/>
              <a:ext cx="216024" cy="206732"/>
            </a:xfrm>
            <a:prstGeom prst="ellipse">
              <a:avLst/>
            </a:prstGeom>
            <a:noFill/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1A4A799A-94BC-454F-B332-F53EC604CD2D}"/>
                </a:ext>
              </a:extLst>
            </p:cNvPr>
            <p:cNvSpPr/>
            <p:nvPr/>
          </p:nvSpPr>
          <p:spPr>
            <a:xfrm flipV="1">
              <a:off x="1312226" y="3302774"/>
              <a:ext cx="45719" cy="45719"/>
            </a:xfrm>
            <a:prstGeom prst="ellipse">
              <a:avLst/>
            </a:prstGeom>
            <a:solidFill>
              <a:srgbClr val="72791C"/>
            </a:solidFill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B1D59134-D3F6-497C-90A6-2F5B5A78C907}"/>
              </a:ext>
            </a:extLst>
          </p:cNvPr>
          <p:cNvGrpSpPr/>
          <p:nvPr/>
        </p:nvGrpSpPr>
        <p:grpSpPr>
          <a:xfrm>
            <a:off x="3142244" y="5458265"/>
            <a:ext cx="216024" cy="206732"/>
            <a:chOff x="1230187" y="3222268"/>
            <a:chExt cx="216024" cy="206732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3B9152FE-C3B9-4B1C-9618-65EE2BDFB0D9}"/>
                </a:ext>
              </a:extLst>
            </p:cNvPr>
            <p:cNvSpPr/>
            <p:nvPr/>
          </p:nvSpPr>
          <p:spPr>
            <a:xfrm>
              <a:off x="1230187" y="3222268"/>
              <a:ext cx="216024" cy="206732"/>
            </a:xfrm>
            <a:prstGeom prst="ellipse">
              <a:avLst/>
            </a:prstGeom>
            <a:noFill/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5A6FAA0-F71E-4B05-AE49-C971DBBD6E99}"/>
                </a:ext>
              </a:extLst>
            </p:cNvPr>
            <p:cNvSpPr/>
            <p:nvPr/>
          </p:nvSpPr>
          <p:spPr>
            <a:xfrm flipV="1">
              <a:off x="1312226" y="3302774"/>
              <a:ext cx="45719" cy="45719"/>
            </a:xfrm>
            <a:prstGeom prst="ellipse">
              <a:avLst/>
            </a:prstGeom>
            <a:solidFill>
              <a:srgbClr val="72791C"/>
            </a:solidFill>
            <a:ln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solidFill>
                  <a:srgbClr val="72791C"/>
                </a:solidFill>
              </a:endParaRPr>
            </a:p>
          </p:txBody>
        </p:sp>
      </p:grp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6755AC2A-FB9C-48FC-8AA9-5AFC1A56774E}"/>
              </a:ext>
            </a:extLst>
          </p:cNvPr>
          <p:cNvSpPr/>
          <p:nvPr/>
        </p:nvSpPr>
        <p:spPr>
          <a:xfrm>
            <a:off x="4295073" y="4635345"/>
            <a:ext cx="828092" cy="82291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F05A6D26-FADD-4C86-9C17-4D94236AA79B}"/>
              </a:ext>
            </a:extLst>
          </p:cNvPr>
          <p:cNvGrpSpPr/>
          <p:nvPr/>
        </p:nvGrpSpPr>
        <p:grpSpPr>
          <a:xfrm>
            <a:off x="5513108" y="4370933"/>
            <a:ext cx="4218238" cy="1512168"/>
            <a:chOff x="5513108" y="4370933"/>
            <a:chExt cx="4218238" cy="1512168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64AC6D36-6D2B-4F5F-A4B4-B69A330B1B0F}"/>
                </a:ext>
              </a:extLst>
            </p:cNvPr>
            <p:cNvSpPr/>
            <p:nvPr/>
          </p:nvSpPr>
          <p:spPr>
            <a:xfrm>
              <a:off x="7283074" y="4370933"/>
              <a:ext cx="2304256" cy="151216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DDFE3688-263B-4494-817A-99CE37A2E444}"/>
                </a:ext>
              </a:extLst>
            </p:cNvPr>
            <p:cNvSpPr/>
            <p:nvPr/>
          </p:nvSpPr>
          <p:spPr>
            <a:xfrm>
              <a:off x="7031046" y="4819275"/>
              <a:ext cx="504056" cy="5040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A463066-60E9-4E71-94AD-D8B4FF9C96B9}"/>
                </a:ext>
              </a:extLst>
            </p:cNvPr>
            <p:cNvSpPr/>
            <p:nvPr/>
          </p:nvSpPr>
          <p:spPr>
            <a:xfrm>
              <a:off x="9443314" y="4747267"/>
              <a:ext cx="288032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B0DC62BC-D766-4741-8160-4CF7645F3F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1393" y="4545852"/>
              <a:ext cx="0" cy="912412"/>
            </a:xfrm>
            <a:prstGeom prst="straightConnector1">
              <a:avLst/>
            </a:prstGeom>
            <a:ln w="1270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hteck 70">
                  <a:extLst>
                    <a:ext uri="{FF2B5EF4-FFF2-40B4-BE49-F238E27FC236}">
                      <a16:creationId xmlns:a16="http://schemas.microsoft.com/office/drawing/2014/main" id="{F29896D5-583C-4054-A986-2111ADFBCA1C}"/>
                    </a:ext>
                  </a:extLst>
                </p:cNvPr>
                <p:cNvSpPr/>
                <p:nvPr/>
              </p:nvSpPr>
              <p:spPr>
                <a:xfrm>
                  <a:off x="5513108" y="4707418"/>
                  <a:ext cx="1488741" cy="6182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CH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i="1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de-CH" i="1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de-CH" i="1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i="1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CH" i="1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e-CH" i="1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CH" i="1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de-CH" i="1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CH" dirty="0">
                    <a:solidFill>
                      <a:srgbClr val="1269B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Rechteck 70">
                  <a:extLst>
                    <a:ext uri="{FF2B5EF4-FFF2-40B4-BE49-F238E27FC236}">
                      <a16:creationId xmlns:a16="http://schemas.microsoft.com/office/drawing/2014/main" id="{F29896D5-583C-4054-A986-2111ADFBCA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108" y="4707418"/>
                  <a:ext cx="1488741" cy="6182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A418682-8372-4110-8EC2-1DB7FDD30955}"/>
              </a:ext>
            </a:extLst>
          </p:cNvPr>
          <p:cNvCxnSpPr>
            <a:cxnSpLocks/>
          </p:cNvCxnSpPr>
          <p:nvPr/>
        </p:nvCxnSpPr>
        <p:spPr>
          <a:xfrm>
            <a:off x="7883029" y="4376009"/>
            <a:ext cx="288032" cy="5829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76DEFD6-8F80-4C00-9890-FF6C54C0A30C}"/>
                  </a:ext>
                </a:extLst>
              </p:cNvPr>
              <p:cNvSpPr txBox="1"/>
              <p:nvPr/>
            </p:nvSpPr>
            <p:spPr>
              <a:xfrm>
                <a:off x="7553931" y="3852907"/>
                <a:ext cx="9024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076DEFD6-8F80-4C00-9890-FF6C54C0A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931" y="3852907"/>
                <a:ext cx="902491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81708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 animBg="1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335B9F-301A-4185-8293-0217B1D5F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518" y="620711"/>
            <a:ext cx="11537950" cy="1013969"/>
          </a:xfrm>
        </p:spPr>
        <p:txBody>
          <a:bodyPr/>
          <a:lstStyle/>
          <a:p>
            <a:r>
              <a:rPr lang="de-CH" dirty="0" err="1"/>
              <a:t>Lenzsche</a:t>
            </a:r>
            <a:r>
              <a:rPr lang="de-CH" dirty="0"/>
              <a:t> Regel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BBB74E-FBE1-48B5-839D-93C5FBE59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55" y="5881191"/>
            <a:ext cx="11537950" cy="427535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124157-EB84-4D6A-9643-03458321C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9E84C9-1478-449D-A37E-221B514B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8C44E-8AD5-459A-B21C-41D6FCE3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57</a:t>
            </a:fld>
            <a:endParaRPr lang="de-CH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70C2131-E250-4389-B444-3B60C66142FD}"/>
              </a:ext>
            </a:extLst>
          </p:cNvPr>
          <p:cNvSpPr/>
          <p:nvPr/>
        </p:nvSpPr>
        <p:spPr>
          <a:xfrm>
            <a:off x="476994" y="1220942"/>
            <a:ext cx="11372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 dirty="0"/>
              <a:t>«Der Induktionsstrom ist stets so gerichtet, dass er der Ursache seiner Entstehung entgegenwirkt.» </a:t>
            </a:r>
            <a:endParaRPr lang="de-CH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6F312B3-9101-47D1-8B25-2716B7F9E829}"/>
              </a:ext>
            </a:extLst>
          </p:cNvPr>
          <p:cNvSpPr/>
          <p:nvPr/>
        </p:nvSpPr>
        <p:spPr>
          <a:xfrm>
            <a:off x="1693000" y="3143780"/>
            <a:ext cx="3096344" cy="1747639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80A5DB8-BAAC-44C9-AF85-77AD8053E2BE}"/>
              </a:ext>
            </a:extLst>
          </p:cNvPr>
          <p:cNvSpPr/>
          <p:nvPr/>
        </p:nvSpPr>
        <p:spPr>
          <a:xfrm>
            <a:off x="1260952" y="3637598"/>
            <a:ext cx="936104" cy="71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9FFECA73-907F-4929-A4F7-D357EA9D8576}"/>
              </a:ext>
            </a:extLst>
          </p:cNvPr>
          <p:cNvCxnSpPr/>
          <p:nvPr/>
        </p:nvCxnSpPr>
        <p:spPr>
          <a:xfrm flipH="1">
            <a:off x="1188944" y="3637598"/>
            <a:ext cx="504056" cy="0"/>
          </a:xfrm>
          <a:prstGeom prst="line">
            <a:avLst/>
          </a:prstGeom>
          <a:ln w="28575" cap="sq">
            <a:solidFill>
              <a:schemeClr val="tx2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483ACEA9-C0D2-44D6-B8C9-78CF0335EEE9}"/>
              </a:ext>
            </a:extLst>
          </p:cNvPr>
          <p:cNvCxnSpPr/>
          <p:nvPr/>
        </p:nvCxnSpPr>
        <p:spPr>
          <a:xfrm flipH="1">
            <a:off x="1177485" y="4353165"/>
            <a:ext cx="504056" cy="0"/>
          </a:xfrm>
          <a:prstGeom prst="line">
            <a:avLst/>
          </a:prstGeom>
          <a:ln w="28575" cap="sq">
            <a:solidFill>
              <a:schemeClr val="tx2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Freihand 22">
                <a:extLst>
                  <a:ext uri="{FF2B5EF4-FFF2-40B4-BE49-F238E27FC236}">
                    <a16:creationId xmlns:a16="http://schemas.microsoft.com/office/drawing/2014/main" id="{58067A3A-DF5A-415D-B5E3-BA73183CEE7E}"/>
                  </a:ext>
                </a:extLst>
              </p14:cNvPr>
              <p14:cNvContentPartPr/>
              <p14:nvPr/>
            </p14:nvContentPartPr>
            <p14:xfrm>
              <a:off x="2082027" y="1912241"/>
              <a:ext cx="360" cy="360"/>
            </p14:xfrm>
          </p:contentPart>
        </mc:Choice>
        <mc:Fallback xmlns="">
          <p:pic>
            <p:nvPicPr>
              <p:cNvPr id="23" name="Freihand 22">
                <a:extLst>
                  <a:ext uri="{FF2B5EF4-FFF2-40B4-BE49-F238E27FC236}">
                    <a16:creationId xmlns:a16="http://schemas.microsoft.com/office/drawing/2014/main" id="{58067A3A-DF5A-415D-B5E3-BA73183CEE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3027" y="190324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D3D40E70-FBE8-4F6F-B0B8-1C45142F9429}"/>
              </a:ext>
            </a:extLst>
          </p:cNvPr>
          <p:cNvGrpSpPr/>
          <p:nvPr/>
        </p:nvGrpSpPr>
        <p:grpSpPr>
          <a:xfrm>
            <a:off x="2016086" y="3462460"/>
            <a:ext cx="2387767" cy="1155877"/>
            <a:chOff x="2168233" y="2715599"/>
            <a:chExt cx="2387767" cy="1155877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5BA3EFEE-7BE8-4332-B8F6-4E7177E66A2E}"/>
                </a:ext>
              </a:extLst>
            </p:cNvPr>
            <p:cNvGrpSpPr/>
            <p:nvPr/>
          </p:nvGrpSpPr>
          <p:grpSpPr>
            <a:xfrm>
              <a:off x="2168233" y="3192943"/>
              <a:ext cx="216024" cy="206732"/>
              <a:chOff x="1230187" y="3222268"/>
              <a:chExt cx="216024" cy="206732"/>
            </a:xfrm>
          </p:grpSpPr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1556A37D-E2A1-4112-9894-9A597442F1BC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9213AB70-FCCE-4A54-AAC6-3A9D742204EF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9FEA0DCA-1C8D-48D6-A00E-3E78504136FC}"/>
                </a:ext>
              </a:extLst>
            </p:cNvPr>
            <p:cNvGrpSpPr/>
            <p:nvPr/>
          </p:nvGrpSpPr>
          <p:grpSpPr>
            <a:xfrm>
              <a:off x="2172372" y="2715599"/>
              <a:ext cx="216024" cy="206732"/>
              <a:chOff x="1230187" y="3222268"/>
              <a:chExt cx="216024" cy="206732"/>
            </a:xfrm>
          </p:grpSpPr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F5018D72-8D36-4CAA-9A15-E95BA716CE7D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FC0F0162-E62F-4D7E-BD52-D640F79A90BC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74E3FB69-5608-4612-B426-E8406B3B755A}"/>
                </a:ext>
              </a:extLst>
            </p:cNvPr>
            <p:cNvGrpSpPr/>
            <p:nvPr/>
          </p:nvGrpSpPr>
          <p:grpSpPr>
            <a:xfrm>
              <a:off x="2173302" y="3664744"/>
              <a:ext cx="216024" cy="206732"/>
              <a:chOff x="1230187" y="3222268"/>
              <a:chExt cx="216024" cy="206732"/>
            </a:xfrm>
          </p:grpSpPr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A679D4FF-4DF7-4C4E-A2EE-20E06220A6E9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A0104BEA-FA29-48B2-A5EE-F30EADE6332E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81FE7EDC-37A6-4B73-A898-2255EAE13B1F}"/>
                </a:ext>
              </a:extLst>
            </p:cNvPr>
            <p:cNvGrpSpPr/>
            <p:nvPr/>
          </p:nvGrpSpPr>
          <p:grpSpPr>
            <a:xfrm>
              <a:off x="2641612" y="3192943"/>
              <a:ext cx="216024" cy="206732"/>
              <a:chOff x="1230187" y="3222268"/>
              <a:chExt cx="216024" cy="206732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440AAB6A-BC1B-4DF5-82F7-756B7A6237E6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D8F8EAFC-99F9-496F-B6D2-93589FBE7788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DE7B6640-CA9E-4FCC-B33E-C56DC18538DD}"/>
                </a:ext>
              </a:extLst>
            </p:cNvPr>
            <p:cNvGrpSpPr/>
            <p:nvPr/>
          </p:nvGrpSpPr>
          <p:grpSpPr>
            <a:xfrm>
              <a:off x="2645751" y="2715599"/>
              <a:ext cx="216024" cy="206732"/>
              <a:chOff x="1230187" y="3222268"/>
              <a:chExt cx="216024" cy="206732"/>
            </a:xfrm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4B247774-6A6A-44A4-AC54-1DB7C3C3B7CE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3079C182-43A1-4410-922B-2F7D761412CE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37CBB0C4-F452-4666-A39A-B2F54CBC44D3}"/>
                </a:ext>
              </a:extLst>
            </p:cNvPr>
            <p:cNvGrpSpPr/>
            <p:nvPr/>
          </p:nvGrpSpPr>
          <p:grpSpPr>
            <a:xfrm>
              <a:off x="2646681" y="3664744"/>
              <a:ext cx="216024" cy="206732"/>
              <a:chOff x="1230187" y="3222268"/>
              <a:chExt cx="216024" cy="206732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8A24C0E0-4387-4D0D-80DB-1206BC4D3563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5FB3FBBD-FC5C-4A77-8AED-809A7A742F64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16587793-5A38-4364-B12D-0272884B9033}"/>
                </a:ext>
              </a:extLst>
            </p:cNvPr>
            <p:cNvGrpSpPr/>
            <p:nvPr/>
          </p:nvGrpSpPr>
          <p:grpSpPr>
            <a:xfrm>
              <a:off x="3154064" y="3192943"/>
              <a:ext cx="216024" cy="206732"/>
              <a:chOff x="1230187" y="3222268"/>
              <a:chExt cx="216024" cy="206732"/>
            </a:xfrm>
          </p:grpSpPr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0AED41F5-2EFD-43F2-A92D-E0B8A51E0787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F821008C-59C8-42A3-AE27-1AFDD37E658B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1B9338BD-B39C-48B4-A8D4-EA07B668C8F4}"/>
                </a:ext>
              </a:extLst>
            </p:cNvPr>
            <p:cNvGrpSpPr/>
            <p:nvPr/>
          </p:nvGrpSpPr>
          <p:grpSpPr>
            <a:xfrm>
              <a:off x="3158203" y="2715599"/>
              <a:ext cx="216024" cy="206732"/>
              <a:chOff x="1230187" y="3222268"/>
              <a:chExt cx="216024" cy="206732"/>
            </a:xfrm>
          </p:grpSpPr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0AE6EEA-005C-405E-9A11-9680CF0ECF5A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CCAA66E9-1EE1-4E42-8991-2F9CC18AEF9D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CA82ECBC-32DA-4A76-BB6D-A53B20498958}"/>
                </a:ext>
              </a:extLst>
            </p:cNvPr>
            <p:cNvGrpSpPr/>
            <p:nvPr/>
          </p:nvGrpSpPr>
          <p:grpSpPr>
            <a:xfrm>
              <a:off x="3159133" y="3664744"/>
              <a:ext cx="216024" cy="206732"/>
              <a:chOff x="1230187" y="3222268"/>
              <a:chExt cx="216024" cy="206732"/>
            </a:xfrm>
          </p:grpSpPr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8B41759A-5A4A-4163-9FD2-D8725D3D5138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A90576BD-94D0-45FE-A01C-EBCE5116C821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51" name="Gruppieren 50">
              <a:extLst>
                <a:ext uri="{FF2B5EF4-FFF2-40B4-BE49-F238E27FC236}">
                  <a16:creationId xmlns:a16="http://schemas.microsoft.com/office/drawing/2014/main" id="{BB679F5A-5375-4933-BF32-D23A4D0E2F22}"/>
                </a:ext>
              </a:extLst>
            </p:cNvPr>
            <p:cNvGrpSpPr/>
            <p:nvPr/>
          </p:nvGrpSpPr>
          <p:grpSpPr>
            <a:xfrm>
              <a:off x="3696400" y="3192943"/>
              <a:ext cx="216024" cy="206732"/>
              <a:chOff x="1230187" y="3222268"/>
              <a:chExt cx="216024" cy="206732"/>
            </a:xfrm>
          </p:grpSpPr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2273B0FC-1493-4B9E-8030-BE60E6F0EDCB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401B841F-0131-4544-8A74-90D5856098CE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094EDE13-8FA6-4D48-B3BD-D07A6EF0A192}"/>
                </a:ext>
              </a:extLst>
            </p:cNvPr>
            <p:cNvGrpSpPr/>
            <p:nvPr/>
          </p:nvGrpSpPr>
          <p:grpSpPr>
            <a:xfrm>
              <a:off x="3700539" y="2715599"/>
              <a:ext cx="216024" cy="206732"/>
              <a:chOff x="1230187" y="3222268"/>
              <a:chExt cx="216024" cy="206732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3CE29284-58C8-458F-A6A0-B75AB3E74185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4BD666C7-9F61-47DE-ACD4-685BE8FA5E2E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96D073BE-DF51-4777-B9CB-1FDD857DE4C8}"/>
                </a:ext>
              </a:extLst>
            </p:cNvPr>
            <p:cNvGrpSpPr/>
            <p:nvPr/>
          </p:nvGrpSpPr>
          <p:grpSpPr>
            <a:xfrm>
              <a:off x="3701469" y="3664744"/>
              <a:ext cx="216024" cy="206732"/>
              <a:chOff x="1230187" y="3222268"/>
              <a:chExt cx="216024" cy="206732"/>
            </a:xfrm>
          </p:grpSpPr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D5D10085-32F1-48A0-9F0B-10256ABE0358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34A7A9B9-B867-4AA6-A324-EA0BC790377F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0E226F26-DCF5-4858-96C1-40116666319E}"/>
                </a:ext>
              </a:extLst>
            </p:cNvPr>
            <p:cNvGrpSpPr/>
            <p:nvPr/>
          </p:nvGrpSpPr>
          <p:grpSpPr>
            <a:xfrm>
              <a:off x="4334907" y="3192943"/>
              <a:ext cx="216024" cy="206732"/>
              <a:chOff x="1230187" y="3222268"/>
              <a:chExt cx="216024" cy="206732"/>
            </a:xfrm>
          </p:grpSpPr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0661354E-BF03-46C2-8EDC-E58923A050B6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0F3EF2F8-AE2E-4574-BB07-9E63CA258128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446978C1-69A9-45C6-8734-47442939519E}"/>
                </a:ext>
              </a:extLst>
            </p:cNvPr>
            <p:cNvGrpSpPr/>
            <p:nvPr/>
          </p:nvGrpSpPr>
          <p:grpSpPr>
            <a:xfrm>
              <a:off x="4339046" y="2715599"/>
              <a:ext cx="216024" cy="206732"/>
              <a:chOff x="1230187" y="3222268"/>
              <a:chExt cx="216024" cy="206732"/>
            </a:xfrm>
          </p:grpSpPr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04680A74-8E9D-4EB0-A881-1EF740425721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9DDDA7C8-BF9E-411C-A2A9-545A80FAC9A0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342E2F98-4748-4A8E-BA94-D77847DD5871}"/>
                </a:ext>
              </a:extLst>
            </p:cNvPr>
            <p:cNvGrpSpPr/>
            <p:nvPr/>
          </p:nvGrpSpPr>
          <p:grpSpPr>
            <a:xfrm>
              <a:off x="4339976" y="3664744"/>
              <a:ext cx="216024" cy="206732"/>
              <a:chOff x="1230187" y="3222268"/>
              <a:chExt cx="216024" cy="206732"/>
            </a:xfrm>
          </p:grpSpPr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30D0ADBB-A1E3-4400-A926-9E40D2E0EF85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68" name="Ellipse 67">
                <a:extLst>
                  <a:ext uri="{FF2B5EF4-FFF2-40B4-BE49-F238E27FC236}">
                    <a16:creationId xmlns:a16="http://schemas.microsoft.com/office/drawing/2014/main" id="{2CEEFD52-A002-450B-8AEF-40D8F8EE5D42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39C8E507-F0D9-4176-871E-82B81B59CA97}"/>
                  </a:ext>
                </a:extLst>
              </p:cNvPr>
              <p:cNvSpPr txBox="1"/>
              <p:nvPr/>
            </p:nvSpPr>
            <p:spPr>
              <a:xfrm>
                <a:off x="1751062" y="2228315"/>
                <a:ext cx="2943895" cy="6399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39C8E507-F0D9-4176-871E-82B81B59C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062" y="2228315"/>
                <a:ext cx="2943895" cy="6399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Rechteck 120">
            <a:extLst>
              <a:ext uri="{FF2B5EF4-FFF2-40B4-BE49-F238E27FC236}">
                <a16:creationId xmlns:a16="http://schemas.microsoft.com/office/drawing/2014/main" id="{90D17778-953B-4235-9312-EBD2C6581B14}"/>
              </a:ext>
            </a:extLst>
          </p:cNvPr>
          <p:cNvSpPr/>
          <p:nvPr/>
        </p:nvSpPr>
        <p:spPr>
          <a:xfrm>
            <a:off x="6895140" y="4048494"/>
            <a:ext cx="3096344" cy="1747639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5160F4FD-E1ED-4D45-81D7-B68FBFBEA2A5}"/>
              </a:ext>
            </a:extLst>
          </p:cNvPr>
          <p:cNvSpPr/>
          <p:nvPr/>
        </p:nvSpPr>
        <p:spPr>
          <a:xfrm>
            <a:off x="6463092" y="4542312"/>
            <a:ext cx="936104" cy="71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02AFF81F-EBC9-44E0-B609-A9E770C3EAED}"/>
              </a:ext>
            </a:extLst>
          </p:cNvPr>
          <p:cNvCxnSpPr/>
          <p:nvPr/>
        </p:nvCxnSpPr>
        <p:spPr>
          <a:xfrm flipH="1">
            <a:off x="6391084" y="4542312"/>
            <a:ext cx="504056" cy="0"/>
          </a:xfrm>
          <a:prstGeom prst="line">
            <a:avLst/>
          </a:prstGeom>
          <a:ln w="28575" cap="sq">
            <a:solidFill>
              <a:schemeClr val="tx2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93B95DA6-B85D-4417-B2EA-74C3B883D5B1}"/>
              </a:ext>
            </a:extLst>
          </p:cNvPr>
          <p:cNvCxnSpPr/>
          <p:nvPr/>
        </p:nvCxnSpPr>
        <p:spPr>
          <a:xfrm flipH="1">
            <a:off x="6379625" y="5257879"/>
            <a:ext cx="504056" cy="0"/>
          </a:xfrm>
          <a:prstGeom prst="line">
            <a:avLst/>
          </a:prstGeom>
          <a:ln w="28575" cap="sq">
            <a:solidFill>
              <a:schemeClr val="tx2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uppieren 124">
            <a:extLst>
              <a:ext uri="{FF2B5EF4-FFF2-40B4-BE49-F238E27FC236}">
                <a16:creationId xmlns:a16="http://schemas.microsoft.com/office/drawing/2014/main" id="{FB1777E4-1CD1-4F6F-B77D-F059307B31F2}"/>
              </a:ext>
            </a:extLst>
          </p:cNvPr>
          <p:cNvGrpSpPr/>
          <p:nvPr/>
        </p:nvGrpSpPr>
        <p:grpSpPr>
          <a:xfrm>
            <a:off x="7218226" y="4367174"/>
            <a:ext cx="2387767" cy="1155877"/>
            <a:chOff x="2168233" y="2715599"/>
            <a:chExt cx="2387767" cy="1155877"/>
          </a:xfrm>
        </p:grpSpPr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9A30CBA5-97F8-428F-81DB-02FD9E898AFF}"/>
                </a:ext>
              </a:extLst>
            </p:cNvPr>
            <p:cNvGrpSpPr/>
            <p:nvPr/>
          </p:nvGrpSpPr>
          <p:grpSpPr>
            <a:xfrm>
              <a:off x="2168233" y="3192943"/>
              <a:ext cx="216024" cy="206732"/>
              <a:chOff x="1230187" y="3222268"/>
              <a:chExt cx="216024" cy="206732"/>
            </a:xfrm>
          </p:grpSpPr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E3D084C7-1E1E-487E-847E-7102C0D19A82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70" name="Ellipse 169">
                <a:extLst>
                  <a:ext uri="{FF2B5EF4-FFF2-40B4-BE49-F238E27FC236}">
                    <a16:creationId xmlns:a16="http://schemas.microsoft.com/office/drawing/2014/main" id="{6263B581-D930-4F4A-9171-CFBA11652DE2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5A437412-AF78-4B26-A090-DE0D4BA5B7B8}"/>
                </a:ext>
              </a:extLst>
            </p:cNvPr>
            <p:cNvGrpSpPr/>
            <p:nvPr/>
          </p:nvGrpSpPr>
          <p:grpSpPr>
            <a:xfrm>
              <a:off x="2172372" y="2715599"/>
              <a:ext cx="216024" cy="206732"/>
              <a:chOff x="1230187" y="3222268"/>
              <a:chExt cx="216024" cy="206732"/>
            </a:xfrm>
          </p:grpSpPr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E271F91D-F066-4732-8BC0-0363882A1FFA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845E0DA8-3A67-4467-A1DF-3B1BEC4AEC11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40A98EFA-150F-44A2-9C9C-01B1B83AAC63}"/>
                </a:ext>
              </a:extLst>
            </p:cNvPr>
            <p:cNvGrpSpPr/>
            <p:nvPr/>
          </p:nvGrpSpPr>
          <p:grpSpPr>
            <a:xfrm>
              <a:off x="2173302" y="3664744"/>
              <a:ext cx="216024" cy="206732"/>
              <a:chOff x="1230187" y="3222268"/>
              <a:chExt cx="216024" cy="206732"/>
            </a:xfrm>
          </p:grpSpPr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63E1DD24-4442-4B89-A261-4BEDC32D4CA7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D54CA565-7F49-43A7-98B1-D1349ED26E25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6FB42602-0855-4852-9896-376BDA3F7654}"/>
                </a:ext>
              </a:extLst>
            </p:cNvPr>
            <p:cNvGrpSpPr/>
            <p:nvPr/>
          </p:nvGrpSpPr>
          <p:grpSpPr>
            <a:xfrm>
              <a:off x="2641612" y="3192943"/>
              <a:ext cx="216024" cy="206732"/>
              <a:chOff x="1230187" y="3222268"/>
              <a:chExt cx="216024" cy="206732"/>
            </a:xfrm>
          </p:grpSpPr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F51C9058-FCD5-4BCC-8985-FBCC6C1E9B26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6350C3D2-DE55-47C0-A4B8-33095C22A964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62E85366-4F00-44DC-B7BD-6B91BE3C6F62}"/>
                </a:ext>
              </a:extLst>
            </p:cNvPr>
            <p:cNvGrpSpPr/>
            <p:nvPr/>
          </p:nvGrpSpPr>
          <p:grpSpPr>
            <a:xfrm>
              <a:off x="2645751" y="2715599"/>
              <a:ext cx="216024" cy="206732"/>
              <a:chOff x="1230187" y="3222268"/>
              <a:chExt cx="216024" cy="206732"/>
            </a:xfrm>
          </p:grpSpPr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6E690E41-BFC6-4CCC-9800-28717F3928EB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D3CFCA23-44F0-451C-B84E-8346BBE7D879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38F7B24D-B0B5-4105-9210-65F50B9B48F2}"/>
                </a:ext>
              </a:extLst>
            </p:cNvPr>
            <p:cNvGrpSpPr/>
            <p:nvPr/>
          </p:nvGrpSpPr>
          <p:grpSpPr>
            <a:xfrm>
              <a:off x="2646681" y="3664744"/>
              <a:ext cx="216024" cy="206732"/>
              <a:chOff x="1230187" y="3222268"/>
              <a:chExt cx="216024" cy="206732"/>
            </a:xfrm>
          </p:grpSpPr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99107786-9873-448D-AB68-090F102FBE20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9BF6971C-1B60-47BD-B332-A6ABFB0A0BFB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010E1427-157E-4CA1-9E7D-30F9087D4FAC}"/>
                </a:ext>
              </a:extLst>
            </p:cNvPr>
            <p:cNvGrpSpPr/>
            <p:nvPr/>
          </p:nvGrpSpPr>
          <p:grpSpPr>
            <a:xfrm>
              <a:off x="3154064" y="3192943"/>
              <a:ext cx="216024" cy="206732"/>
              <a:chOff x="1230187" y="3222268"/>
              <a:chExt cx="216024" cy="206732"/>
            </a:xfrm>
          </p:grpSpPr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AA38D437-A0D4-4FC1-9F29-24D86BF9C113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642CD5D2-F305-43FF-9C08-7C8BAA9E888E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6E34D914-A8C6-4CB9-8939-F2A9377CC617}"/>
                </a:ext>
              </a:extLst>
            </p:cNvPr>
            <p:cNvGrpSpPr/>
            <p:nvPr/>
          </p:nvGrpSpPr>
          <p:grpSpPr>
            <a:xfrm>
              <a:off x="3158203" y="2715599"/>
              <a:ext cx="216024" cy="206732"/>
              <a:chOff x="1230187" y="3222268"/>
              <a:chExt cx="216024" cy="206732"/>
            </a:xfrm>
          </p:grpSpPr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C83E8C9B-DA29-4966-B47E-F077F6756D8A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116E9F82-C70A-442A-92E3-923A3F462B22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AB3A1780-F6C8-44D3-975D-39A52788BDFD}"/>
                </a:ext>
              </a:extLst>
            </p:cNvPr>
            <p:cNvGrpSpPr/>
            <p:nvPr/>
          </p:nvGrpSpPr>
          <p:grpSpPr>
            <a:xfrm>
              <a:off x="3159133" y="3664744"/>
              <a:ext cx="216024" cy="206732"/>
              <a:chOff x="1230187" y="3222268"/>
              <a:chExt cx="216024" cy="206732"/>
            </a:xfrm>
          </p:grpSpPr>
          <p:sp>
            <p:nvSpPr>
              <p:cNvPr id="153" name="Ellipse 152">
                <a:extLst>
                  <a:ext uri="{FF2B5EF4-FFF2-40B4-BE49-F238E27FC236}">
                    <a16:creationId xmlns:a16="http://schemas.microsoft.com/office/drawing/2014/main" id="{206D442D-AB67-4921-B3F0-1D0603040655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9A1FCE0A-EC6D-44E3-8230-332CC77141C3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4B2D46B5-D3FB-474E-8E64-083D0DD2CF47}"/>
                </a:ext>
              </a:extLst>
            </p:cNvPr>
            <p:cNvGrpSpPr/>
            <p:nvPr/>
          </p:nvGrpSpPr>
          <p:grpSpPr>
            <a:xfrm>
              <a:off x="3696400" y="3192943"/>
              <a:ext cx="216024" cy="206732"/>
              <a:chOff x="1230187" y="3222268"/>
              <a:chExt cx="216024" cy="206732"/>
            </a:xfrm>
          </p:grpSpPr>
          <p:sp>
            <p:nvSpPr>
              <p:cNvPr id="151" name="Ellipse 150">
                <a:extLst>
                  <a:ext uri="{FF2B5EF4-FFF2-40B4-BE49-F238E27FC236}">
                    <a16:creationId xmlns:a16="http://schemas.microsoft.com/office/drawing/2014/main" id="{1D0656A2-BF33-4832-A19C-1BF0DCD8CBFB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52" name="Ellipse 151">
                <a:extLst>
                  <a:ext uri="{FF2B5EF4-FFF2-40B4-BE49-F238E27FC236}">
                    <a16:creationId xmlns:a16="http://schemas.microsoft.com/office/drawing/2014/main" id="{D137EDBD-5042-489B-AD93-9FAC9D128396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BCB02715-1389-4C77-94E2-A29726DBDFCD}"/>
                </a:ext>
              </a:extLst>
            </p:cNvPr>
            <p:cNvGrpSpPr/>
            <p:nvPr/>
          </p:nvGrpSpPr>
          <p:grpSpPr>
            <a:xfrm>
              <a:off x="3700539" y="2715599"/>
              <a:ext cx="216024" cy="206732"/>
              <a:chOff x="1230187" y="3222268"/>
              <a:chExt cx="216024" cy="206732"/>
            </a:xfrm>
          </p:grpSpPr>
          <p:sp>
            <p:nvSpPr>
              <p:cNvPr id="149" name="Ellipse 148">
                <a:extLst>
                  <a:ext uri="{FF2B5EF4-FFF2-40B4-BE49-F238E27FC236}">
                    <a16:creationId xmlns:a16="http://schemas.microsoft.com/office/drawing/2014/main" id="{542ACB45-FE2B-42CD-A777-734D89F28B3B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50" name="Ellipse 149">
                <a:extLst>
                  <a:ext uri="{FF2B5EF4-FFF2-40B4-BE49-F238E27FC236}">
                    <a16:creationId xmlns:a16="http://schemas.microsoft.com/office/drawing/2014/main" id="{AD1F824D-D1D8-43B1-8D05-1791396D49B6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B9720A18-A106-4762-87E6-BB456DCD3968}"/>
                </a:ext>
              </a:extLst>
            </p:cNvPr>
            <p:cNvGrpSpPr/>
            <p:nvPr/>
          </p:nvGrpSpPr>
          <p:grpSpPr>
            <a:xfrm>
              <a:off x="3701469" y="3664744"/>
              <a:ext cx="216024" cy="206732"/>
              <a:chOff x="1230187" y="3222268"/>
              <a:chExt cx="216024" cy="206732"/>
            </a:xfrm>
          </p:grpSpPr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6F140CC0-B11D-4436-916F-78C27B4D8862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48" name="Ellipse 147">
                <a:extLst>
                  <a:ext uri="{FF2B5EF4-FFF2-40B4-BE49-F238E27FC236}">
                    <a16:creationId xmlns:a16="http://schemas.microsoft.com/office/drawing/2014/main" id="{A8087775-30D0-4E91-BD45-E88E6DE23E18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8" name="Gruppieren 137">
              <a:extLst>
                <a:ext uri="{FF2B5EF4-FFF2-40B4-BE49-F238E27FC236}">
                  <a16:creationId xmlns:a16="http://schemas.microsoft.com/office/drawing/2014/main" id="{BF8FF714-A4B7-4B66-91E2-A40622514A09}"/>
                </a:ext>
              </a:extLst>
            </p:cNvPr>
            <p:cNvGrpSpPr/>
            <p:nvPr/>
          </p:nvGrpSpPr>
          <p:grpSpPr>
            <a:xfrm>
              <a:off x="4334907" y="3192943"/>
              <a:ext cx="216024" cy="206732"/>
              <a:chOff x="1230187" y="3222268"/>
              <a:chExt cx="216024" cy="206732"/>
            </a:xfrm>
          </p:grpSpPr>
          <p:sp>
            <p:nvSpPr>
              <p:cNvPr id="145" name="Ellipse 144">
                <a:extLst>
                  <a:ext uri="{FF2B5EF4-FFF2-40B4-BE49-F238E27FC236}">
                    <a16:creationId xmlns:a16="http://schemas.microsoft.com/office/drawing/2014/main" id="{0A54DECC-AFD8-45A6-B3A4-DB642D7976FA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46" name="Ellipse 145">
                <a:extLst>
                  <a:ext uri="{FF2B5EF4-FFF2-40B4-BE49-F238E27FC236}">
                    <a16:creationId xmlns:a16="http://schemas.microsoft.com/office/drawing/2014/main" id="{4139144B-530D-4AE8-BB57-12F4275B546B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9" name="Gruppieren 138">
              <a:extLst>
                <a:ext uri="{FF2B5EF4-FFF2-40B4-BE49-F238E27FC236}">
                  <a16:creationId xmlns:a16="http://schemas.microsoft.com/office/drawing/2014/main" id="{104CDB96-9FC7-483B-955A-D4C4C953ED90}"/>
                </a:ext>
              </a:extLst>
            </p:cNvPr>
            <p:cNvGrpSpPr/>
            <p:nvPr/>
          </p:nvGrpSpPr>
          <p:grpSpPr>
            <a:xfrm>
              <a:off x="4339046" y="2715599"/>
              <a:ext cx="216024" cy="206732"/>
              <a:chOff x="1230187" y="3222268"/>
              <a:chExt cx="216024" cy="206732"/>
            </a:xfrm>
          </p:grpSpPr>
          <p:sp>
            <p:nvSpPr>
              <p:cNvPr id="143" name="Ellipse 142">
                <a:extLst>
                  <a:ext uri="{FF2B5EF4-FFF2-40B4-BE49-F238E27FC236}">
                    <a16:creationId xmlns:a16="http://schemas.microsoft.com/office/drawing/2014/main" id="{12CE2115-90A1-46C2-BA26-A26A265BE4E2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44" name="Ellipse 143">
                <a:extLst>
                  <a:ext uri="{FF2B5EF4-FFF2-40B4-BE49-F238E27FC236}">
                    <a16:creationId xmlns:a16="http://schemas.microsoft.com/office/drawing/2014/main" id="{A7DE61EF-2C90-4FE7-BF31-FA95704E0169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id="{632A576D-0182-4D30-B2B3-CA4ADA54F51E}"/>
                </a:ext>
              </a:extLst>
            </p:cNvPr>
            <p:cNvGrpSpPr/>
            <p:nvPr/>
          </p:nvGrpSpPr>
          <p:grpSpPr>
            <a:xfrm>
              <a:off x="4339976" y="3664744"/>
              <a:ext cx="216024" cy="206732"/>
              <a:chOff x="1230187" y="3222268"/>
              <a:chExt cx="216024" cy="206732"/>
            </a:xfrm>
          </p:grpSpPr>
          <p:sp>
            <p:nvSpPr>
              <p:cNvPr id="141" name="Ellipse 140">
                <a:extLst>
                  <a:ext uri="{FF2B5EF4-FFF2-40B4-BE49-F238E27FC236}">
                    <a16:creationId xmlns:a16="http://schemas.microsoft.com/office/drawing/2014/main" id="{FD333FA9-A8AB-4CC1-BD93-C7C87646D408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8EB0BD05-B4E1-4F5D-831D-3CA343EFDCAF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</p:grpSp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EF5D7E53-7052-4143-8C0A-23865C30459B}"/>
              </a:ext>
            </a:extLst>
          </p:cNvPr>
          <p:cNvGrpSpPr/>
          <p:nvPr/>
        </p:nvGrpSpPr>
        <p:grpSpPr>
          <a:xfrm>
            <a:off x="6309643" y="1987903"/>
            <a:ext cx="3687443" cy="1747639"/>
            <a:chOff x="6309643" y="1987903"/>
            <a:chExt cx="3687443" cy="1747639"/>
          </a:xfrm>
        </p:grpSpPr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A31E30AC-9FE9-4966-9095-031CEDE79BE5}"/>
                </a:ext>
              </a:extLst>
            </p:cNvPr>
            <p:cNvSpPr/>
            <p:nvPr/>
          </p:nvSpPr>
          <p:spPr>
            <a:xfrm>
              <a:off x="6900742" y="1987903"/>
              <a:ext cx="3096344" cy="1747639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D7750DAC-E16B-40A3-8B43-4A9417B3846C}"/>
                </a:ext>
              </a:extLst>
            </p:cNvPr>
            <p:cNvSpPr/>
            <p:nvPr/>
          </p:nvSpPr>
          <p:spPr>
            <a:xfrm>
              <a:off x="6468694" y="2481721"/>
              <a:ext cx="936104" cy="7155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22A5F8DC-7E6B-416C-AE99-F3D9DD212C12}"/>
                </a:ext>
              </a:extLst>
            </p:cNvPr>
            <p:cNvCxnSpPr/>
            <p:nvPr/>
          </p:nvCxnSpPr>
          <p:spPr>
            <a:xfrm flipH="1">
              <a:off x="6396686" y="2481721"/>
              <a:ext cx="504056" cy="0"/>
            </a:xfrm>
            <a:prstGeom prst="line">
              <a:avLst/>
            </a:prstGeom>
            <a:ln w="28575" cap="sq">
              <a:solidFill>
                <a:schemeClr val="tx2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F1B8E7C6-BB97-4F7C-BA41-9025F9E4C59B}"/>
                </a:ext>
              </a:extLst>
            </p:cNvPr>
            <p:cNvCxnSpPr/>
            <p:nvPr/>
          </p:nvCxnSpPr>
          <p:spPr>
            <a:xfrm flipH="1">
              <a:off x="6385227" y="3197288"/>
              <a:ext cx="504056" cy="0"/>
            </a:xfrm>
            <a:prstGeom prst="line">
              <a:avLst/>
            </a:prstGeom>
            <a:ln w="28575" cap="sq">
              <a:solidFill>
                <a:schemeClr val="tx2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077DB310-CE8B-4FDC-9605-6C6304E11A5F}"/>
                </a:ext>
              </a:extLst>
            </p:cNvPr>
            <p:cNvGrpSpPr/>
            <p:nvPr/>
          </p:nvGrpSpPr>
          <p:grpSpPr>
            <a:xfrm>
              <a:off x="7223828" y="2306583"/>
              <a:ext cx="2387767" cy="1155877"/>
              <a:chOff x="2168233" y="2715599"/>
              <a:chExt cx="2387767" cy="1155877"/>
            </a:xfrm>
          </p:grpSpPr>
          <p:grpSp>
            <p:nvGrpSpPr>
              <p:cNvPr id="76" name="Gruppieren 75">
                <a:extLst>
                  <a:ext uri="{FF2B5EF4-FFF2-40B4-BE49-F238E27FC236}">
                    <a16:creationId xmlns:a16="http://schemas.microsoft.com/office/drawing/2014/main" id="{72B2056D-5DBF-4A05-B154-97CBDB7016D8}"/>
                  </a:ext>
                </a:extLst>
              </p:cNvPr>
              <p:cNvGrpSpPr/>
              <p:nvPr/>
            </p:nvGrpSpPr>
            <p:grpSpPr>
              <a:xfrm>
                <a:off x="2168233" y="3192943"/>
                <a:ext cx="216024" cy="206732"/>
                <a:chOff x="1230187" y="3222268"/>
                <a:chExt cx="216024" cy="206732"/>
              </a:xfrm>
            </p:grpSpPr>
            <p:sp>
              <p:nvSpPr>
                <p:cNvPr id="119" name="Ellipse 118">
                  <a:extLst>
                    <a:ext uri="{FF2B5EF4-FFF2-40B4-BE49-F238E27FC236}">
                      <a16:creationId xmlns:a16="http://schemas.microsoft.com/office/drawing/2014/main" id="{F14CA93F-C3D5-44DF-84DE-EEC8FEE4238A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20" name="Ellipse 119">
                  <a:extLst>
                    <a:ext uri="{FF2B5EF4-FFF2-40B4-BE49-F238E27FC236}">
                      <a16:creationId xmlns:a16="http://schemas.microsoft.com/office/drawing/2014/main" id="{422B7DE4-A0B4-4B10-894F-FB445A084220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4C266389-9030-43B9-B941-27D53294F740}"/>
                  </a:ext>
                </a:extLst>
              </p:cNvPr>
              <p:cNvGrpSpPr/>
              <p:nvPr/>
            </p:nvGrpSpPr>
            <p:grpSpPr>
              <a:xfrm>
                <a:off x="2172372" y="2715599"/>
                <a:ext cx="216024" cy="206732"/>
                <a:chOff x="1230187" y="3222268"/>
                <a:chExt cx="216024" cy="206732"/>
              </a:xfrm>
            </p:grpSpPr>
            <p:sp>
              <p:nvSpPr>
                <p:cNvPr id="117" name="Ellipse 116">
                  <a:extLst>
                    <a:ext uri="{FF2B5EF4-FFF2-40B4-BE49-F238E27FC236}">
                      <a16:creationId xmlns:a16="http://schemas.microsoft.com/office/drawing/2014/main" id="{5AA5FD6B-5103-4798-9346-97C5B7959248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18" name="Ellipse 117">
                  <a:extLst>
                    <a:ext uri="{FF2B5EF4-FFF2-40B4-BE49-F238E27FC236}">
                      <a16:creationId xmlns:a16="http://schemas.microsoft.com/office/drawing/2014/main" id="{FE5E58D1-B187-4FC2-9329-F6428C9CD15A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6F38A997-E012-40EF-97EB-D9E25BAFC78C}"/>
                  </a:ext>
                </a:extLst>
              </p:cNvPr>
              <p:cNvGrpSpPr/>
              <p:nvPr/>
            </p:nvGrpSpPr>
            <p:grpSpPr>
              <a:xfrm>
                <a:off x="2173302" y="3664744"/>
                <a:ext cx="216024" cy="206732"/>
                <a:chOff x="1230187" y="3222268"/>
                <a:chExt cx="216024" cy="206732"/>
              </a:xfrm>
            </p:grpSpPr>
            <p:sp>
              <p:nvSpPr>
                <p:cNvPr id="115" name="Ellipse 114">
                  <a:extLst>
                    <a:ext uri="{FF2B5EF4-FFF2-40B4-BE49-F238E27FC236}">
                      <a16:creationId xmlns:a16="http://schemas.microsoft.com/office/drawing/2014/main" id="{43B2A06D-59BC-4489-BD74-1679B85553A4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16" name="Ellipse 115">
                  <a:extLst>
                    <a:ext uri="{FF2B5EF4-FFF2-40B4-BE49-F238E27FC236}">
                      <a16:creationId xmlns:a16="http://schemas.microsoft.com/office/drawing/2014/main" id="{BC27E6D7-6EBF-499B-9F47-0AD68F52BE37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79" name="Gruppieren 78">
                <a:extLst>
                  <a:ext uri="{FF2B5EF4-FFF2-40B4-BE49-F238E27FC236}">
                    <a16:creationId xmlns:a16="http://schemas.microsoft.com/office/drawing/2014/main" id="{7440C326-57CC-48CF-A4C1-95312C9BD08B}"/>
                  </a:ext>
                </a:extLst>
              </p:cNvPr>
              <p:cNvGrpSpPr/>
              <p:nvPr/>
            </p:nvGrpSpPr>
            <p:grpSpPr>
              <a:xfrm>
                <a:off x="2641612" y="3192943"/>
                <a:ext cx="216024" cy="206732"/>
                <a:chOff x="1230187" y="3222268"/>
                <a:chExt cx="216024" cy="206732"/>
              </a:xfrm>
            </p:grpSpPr>
            <p:sp>
              <p:nvSpPr>
                <p:cNvPr id="113" name="Ellipse 112">
                  <a:extLst>
                    <a:ext uri="{FF2B5EF4-FFF2-40B4-BE49-F238E27FC236}">
                      <a16:creationId xmlns:a16="http://schemas.microsoft.com/office/drawing/2014/main" id="{1A0D82F5-C369-460B-8AA3-A40072FCFFC1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14" name="Ellipse 113">
                  <a:extLst>
                    <a:ext uri="{FF2B5EF4-FFF2-40B4-BE49-F238E27FC236}">
                      <a16:creationId xmlns:a16="http://schemas.microsoft.com/office/drawing/2014/main" id="{05BF70ED-630F-47C1-9DF4-80FB19056A55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80" name="Gruppieren 79">
                <a:extLst>
                  <a:ext uri="{FF2B5EF4-FFF2-40B4-BE49-F238E27FC236}">
                    <a16:creationId xmlns:a16="http://schemas.microsoft.com/office/drawing/2014/main" id="{BCB33D78-5C8C-4E5B-9EE6-D0E6C04C3739}"/>
                  </a:ext>
                </a:extLst>
              </p:cNvPr>
              <p:cNvGrpSpPr/>
              <p:nvPr/>
            </p:nvGrpSpPr>
            <p:grpSpPr>
              <a:xfrm>
                <a:off x="2645751" y="2715599"/>
                <a:ext cx="216024" cy="206732"/>
                <a:chOff x="1230187" y="3222268"/>
                <a:chExt cx="216024" cy="206732"/>
              </a:xfrm>
            </p:grpSpPr>
            <p:sp>
              <p:nvSpPr>
                <p:cNvPr id="111" name="Ellipse 110">
                  <a:extLst>
                    <a:ext uri="{FF2B5EF4-FFF2-40B4-BE49-F238E27FC236}">
                      <a16:creationId xmlns:a16="http://schemas.microsoft.com/office/drawing/2014/main" id="{4661D5F0-4F72-4828-9A9D-AFCE1086CEEC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12" name="Ellipse 111">
                  <a:extLst>
                    <a:ext uri="{FF2B5EF4-FFF2-40B4-BE49-F238E27FC236}">
                      <a16:creationId xmlns:a16="http://schemas.microsoft.com/office/drawing/2014/main" id="{E6DCE374-642B-4EBA-B6D6-BBF9A7DDCCF8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81" name="Gruppieren 80">
                <a:extLst>
                  <a:ext uri="{FF2B5EF4-FFF2-40B4-BE49-F238E27FC236}">
                    <a16:creationId xmlns:a16="http://schemas.microsoft.com/office/drawing/2014/main" id="{4F883168-EF1E-4FD2-8653-B4F1DF6DE7DB}"/>
                  </a:ext>
                </a:extLst>
              </p:cNvPr>
              <p:cNvGrpSpPr/>
              <p:nvPr/>
            </p:nvGrpSpPr>
            <p:grpSpPr>
              <a:xfrm>
                <a:off x="2646681" y="3664744"/>
                <a:ext cx="216024" cy="206732"/>
                <a:chOff x="1230187" y="3222268"/>
                <a:chExt cx="216024" cy="206732"/>
              </a:xfrm>
            </p:grpSpPr>
            <p:sp>
              <p:nvSpPr>
                <p:cNvPr id="109" name="Ellipse 108">
                  <a:extLst>
                    <a:ext uri="{FF2B5EF4-FFF2-40B4-BE49-F238E27FC236}">
                      <a16:creationId xmlns:a16="http://schemas.microsoft.com/office/drawing/2014/main" id="{EA3F9544-61C6-4D10-B629-915B5BE4A88F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10" name="Ellipse 109">
                  <a:extLst>
                    <a:ext uri="{FF2B5EF4-FFF2-40B4-BE49-F238E27FC236}">
                      <a16:creationId xmlns:a16="http://schemas.microsoft.com/office/drawing/2014/main" id="{F1CE1EB0-37D6-44C9-821F-6820DD2185AF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8CE98DBD-2FEA-416C-9B2C-7A6984021BED}"/>
                  </a:ext>
                </a:extLst>
              </p:cNvPr>
              <p:cNvGrpSpPr/>
              <p:nvPr/>
            </p:nvGrpSpPr>
            <p:grpSpPr>
              <a:xfrm>
                <a:off x="3154064" y="3192943"/>
                <a:ext cx="216024" cy="206732"/>
                <a:chOff x="1230187" y="3222268"/>
                <a:chExt cx="216024" cy="206732"/>
              </a:xfrm>
            </p:grpSpPr>
            <p:sp>
              <p:nvSpPr>
                <p:cNvPr id="107" name="Ellipse 106">
                  <a:extLst>
                    <a:ext uri="{FF2B5EF4-FFF2-40B4-BE49-F238E27FC236}">
                      <a16:creationId xmlns:a16="http://schemas.microsoft.com/office/drawing/2014/main" id="{0FDA5C62-D221-4A15-9131-1D40D7286FB2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08" name="Ellipse 107">
                  <a:extLst>
                    <a:ext uri="{FF2B5EF4-FFF2-40B4-BE49-F238E27FC236}">
                      <a16:creationId xmlns:a16="http://schemas.microsoft.com/office/drawing/2014/main" id="{01186F64-9212-43AD-8E71-AE928AB0007B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83" name="Gruppieren 82">
                <a:extLst>
                  <a:ext uri="{FF2B5EF4-FFF2-40B4-BE49-F238E27FC236}">
                    <a16:creationId xmlns:a16="http://schemas.microsoft.com/office/drawing/2014/main" id="{1A119BBD-B875-4777-9F99-6D263BF78789}"/>
                  </a:ext>
                </a:extLst>
              </p:cNvPr>
              <p:cNvGrpSpPr/>
              <p:nvPr/>
            </p:nvGrpSpPr>
            <p:grpSpPr>
              <a:xfrm>
                <a:off x="3158203" y="2715599"/>
                <a:ext cx="216024" cy="206732"/>
                <a:chOff x="1230187" y="3222268"/>
                <a:chExt cx="216024" cy="206732"/>
              </a:xfrm>
            </p:grpSpPr>
            <p:sp>
              <p:nvSpPr>
                <p:cNvPr id="105" name="Ellipse 104">
                  <a:extLst>
                    <a:ext uri="{FF2B5EF4-FFF2-40B4-BE49-F238E27FC236}">
                      <a16:creationId xmlns:a16="http://schemas.microsoft.com/office/drawing/2014/main" id="{A95681F6-FE3A-4F68-9014-7FB4B6C545AE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06" name="Ellipse 105">
                  <a:extLst>
                    <a:ext uri="{FF2B5EF4-FFF2-40B4-BE49-F238E27FC236}">
                      <a16:creationId xmlns:a16="http://schemas.microsoft.com/office/drawing/2014/main" id="{E3AB9B97-6C73-4C18-B5C8-AE2752AB586B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84" name="Gruppieren 83">
                <a:extLst>
                  <a:ext uri="{FF2B5EF4-FFF2-40B4-BE49-F238E27FC236}">
                    <a16:creationId xmlns:a16="http://schemas.microsoft.com/office/drawing/2014/main" id="{CE8A8A94-2CF1-4D9B-932F-0652C602F9A8}"/>
                  </a:ext>
                </a:extLst>
              </p:cNvPr>
              <p:cNvGrpSpPr/>
              <p:nvPr/>
            </p:nvGrpSpPr>
            <p:grpSpPr>
              <a:xfrm>
                <a:off x="3159133" y="3664744"/>
                <a:ext cx="216024" cy="206732"/>
                <a:chOff x="1230187" y="3222268"/>
                <a:chExt cx="216024" cy="206732"/>
              </a:xfrm>
            </p:grpSpPr>
            <p:sp>
              <p:nvSpPr>
                <p:cNvPr id="103" name="Ellipse 102">
                  <a:extLst>
                    <a:ext uri="{FF2B5EF4-FFF2-40B4-BE49-F238E27FC236}">
                      <a16:creationId xmlns:a16="http://schemas.microsoft.com/office/drawing/2014/main" id="{22F87AD2-59E0-436E-A69A-A0C1D00BF486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04" name="Ellipse 103">
                  <a:extLst>
                    <a:ext uri="{FF2B5EF4-FFF2-40B4-BE49-F238E27FC236}">
                      <a16:creationId xmlns:a16="http://schemas.microsoft.com/office/drawing/2014/main" id="{49B55BEA-B5E5-4468-B752-137326B19FFB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C3F0E240-9D3C-4CC4-8E12-DEDED69397AD}"/>
                  </a:ext>
                </a:extLst>
              </p:cNvPr>
              <p:cNvGrpSpPr/>
              <p:nvPr/>
            </p:nvGrpSpPr>
            <p:grpSpPr>
              <a:xfrm>
                <a:off x="3696400" y="3192943"/>
                <a:ext cx="216024" cy="206732"/>
                <a:chOff x="1230187" y="3222268"/>
                <a:chExt cx="216024" cy="206732"/>
              </a:xfrm>
            </p:grpSpPr>
            <p:sp>
              <p:nvSpPr>
                <p:cNvPr id="101" name="Ellipse 100">
                  <a:extLst>
                    <a:ext uri="{FF2B5EF4-FFF2-40B4-BE49-F238E27FC236}">
                      <a16:creationId xmlns:a16="http://schemas.microsoft.com/office/drawing/2014/main" id="{2F39675D-5F33-4690-89C9-C9D4F38C08FF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02" name="Ellipse 101">
                  <a:extLst>
                    <a:ext uri="{FF2B5EF4-FFF2-40B4-BE49-F238E27FC236}">
                      <a16:creationId xmlns:a16="http://schemas.microsoft.com/office/drawing/2014/main" id="{70790486-EE25-4953-A4AE-403BDF769926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86" name="Gruppieren 85">
                <a:extLst>
                  <a:ext uri="{FF2B5EF4-FFF2-40B4-BE49-F238E27FC236}">
                    <a16:creationId xmlns:a16="http://schemas.microsoft.com/office/drawing/2014/main" id="{0C428F49-E28B-45E3-9040-3AFBFA04753B}"/>
                  </a:ext>
                </a:extLst>
              </p:cNvPr>
              <p:cNvGrpSpPr/>
              <p:nvPr/>
            </p:nvGrpSpPr>
            <p:grpSpPr>
              <a:xfrm>
                <a:off x="3700539" y="2715599"/>
                <a:ext cx="216024" cy="206732"/>
                <a:chOff x="1230187" y="3222268"/>
                <a:chExt cx="216024" cy="206732"/>
              </a:xfrm>
            </p:grpSpPr>
            <p:sp>
              <p:nvSpPr>
                <p:cNvPr id="99" name="Ellipse 98">
                  <a:extLst>
                    <a:ext uri="{FF2B5EF4-FFF2-40B4-BE49-F238E27FC236}">
                      <a16:creationId xmlns:a16="http://schemas.microsoft.com/office/drawing/2014/main" id="{9C56228D-56DF-49D0-A6C9-636755A21196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00" name="Ellipse 99">
                  <a:extLst>
                    <a:ext uri="{FF2B5EF4-FFF2-40B4-BE49-F238E27FC236}">
                      <a16:creationId xmlns:a16="http://schemas.microsoft.com/office/drawing/2014/main" id="{C87800C2-CF12-4AC0-A59E-D24810A49429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87" name="Gruppieren 86">
                <a:extLst>
                  <a:ext uri="{FF2B5EF4-FFF2-40B4-BE49-F238E27FC236}">
                    <a16:creationId xmlns:a16="http://schemas.microsoft.com/office/drawing/2014/main" id="{C31F1272-C49A-4FFE-946D-20AD9F4D86A7}"/>
                  </a:ext>
                </a:extLst>
              </p:cNvPr>
              <p:cNvGrpSpPr/>
              <p:nvPr/>
            </p:nvGrpSpPr>
            <p:grpSpPr>
              <a:xfrm>
                <a:off x="3701469" y="3664744"/>
                <a:ext cx="216024" cy="206732"/>
                <a:chOff x="1230187" y="3222268"/>
                <a:chExt cx="216024" cy="206732"/>
              </a:xfrm>
            </p:grpSpPr>
            <p:sp>
              <p:nvSpPr>
                <p:cNvPr id="97" name="Ellipse 96">
                  <a:extLst>
                    <a:ext uri="{FF2B5EF4-FFF2-40B4-BE49-F238E27FC236}">
                      <a16:creationId xmlns:a16="http://schemas.microsoft.com/office/drawing/2014/main" id="{D73F783D-89AC-4384-B352-83EA9652F577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98" name="Ellipse 97">
                  <a:extLst>
                    <a:ext uri="{FF2B5EF4-FFF2-40B4-BE49-F238E27FC236}">
                      <a16:creationId xmlns:a16="http://schemas.microsoft.com/office/drawing/2014/main" id="{6C4A811E-3D5B-4EC7-94C5-E033234938B2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88" name="Gruppieren 87">
                <a:extLst>
                  <a:ext uri="{FF2B5EF4-FFF2-40B4-BE49-F238E27FC236}">
                    <a16:creationId xmlns:a16="http://schemas.microsoft.com/office/drawing/2014/main" id="{048F2A2A-208B-4FC8-9358-6843AFA8EBAF}"/>
                  </a:ext>
                </a:extLst>
              </p:cNvPr>
              <p:cNvGrpSpPr/>
              <p:nvPr/>
            </p:nvGrpSpPr>
            <p:grpSpPr>
              <a:xfrm>
                <a:off x="4334907" y="3192943"/>
                <a:ext cx="216024" cy="206732"/>
                <a:chOff x="1230187" y="3222268"/>
                <a:chExt cx="216024" cy="206732"/>
              </a:xfrm>
            </p:grpSpPr>
            <p:sp>
              <p:nvSpPr>
                <p:cNvPr id="95" name="Ellipse 94">
                  <a:extLst>
                    <a:ext uri="{FF2B5EF4-FFF2-40B4-BE49-F238E27FC236}">
                      <a16:creationId xmlns:a16="http://schemas.microsoft.com/office/drawing/2014/main" id="{5A28B8E5-819C-413C-8605-972D6EC1F781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96" name="Ellipse 95">
                  <a:extLst>
                    <a:ext uri="{FF2B5EF4-FFF2-40B4-BE49-F238E27FC236}">
                      <a16:creationId xmlns:a16="http://schemas.microsoft.com/office/drawing/2014/main" id="{CC5A6DAE-88FF-461E-892D-FCAD374EE180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89" name="Gruppieren 88">
                <a:extLst>
                  <a:ext uri="{FF2B5EF4-FFF2-40B4-BE49-F238E27FC236}">
                    <a16:creationId xmlns:a16="http://schemas.microsoft.com/office/drawing/2014/main" id="{4EBEFF38-D77B-4865-8399-45EF494CBF91}"/>
                  </a:ext>
                </a:extLst>
              </p:cNvPr>
              <p:cNvGrpSpPr/>
              <p:nvPr/>
            </p:nvGrpSpPr>
            <p:grpSpPr>
              <a:xfrm>
                <a:off x="4339046" y="2715599"/>
                <a:ext cx="216024" cy="206732"/>
                <a:chOff x="1230187" y="3222268"/>
                <a:chExt cx="216024" cy="206732"/>
              </a:xfrm>
            </p:grpSpPr>
            <p:sp>
              <p:nvSpPr>
                <p:cNvPr id="93" name="Ellipse 92">
                  <a:extLst>
                    <a:ext uri="{FF2B5EF4-FFF2-40B4-BE49-F238E27FC236}">
                      <a16:creationId xmlns:a16="http://schemas.microsoft.com/office/drawing/2014/main" id="{E9D4F794-ECF4-489C-831C-5B791A920FE8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94" name="Ellipse 93">
                  <a:extLst>
                    <a:ext uri="{FF2B5EF4-FFF2-40B4-BE49-F238E27FC236}">
                      <a16:creationId xmlns:a16="http://schemas.microsoft.com/office/drawing/2014/main" id="{49F42C73-5691-4BA2-B146-7EDCFD69DC38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90" name="Gruppieren 89">
                <a:extLst>
                  <a:ext uri="{FF2B5EF4-FFF2-40B4-BE49-F238E27FC236}">
                    <a16:creationId xmlns:a16="http://schemas.microsoft.com/office/drawing/2014/main" id="{E11DDD5A-C45A-4BEC-822F-F4F4EF7960C4}"/>
                  </a:ext>
                </a:extLst>
              </p:cNvPr>
              <p:cNvGrpSpPr/>
              <p:nvPr/>
            </p:nvGrpSpPr>
            <p:grpSpPr>
              <a:xfrm>
                <a:off x="4339976" y="3664744"/>
                <a:ext cx="216024" cy="206732"/>
                <a:chOff x="1230187" y="3222268"/>
                <a:chExt cx="216024" cy="206732"/>
              </a:xfrm>
            </p:grpSpPr>
            <p:sp>
              <p:nvSpPr>
                <p:cNvPr id="91" name="Ellipse 90">
                  <a:extLst>
                    <a:ext uri="{FF2B5EF4-FFF2-40B4-BE49-F238E27FC236}">
                      <a16:creationId xmlns:a16="http://schemas.microsoft.com/office/drawing/2014/main" id="{F80C9EB5-8E93-4E25-95CE-A556B651CF59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92" name="Ellipse 91">
                  <a:extLst>
                    <a:ext uri="{FF2B5EF4-FFF2-40B4-BE49-F238E27FC236}">
                      <a16:creationId xmlns:a16="http://schemas.microsoft.com/office/drawing/2014/main" id="{DEDA1A05-1582-4E7D-821C-AF819389E238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</p:grpSp>
        <p:cxnSp>
          <p:nvCxnSpPr>
            <p:cNvPr id="172" name="Gerade Verbindung mit Pfeil 171">
              <a:extLst>
                <a:ext uri="{FF2B5EF4-FFF2-40B4-BE49-F238E27FC236}">
                  <a16:creationId xmlns:a16="http://schemas.microsoft.com/office/drawing/2014/main" id="{67F5A555-E988-4353-BCF3-265534437804}"/>
                </a:ext>
              </a:extLst>
            </p:cNvPr>
            <p:cNvCxnSpPr/>
            <p:nvPr/>
          </p:nvCxnSpPr>
          <p:spPr>
            <a:xfrm>
              <a:off x="6309643" y="2546214"/>
              <a:ext cx="0" cy="597566"/>
            </a:xfrm>
            <a:prstGeom prst="straightConnector1">
              <a:avLst/>
            </a:prstGeom>
            <a:ln w="3810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F3E46486-1802-410D-A860-820B7689AB4E}"/>
              </a:ext>
            </a:extLst>
          </p:cNvPr>
          <p:cNvCxnSpPr>
            <a:cxnSpLocks/>
          </p:cNvCxnSpPr>
          <p:nvPr/>
        </p:nvCxnSpPr>
        <p:spPr>
          <a:xfrm flipV="1">
            <a:off x="6237635" y="4573906"/>
            <a:ext cx="0" cy="626088"/>
          </a:xfrm>
          <a:prstGeom prst="straightConnector1">
            <a:avLst/>
          </a:prstGeom>
          <a:ln w="381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>
            <a:extLst>
              <a:ext uri="{FF2B5EF4-FFF2-40B4-BE49-F238E27FC236}">
                <a16:creationId xmlns:a16="http://schemas.microsoft.com/office/drawing/2014/main" id="{78652C7A-F75D-4ED8-81E7-3C5631D4F6FB}"/>
              </a:ext>
            </a:extLst>
          </p:cNvPr>
          <p:cNvCxnSpPr>
            <a:cxnSpLocks/>
          </p:cNvCxnSpPr>
          <p:nvPr/>
        </p:nvCxnSpPr>
        <p:spPr>
          <a:xfrm flipH="1">
            <a:off x="7351586" y="1987903"/>
            <a:ext cx="566714" cy="0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C5E8C303-DE9E-473D-82A7-69EB37D0B062}"/>
              </a:ext>
            </a:extLst>
          </p:cNvPr>
          <p:cNvCxnSpPr>
            <a:cxnSpLocks/>
          </p:cNvCxnSpPr>
          <p:nvPr/>
        </p:nvCxnSpPr>
        <p:spPr>
          <a:xfrm>
            <a:off x="7345984" y="4062298"/>
            <a:ext cx="531037" cy="5324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850A056-CEBD-4DCD-BD72-2C185FE8AD3F}"/>
              </a:ext>
            </a:extLst>
          </p:cNvPr>
          <p:cNvCxnSpPr/>
          <p:nvPr/>
        </p:nvCxnSpPr>
        <p:spPr>
          <a:xfrm flipV="1">
            <a:off x="6244539" y="1815623"/>
            <a:ext cx="4104456" cy="1887877"/>
          </a:xfrm>
          <a:prstGeom prst="line">
            <a:avLst/>
          </a:prstGeom>
          <a:ln w="76200" cap="sq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r Verbinder 170">
            <a:extLst>
              <a:ext uri="{FF2B5EF4-FFF2-40B4-BE49-F238E27FC236}">
                <a16:creationId xmlns:a16="http://schemas.microsoft.com/office/drawing/2014/main" id="{DF3B4DF0-E6E3-48C3-8135-C5EBB89854EE}"/>
              </a:ext>
            </a:extLst>
          </p:cNvPr>
          <p:cNvCxnSpPr>
            <a:cxnSpLocks/>
          </p:cNvCxnSpPr>
          <p:nvPr/>
        </p:nvCxnSpPr>
        <p:spPr>
          <a:xfrm>
            <a:off x="6256727" y="1795790"/>
            <a:ext cx="4104456" cy="1887877"/>
          </a:xfrm>
          <a:prstGeom prst="line">
            <a:avLst/>
          </a:prstGeom>
          <a:ln w="76200" cap="sq">
            <a:solidFill>
              <a:srgbClr val="C0000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7574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F8E8BA-5ED7-4B1B-9575-894AE5EB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EDA73F-B550-46BB-B26F-65C17B5E7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34BE24-EA54-4ADD-B4F5-A5C730A0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58</a:t>
            </a:fld>
            <a:endParaRPr lang="de-CH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F79F3519-77C6-42E4-BEF6-ECB226E67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8177"/>
            <a:ext cx="11537950" cy="640583"/>
          </a:xfrm>
        </p:spPr>
        <p:txBody>
          <a:bodyPr/>
          <a:lstStyle/>
          <a:p>
            <a:r>
              <a:rPr lang="de-CH" dirty="0"/>
              <a:t>Selbstinduktion</a:t>
            </a:r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967C9EC9-FE29-44BD-B59C-15D3065DB5B4}"/>
              </a:ext>
            </a:extLst>
          </p:cNvPr>
          <p:cNvGrpSpPr/>
          <p:nvPr/>
        </p:nvGrpSpPr>
        <p:grpSpPr>
          <a:xfrm>
            <a:off x="1014713" y="1678508"/>
            <a:ext cx="4172693" cy="1461318"/>
            <a:chOff x="1014713" y="1678508"/>
            <a:chExt cx="4172693" cy="1461318"/>
          </a:xfrm>
        </p:grpSpPr>
        <p:sp>
          <p:nvSpPr>
            <p:cNvPr id="26" name="Pfeil: nach unten 25">
              <a:extLst>
                <a:ext uri="{FF2B5EF4-FFF2-40B4-BE49-F238E27FC236}">
                  <a16:creationId xmlns:a16="http://schemas.microsoft.com/office/drawing/2014/main" id="{505A0802-2F38-420D-AD3B-F6698E78D142}"/>
                </a:ext>
              </a:extLst>
            </p:cNvPr>
            <p:cNvSpPr/>
            <p:nvPr/>
          </p:nvSpPr>
          <p:spPr>
            <a:xfrm>
              <a:off x="4105540" y="2331588"/>
              <a:ext cx="290854" cy="608364"/>
            </a:xfrm>
            <a:prstGeom prst="downArrow">
              <a:avLst/>
            </a:prstGeom>
            <a:solidFill>
              <a:srgbClr val="1269B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52F181E8-C4BF-48AC-A517-FB89AD0E4986}"/>
                </a:ext>
              </a:extLst>
            </p:cNvPr>
            <p:cNvSpPr/>
            <p:nvPr/>
          </p:nvSpPr>
          <p:spPr>
            <a:xfrm>
              <a:off x="3326204" y="1699666"/>
              <a:ext cx="1861202" cy="9049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27988AA-7204-401B-91E2-1550A8B5E08E}"/>
                </a:ext>
              </a:extLst>
            </p:cNvPr>
            <p:cNvSpPr/>
            <p:nvPr/>
          </p:nvSpPr>
          <p:spPr>
            <a:xfrm>
              <a:off x="3156493" y="2131714"/>
              <a:ext cx="960620" cy="10081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DF4FFE87-08C6-44DD-A64E-AF9358AA4C9E}"/>
                </a:ext>
              </a:extLst>
            </p:cNvPr>
            <p:cNvSpPr txBox="1"/>
            <p:nvPr/>
          </p:nvSpPr>
          <p:spPr>
            <a:xfrm>
              <a:off x="1154156" y="1678508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C00000"/>
                  </a:solidFill>
                </a:rPr>
                <a:t>I</a:t>
              </a:r>
              <a:endParaRPr lang="de-CH" dirty="0">
                <a:solidFill>
                  <a:srgbClr val="C00000"/>
                </a:solidFill>
              </a:endParaRP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CC561101-C1D8-47EC-8EE7-6C675EC811EA}"/>
                </a:ext>
              </a:extLst>
            </p:cNvPr>
            <p:cNvSpPr/>
            <p:nvPr/>
          </p:nvSpPr>
          <p:spPr>
            <a:xfrm>
              <a:off x="3213299" y="2121660"/>
              <a:ext cx="792088" cy="221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045E93C-8D39-4B14-9FB3-21D70652A795}"/>
                </a:ext>
              </a:extLst>
            </p:cNvPr>
            <p:cNvCxnSpPr>
              <a:cxnSpLocks/>
            </p:cNvCxnSpPr>
            <p:nvPr/>
          </p:nvCxnSpPr>
          <p:spPr>
            <a:xfrm>
              <a:off x="1014713" y="2131713"/>
              <a:ext cx="2311491" cy="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1FE47D0D-F0BA-4550-8717-28CF52C6F6DC}"/>
                </a:ext>
              </a:extLst>
            </p:cNvPr>
            <p:cNvCxnSpPr>
              <a:cxnSpLocks/>
            </p:cNvCxnSpPr>
            <p:nvPr/>
          </p:nvCxnSpPr>
          <p:spPr>
            <a:xfrm>
              <a:off x="1014713" y="2348880"/>
              <a:ext cx="241461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44E8A31A-0476-432F-B72C-635B5B6E6BDB}"/>
                </a:ext>
              </a:extLst>
            </p:cNvPr>
            <p:cNvCxnSpPr/>
            <p:nvPr/>
          </p:nvCxnSpPr>
          <p:spPr>
            <a:xfrm>
              <a:off x="1154156" y="2139244"/>
              <a:ext cx="360040" cy="0"/>
            </a:xfrm>
            <a:prstGeom prst="straightConnector1">
              <a:avLst/>
            </a:prstGeom>
            <a:ln w="571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09F89203-9FEF-4894-817E-C4833147B420}"/>
              </a:ext>
            </a:extLst>
          </p:cNvPr>
          <p:cNvGrpSpPr/>
          <p:nvPr/>
        </p:nvGrpSpPr>
        <p:grpSpPr>
          <a:xfrm>
            <a:off x="6830701" y="1618221"/>
            <a:ext cx="4172693" cy="1461318"/>
            <a:chOff x="1014713" y="1678508"/>
            <a:chExt cx="4172693" cy="1461318"/>
          </a:xfrm>
        </p:grpSpPr>
        <p:sp>
          <p:nvSpPr>
            <p:cNvPr id="84" name="Pfeil: nach unten 83">
              <a:extLst>
                <a:ext uri="{FF2B5EF4-FFF2-40B4-BE49-F238E27FC236}">
                  <a16:creationId xmlns:a16="http://schemas.microsoft.com/office/drawing/2014/main" id="{81DF06FC-87CD-463B-A067-2821FBF81015}"/>
                </a:ext>
              </a:extLst>
            </p:cNvPr>
            <p:cNvSpPr/>
            <p:nvPr/>
          </p:nvSpPr>
          <p:spPr>
            <a:xfrm>
              <a:off x="4105540" y="2331588"/>
              <a:ext cx="290854" cy="608364"/>
            </a:xfrm>
            <a:prstGeom prst="downArrow">
              <a:avLst/>
            </a:prstGeom>
            <a:solidFill>
              <a:srgbClr val="1269B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3B644D9A-5EB1-49D0-94D2-BCF76361CABE}"/>
                </a:ext>
              </a:extLst>
            </p:cNvPr>
            <p:cNvSpPr/>
            <p:nvPr/>
          </p:nvSpPr>
          <p:spPr>
            <a:xfrm>
              <a:off x="3326204" y="1699666"/>
              <a:ext cx="1861202" cy="9049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1E40DEA9-4D76-4374-9287-85962EA3ECCC}"/>
                </a:ext>
              </a:extLst>
            </p:cNvPr>
            <p:cNvSpPr/>
            <p:nvPr/>
          </p:nvSpPr>
          <p:spPr>
            <a:xfrm>
              <a:off x="3156493" y="2131714"/>
              <a:ext cx="960620" cy="10081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261CD892-920C-4F88-A571-3694A9486734}"/>
                </a:ext>
              </a:extLst>
            </p:cNvPr>
            <p:cNvSpPr txBox="1"/>
            <p:nvPr/>
          </p:nvSpPr>
          <p:spPr>
            <a:xfrm>
              <a:off x="1334176" y="1678508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C00000"/>
                  </a:solidFill>
                </a:rPr>
                <a:t>i(t)</a:t>
              </a:r>
              <a:endParaRPr lang="de-CH" dirty="0">
                <a:solidFill>
                  <a:srgbClr val="C00000"/>
                </a:solidFill>
              </a:endParaRPr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9BE35F11-70DC-4AFF-B998-1B6D1F56342A}"/>
                </a:ext>
              </a:extLst>
            </p:cNvPr>
            <p:cNvSpPr/>
            <p:nvPr/>
          </p:nvSpPr>
          <p:spPr>
            <a:xfrm>
              <a:off x="3213299" y="2121660"/>
              <a:ext cx="792088" cy="221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DA2A8F4C-411C-402F-8E0E-96011544C5DD}"/>
                </a:ext>
              </a:extLst>
            </p:cNvPr>
            <p:cNvCxnSpPr>
              <a:cxnSpLocks/>
            </p:cNvCxnSpPr>
            <p:nvPr/>
          </p:nvCxnSpPr>
          <p:spPr>
            <a:xfrm>
              <a:off x="1014713" y="2131713"/>
              <a:ext cx="2311491" cy="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7D5B4ABD-BB8B-427F-975D-3983EBB92291}"/>
                </a:ext>
              </a:extLst>
            </p:cNvPr>
            <p:cNvCxnSpPr>
              <a:cxnSpLocks/>
            </p:cNvCxnSpPr>
            <p:nvPr/>
          </p:nvCxnSpPr>
          <p:spPr>
            <a:xfrm>
              <a:off x="1014713" y="2348880"/>
              <a:ext cx="241461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94D3E548-3E1D-4B93-B801-341651AEA247}"/>
                </a:ext>
              </a:extLst>
            </p:cNvPr>
            <p:cNvCxnSpPr/>
            <p:nvPr/>
          </p:nvCxnSpPr>
          <p:spPr>
            <a:xfrm>
              <a:off x="1428106" y="2131713"/>
              <a:ext cx="360040" cy="0"/>
            </a:xfrm>
            <a:prstGeom prst="straightConnector1">
              <a:avLst/>
            </a:prstGeom>
            <a:ln w="571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7EE32FC1-2CE7-4B43-915C-C33965829D3B}"/>
              </a:ext>
            </a:extLst>
          </p:cNvPr>
          <p:cNvCxnSpPr/>
          <p:nvPr/>
        </p:nvCxnSpPr>
        <p:spPr>
          <a:xfrm>
            <a:off x="6741691" y="2082675"/>
            <a:ext cx="0" cy="260161"/>
          </a:xfrm>
          <a:prstGeom prst="straightConnector1">
            <a:avLst/>
          </a:prstGeom>
          <a:ln w="28575" cap="sq">
            <a:solidFill>
              <a:schemeClr val="accent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9EA6DD2B-97CF-4A67-B43C-92574B68B9A4}"/>
                  </a:ext>
                </a:extLst>
              </p:cNvPr>
              <p:cNvSpPr txBox="1"/>
              <p:nvPr/>
            </p:nvSpPr>
            <p:spPr>
              <a:xfrm>
                <a:off x="6124961" y="1979727"/>
                <a:ext cx="677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9EA6DD2B-97CF-4A67-B43C-92574B68B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961" y="1979727"/>
                <a:ext cx="677045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DE047FCC-297A-4C40-A6F4-9C5EF0B3A98D}"/>
                  </a:ext>
                </a:extLst>
              </p:cNvPr>
              <p:cNvSpPr txBox="1"/>
              <p:nvPr/>
            </p:nvSpPr>
            <p:spPr>
              <a:xfrm>
                <a:off x="837035" y="3589014"/>
                <a:ext cx="76193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dirty="0"/>
                  <a:t>Der Strom I, erzeugt einen magnetischen Fluss </a:t>
                </a:r>
                <a14:m>
                  <m:oMath xmlns:m="http://schemas.openxmlformats.org/officeDocument/2006/math">
                    <m:r>
                      <a:rPr lang="de-CH" b="1" i="0" smtClean="0">
                        <a:latin typeface="Cambria Math" panose="02040503050406030204" pitchFamily="18" charset="0"/>
                      </a:rPr>
                      <m:t>𝚽</m:t>
                    </m:r>
                  </m:oMath>
                </a14:m>
                <a:r>
                  <a:rPr lang="de-CH" b="1" dirty="0"/>
                  <a:t> </a:t>
                </a:r>
                <a:r>
                  <a:rPr lang="de-CH" dirty="0"/>
                  <a:t>in der Leiterschleife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dirty="0"/>
                  <a:t>Ändert sich der Strom i(t) zeitlich, so ändert sich auch der Fluss </a:t>
                </a:r>
                <a14:m>
                  <m:oMath xmlns:m="http://schemas.openxmlformats.org/officeDocument/2006/math">
                    <m:r>
                      <a:rPr lang="de-CH" b="1" i="0" smtClean="0">
                        <a:latin typeface="Cambria Math" panose="02040503050406030204" pitchFamily="18" charset="0"/>
                      </a:rPr>
                      <m:t>𝚽</m:t>
                    </m:r>
                  </m:oMath>
                </a14:m>
                <a:endParaRPr lang="de-CH" b="1" dirty="0"/>
              </a:p>
            </p:txBody>
          </p:sp>
        </mc:Choice>
        <mc:Fallback xmlns="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DE047FCC-297A-4C40-A6F4-9C5EF0B3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35" y="3589014"/>
                <a:ext cx="7619394" cy="646331"/>
              </a:xfrm>
              <a:prstGeom prst="rect">
                <a:avLst/>
              </a:prstGeom>
              <a:blipFill>
                <a:blip r:embed="rId3"/>
                <a:stretch>
                  <a:fillRect l="-480" t="-5660" b="-1415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E9FBD4F9-4D17-47A0-B3A6-AC4F783A80B7}"/>
                  </a:ext>
                </a:extLst>
              </p:cNvPr>
              <p:cNvSpPr txBox="1"/>
              <p:nvPr/>
            </p:nvSpPr>
            <p:spPr>
              <a:xfrm>
                <a:off x="4221926" y="4615731"/>
                <a:ext cx="2739596" cy="6182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CH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E9FBD4F9-4D17-47A0-B3A6-AC4F783A8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926" y="4615731"/>
                <a:ext cx="2739596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B39E0C7B-0A9F-4DF6-80B6-28819E79B282}"/>
                  </a:ext>
                </a:extLst>
              </p:cNvPr>
              <p:cNvSpPr txBox="1"/>
              <p:nvPr/>
            </p:nvSpPr>
            <p:spPr>
              <a:xfrm>
                <a:off x="4347548" y="262548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1" i="0" smtClean="0">
                          <a:latin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B39E0C7B-0A9F-4DF6-80B6-28819E79B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548" y="2625488"/>
                <a:ext cx="44435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feld 102">
                <a:extLst>
                  <a:ext uri="{FF2B5EF4-FFF2-40B4-BE49-F238E27FC236}">
                    <a16:creationId xmlns:a16="http://schemas.microsoft.com/office/drawing/2014/main" id="{A1086E3E-A00B-48BB-A99D-75C68CC93DDE}"/>
                  </a:ext>
                </a:extLst>
              </p:cNvPr>
              <p:cNvSpPr txBox="1"/>
              <p:nvPr/>
            </p:nvSpPr>
            <p:spPr>
              <a:xfrm>
                <a:off x="10180822" y="254431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1" i="0" smtClean="0">
                          <a:latin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03" name="Textfeld 102">
                <a:extLst>
                  <a:ext uri="{FF2B5EF4-FFF2-40B4-BE49-F238E27FC236}">
                    <a16:creationId xmlns:a16="http://schemas.microsoft.com/office/drawing/2014/main" id="{A1086E3E-A00B-48BB-A99D-75C68CC93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2" y="2544313"/>
                <a:ext cx="44435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4430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9555A9-CB4E-4472-B66C-611372468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620711"/>
            <a:ext cx="11537950" cy="1013969"/>
          </a:xfrm>
        </p:spPr>
        <p:txBody>
          <a:bodyPr/>
          <a:lstStyle/>
          <a:p>
            <a:r>
              <a:rPr lang="de-DE" dirty="0"/>
              <a:t>Charakteristische Gleichung der Induktivität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D6A7A2-57AD-4E26-9AF7-7F4CE44A1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BDEDBC-E34A-44C2-BD03-66DFAD825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779527-16E5-42E2-B456-CBC91FC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59</a:t>
            </a:fld>
            <a:endParaRPr lang="de-CH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96210C3-66AD-4C8A-BC0D-632810F32332}"/>
              </a:ext>
            </a:extLst>
          </p:cNvPr>
          <p:cNvSpPr txBox="1"/>
          <p:nvPr/>
        </p:nvSpPr>
        <p:spPr>
          <a:xfrm>
            <a:off x="588427" y="1436369"/>
            <a:ext cx="8417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Frage: „</a:t>
            </a:r>
            <a:r>
              <a:rPr lang="de-DE" dirty="0"/>
              <a:t>Wie stehen Strom und Spannung über einer </a:t>
            </a:r>
            <a:r>
              <a:rPr lang="de-DE" b="1" dirty="0"/>
              <a:t>Induktivität</a:t>
            </a:r>
            <a:r>
              <a:rPr lang="de-DE" dirty="0"/>
              <a:t> in Verbindung“</a:t>
            </a:r>
          </a:p>
          <a:p>
            <a:r>
              <a:rPr lang="de-DE" b="1" dirty="0"/>
              <a:t>Antwort: </a:t>
            </a:r>
            <a:r>
              <a:rPr lang="de-DE" dirty="0"/>
              <a:t>Die Spannung entspricht der </a:t>
            </a:r>
            <a:r>
              <a:rPr lang="de-DE" b="1" dirty="0"/>
              <a:t>zeitlichen Ableitung </a:t>
            </a:r>
            <a:r>
              <a:rPr lang="de-DE" dirty="0"/>
              <a:t>des Stromes.</a:t>
            </a:r>
            <a:endParaRPr lang="de-C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F63BD7B-36E4-4192-91A1-D16976FDC121}"/>
                  </a:ext>
                </a:extLst>
              </p:cNvPr>
              <p:cNvSpPr txBox="1"/>
              <p:nvPr/>
            </p:nvSpPr>
            <p:spPr>
              <a:xfrm>
                <a:off x="5032983" y="4581128"/>
                <a:ext cx="2119683" cy="6182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F63BD7B-36E4-4192-91A1-D16976FDC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983" y="4581128"/>
                <a:ext cx="2119683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9D14DC5-1CA8-4BB3-ADD6-F5A0D031B4D3}"/>
              </a:ext>
            </a:extLst>
          </p:cNvPr>
          <p:cNvGrpSpPr/>
          <p:nvPr/>
        </p:nvGrpSpPr>
        <p:grpSpPr>
          <a:xfrm>
            <a:off x="4079254" y="2383091"/>
            <a:ext cx="2664296" cy="2026736"/>
            <a:chOff x="4077396" y="1875185"/>
            <a:chExt cx="2664296" cy="2026736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11B025F8-2E7C-4627-8287-5A8AA3729A49}"/>
                </a:ext>
              </a:extLst>
            </p:cNvPr>
            <p:cNvGrpSpPr/>
            <p:nvPr/>
          </p:nvGrpSpPr>
          <p:grpSpPr>
            <a:xfrm>
              <a:off x="4077396" y="2035593"/>
              <a:ext cx="2664296" cy="1866328"/>
              <a:chOff x="3501331" y="1772816"/>
              <a:chExt cx="2664296" cy="1866328"/>
            </a:xfrm>
          </p:grpSpPr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76BBBC01-4C2E-4CED-9B98-ACA6EAC2B9FD}"/>
                  </a:ext>
                </a:extLst>
              </p:cNvPr>
              <p:cNvGrpSpPr/>
              <p:nvPr/>
            </p:nvGrpSpPr>
            <p:grpSpPr>
              <a:xfrm>
                <a:off x="3501331" y="1772816"/>
                <a:ext cx="2664296" cy="1866328"/>
                <a:chOff x="4509443" y="1634680"/>
                <a:chExt cx="2664296" cy="1866328"/>
              </a:xfrm>
            </p:grpSpPr>
            <p:sp>
              <p:nvSpPr>
                <p:cNvPr id="8" name="Rechteck 7">
                  <a:extLst>
                    <a:ext uri="{FF2B5EF4-FFF2-40B4-BE49-F238E27FC236}">
                      <a16:creationId xmlns:a16="http://schemas.microsoft.com/office/drawing/2014/main" id="{FCFF993B-7CA0-408F-8493-48254764ECCB}"/>
                    </a:ext>
                  </a:extLst>
                </p:cNvPr>
                <p:cNvSpPr/>
                <p:nvPr/>
              </p:nvSpPr>
              <p:spPr>
                <a:xfrm>
                  <a:off x="4725467" y="1875185"/>
                  <a:ext cx="2304256" cy="11408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9" name="Rechteck 8">
                  <a:extLst>
                    <a:ext uri="{FF2B5EF4-FFF2-40B4-BE49-F238E27FC236}">
                      <a16:creationId xmlns:a16="http://schemas.microsoft.com/office/drawing/2014/main" id="{69F6A375-B781-4578-B2E3-F60DEB87DADD}"/>
                    </a:ext>
                  </a:extLst>
                </p:cNvPr>
                <p:cNvSpPr/>
                <p:nvPr/>
              </p:nvSpPr>
              <p:spPr>
                <a:xfrm>
                  <a:off x="6885707" y="2121570"/>
                  <a:ext cx="288032" cy="648072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0498FD54-5EA2-4F5A-B314-6378F612A248}"/>
                    </a:ext>
                  </a:extLst>
                </p:cNvPr>
                <p:cNvSpPr/>
                <p:nvPr/>
              </p:nvSpPr>
              <p:spPr>
                <a:xfrm>
                  <a:off x="4509443" y="1634680"/>
                  <a:ext cx="1728192" cy="18663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</p:grpSp>
          <p:cxnSp>
            <p:nvCxnSpPr>
              <p:cNvPr id="13" name="Gerade Verbindung mit Pfeil 12">
                <a:extLst>
                  <a:ext uri="{FF2B5EF4-FFF2-40B4-BE49-F238E27FC236}">
                    <a16:creationId xmlns:a16="http://schemas.microsoft.com/office/drawing/2014/main" id="{3CD837CA-C203-44EA-8FD7-1764CF0BB6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1472" y="2013321"/>
                <a:ext cx="288032" cy="0"/>
              </a:xfrm>
              <a:prstGeom prst="straightConnector1">
                <a:avLst/>
              </a:prstGeom>
              <a:ln w="38100" cap="sq">
                <a:solidFill>
                  <a:srgbClr val="C0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C713BEA7-F0C1-4EA4-A658-11A54C782E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3499" y="1994739"/>
                <a:ext cx="0" cy="1159424"/>
              </a:xfrm>
              <a:prstGeom prst="straightConnector1">
                <a:avLst/>
              </a:prstGeom>
              <a:ln w="38100" cap="sq">
                <a:solidFill>
                  <a:srgbClr val="1269B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95D4577D-D348-45F4-98F3-44CEC8D0D408}"/>
                    </a:ext>
                  </a:extLst>
                </p:cNvPr>
                <p:cNvSpPr/>
                <p:nvPr/>
              </p:nvSpPr>
              <p:spPr>
                <a:xfrm>
                  <a:off x="4913289" y="2599425"/>
                  <a:ext cx="67627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95D4577D-D348-45F4-98F3-44CEC8D0D4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3289" y="2599425"/>
                  <a:ext cx="67627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8FEC34FF-9304-444E-99F7-31BF35D267CD}"/>
                    </a:ext>
                  </a:extLst>
                </p:cNvPr>
                <p:cNvSpPr/>
                <p:nvPr/>
              </p:nvSpPr>
              <p:spPr>
                <a:xfrm>
                  <a:off x="5737138" y="1875185"/>
                  <a:ext cx="6184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CH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8FEC34FF-9304-444E-99F7-31BF35D267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7138" y="1875185"/>
                  <a:ext cx="6184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124356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F0C5D-FA8B-4D70-8F8C-3580C3BA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Elektrisches Feld und die elektrische Flussdichte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83CC82-9E3C-432C-AC80-3FC2605DB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0D831-9B24-476B-BD95-03A1B9D4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2623FA-3E4D-4C84-84B9-DACA7113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F5403E-D882-4E91-9B92-9AC50C28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</a:t>
            </a:fld>
            <a:endParaRPr lang="de-CH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1351904-5AA7-4BF3-B86A-BDF87B42A035}"/>
              </a:ext>
            </a:extLst>
          </p:cNvPr>
          <p:cNvGrpSpPr/>
          <p:nvPr/>
        </p:nvGrpSpPr>
        <p:grpSpPr>
          <a:xfrm>
            <a:off x="981051" y="1086965"/>
            <a:ext cx="5879749" cy="3867167"/>
            <a:chOff x="357886" y="1662732"/>
            <a:chExt cx="3815584" cy="2660748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B9646BBE-4F7F-44BB-992D-5EBF18651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886" y="2322448"/>
              <a:ext cx="2572755" cy="2001032"/>
            </a:xfrm>
            <a:prstGeom prst="rect">
              <a:avLst/>
            </a:prstGeom>
          </p:spPr>
        </p:pic>
        <p:cxnSp>
          <p:nvCxnSpPr>
            <p:cNvPr id="11" name="Straight Arrow Connector 9">
              <a:extLst>
                <a:ext uri="{FF2B5EF4-FFF2-40B4-BE49-F238E27FC236}">
                  <a16:creationId xmlns:a16="http://schemas.microsoft.com/office/drawing/2014/main" id="{42E06A71-8E19-452A-807B-2FABE6EE0FB2}"/>
                </a:ext>
              </a:extLst>
            </p:cNvPr>
            <p:cNvCxnSpPr/>
            <p:nvPr/>
          </p:nvCxnSpPr>
          <p:spPr>
            <a:xfrm>
              <a:off x="3005214" y="3539926"/>
              <a:ext cx="0" cy="594298"/>
            </a:xfrm>
            <a:prstGeom prst="straightConnector1">
              <a:avLst/>
            </a:prstGeom>
            <a:ln w="5715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0">
              <a:extLst>
                <a:ext uri="{FF2B5EF4-FFF2-40B4-BE49-F238E27FC236}">
                  <a16:creationId xmlns:a16="http://schemas.microsoft.com/office/drawing/2014/main" id="{BC773AC6-E930-4EBC-B4E9-68C7A8A2BD6A}"/>
                </a:ext>
              </a:extLst>
            </p:cNvPr>
            <p:cNvCxnSpPr/>
            <p:nvPr/>
          </p:nvCxnSpPr>
          <p:spPr>
            <a:xfrm>
              <a:off x="3437431" y="3539926"/>
              <a:ext cx="0" cy="594298"/>
            </a:xfrm>
            <a:prstGeom prst="straightConnector1">
              <a:avLst/>
            </a:prstGeom>
            <a:ln w="19050" cap="sq">
              <a:solidFill>
                <a:schemeClr val="tx1"/>
              </a:solidFill>
              <a:round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1">
                  <a:extLst>
                    <a:ext uri="{FF2B5EF4-FFF2-40B4-BE49-F238E27FC236}">
                      <a16:creationId xmlns:a16="http://schemas.microsoft.com/office/drawing/2014/main" id="{A7CC9F00-04B6-4E33-8D8F-A7671F90104E}"/>
                    </a:ext>
                  </a:extLst>
                </p:cNvPr>
                <p:cNvSpPr txBox="1"/>
                <p:nvPr/>
              </p:nvSpPr>
              <p:spPr>
                <a:xfrm>
                  <a:off x="3129874" y="3688802"/>
                  <a:ext cx="168316" cy="2078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351" i="1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351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9874" y="3688802"/>
                  <a:ext cx="168316" cy="207877"/>
                </a:xfrm>
                <a:prstGeom prst="rect">
                  <a:avLst/>
                </a:prstGeom>
                <a:blipFill>
                  <a:blip r:embed="rId3"/>
                  <a:stretch>
                    <a:fillRect l="-21429" r="-21429" b="-5882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2">
                  <a:extLst>
                    <a:ext uri="{FF2B5EF4-FFF2-40B4-BE49-F238E27FC236}">
                      <a16:creationId xmlns:a16="http://schemas.microsoft.com/office/drawing/2014/main" id="{4EA372FA-10F9-4B7F-899A-94D7DDF58DDE}"/>
                    </a:ext>
                  </a:extLst>
                </p:cNvPr>
                <p:cNvSpPr txBox="1"/>
                <p:nvPr/>
              </p:nvSpPr>
              <p:spPr>
                <a:xfrm>
                  <a:off x="3562090" y="3688801"/>
                  <a:ext cx="168316" cy="2078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351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de-CH" sz="1351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2090" y="3688801"/>
                  <a:ext cx="168316" cy="207877"/>
                </a:xfrm>
                <a:prstGeom prst="rect">
                  <a:avLst/>
                </a:prstGeom>
                <a:blipFill>
                  <a:blip r:embed="rId4"/>
                  <a:stretch>
                    <a:fillRect l="-10714" r="-1071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3">
              <a:extLst>
                <a:ext uri="{FF2B5EF4-FFF2-40B4-BE49-F238E27FC236}">
                  <a16:creationId xmlns:a16="http://schemas.microsoft.com/office/drawing/2014/main" id="{1A32E14D-C176-4E64-9AD7-CD357E5BE3CD}"/>
                </a:ext>
              </a:extLst>
            </p:cNvPr>
            <p:cNvCxnSpPr/>
            <p:nvPr/>
          </p:nvCxnSpPr>
          <p:spPr>
            <a:xfrm>
              <a:off x="3923675" y="3539926"/>
              <a:ext cx="0" cy="594298"/>
            </a:xfrm>
            <a:prstGeom prst="straightConnector1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73905C-6342-498B-9E96-16D210376D3D}"/>
                </a:ext>
              </a:extLst>
            </p:cNvPr>
            <p:cNvSpPr txBox="1"/>
            <p:nvPr/>
          </p:nvSpPr>
          <p:spPr>
            <a:xfrm rot="18392408">
              <a:off x="2837788" y="3107470"/>
              <a:ext cx="62305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300" dirty="0"/>
                <a:t>D-Feld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8DEEDD-2BBE-4D67-9C5E-496B1697F9A6}"/>
                </a:ext>
              </a:extLst>
            </p:cNvPr>
            <p:cNvSpPr txBox="1"/>
            <p:nvPr/>
          </p:nvSpPr>
          <p:spPr>
            <a:xfrm rot="18392408">
              <a:off x="2848748" y="2590198"/>
              <a:ext cx="214731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300" dirty="0"/>
                <a:t>Gegenfeld durch Polarisation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BA89F4-86E4-4B54-922E-777806FD549F}"/>
                </a:ext>
              </a:extLst>
            </p:cNvPr>
            <p:cNvSpPr txBox="1"/>
            <p:nvPr/>
          </p:nvSpPr>
          <p:spPr>
            <a:xfrm rot="18392408">
              <a:off x="3726168" y="3120844"/>
              <a:ext cx="60221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300" dirty="0"/>
                <a:t>E-Feld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2A96388-75C0-4B44-A2E0-B20261561BBA}"/>
                  </a:ext>
                </a:extLst>
              </p:cNvPr>
              <p:cNvSpPr txBox="1"/>
              <p:nvPr/>
            </p:nvSpPr>
            <p:spPr>
              <a:xfrm>
                <a:off x="9045947" y="5166558"/>
                <a:ext cx="1269643" cy="567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A2A96388-75C0-4B44-A2E0-B20261561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947" y="5166558"/>
                <a:ext cx="1269643" cy="5674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D295146-5726-4B52-B4F2-94ACB7CB5C45}"/>
              </a:ext>
            </a:extLst>
          </p:cNvPr>
          <p:cNvSpPr txBox="1">
            <a:spLocks/>
          </p:cNvSpPr>
          <p:nvPr/>
        </p:nvSpPr>
        <p:spPr>
          <a:xfrm>
            <a:off x="7241618" y="1560810"/>
            <a:ext cx="4177035" cy="4213225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1600" dirty="0"/>
              <a:t>Durch die Plattenladungen und die von ihnen erzeugte elektrische Flussdichte wird das Material </a:t>
            </a:r>
            <a:r>
              <a:rPr lang="de-CH" sz="1600" b="1" dirty="0"/>
              <a:t>polarisiert</a:t>
            </a:r>
          </a:p>
          <a:p>
            <a:endParaRPr lang="de-CH" sz="1600" b="1" dirty="0"/>
          </a:p>
          <a:p>
            <a:r>
              <a:rPr lang="de-CH" sz="1600" dirty="0"/>
              <a:t>Dadurch bildet sich ein </a:t>
            </a:r>
            <a:r>
              <a:rPr lang="de-CH" sz="1600" b="1" dirty="0"/>
              <a:t>schwaches Feld in entgegengesetzte Richtung </a:t>
            </a:r>
            <a:r>
              <a:rPr lang="de-CH" sz="1600" dirty="0"/>
              <a:t>auf</a:t>
            </a:r>
          </a:p>
          <a:p>
            <a:endParaRPr lang="de-CH" sz="1600" dirty="0"/>
          </a:p>
          <a:p>
            <a:r>
              <a:rPr lang="de-CH" sz="1600" dirty="0"/>
              <a:t>Dieses Gegenfeld überlagert sich mit dem </a:t>
            </a:r>
            <a:br>
              <a:rPr lang="de-CH" sz="1600" dirty="0"/>
            </a:br>
            <a:r>
              <a:rPr lang="de-CH" sz="1600" dirty="0"/>
              <a:t>D-Feld, weshalb das resultierende Feld, das elektrische Feld, </a:t>
            </a:r>
            <a:r>
              <a:rPr lang="de-CH" sz="1600" b="1" dirty="0"/>
              <a:t>abgeschwächt</a:t>
            </a:r>
            <a:r>
              <a:rPr lang="de-CH" sz="1600" dirty="0"/>
              <a:t> wird!</a:t>
            </a:r>
          </a:p>
        </p:txBody>
      </p:sp>
    </p:spTree>
    <p:extLst>
      <p:ext uri="{BB962C8B-B14F-4D97-AF65-F5344CB8AC3E}">
        <p14:creationId xmlns:p14="http://schemas.microsoft.com/office/powerpoint/2010/main" val="35172944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90AC41-D784-46A8-A70D-F1E625494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347" y="628736"/>
            <a:ext cx="11537950" cy="1013969"/>
          </a:xfrm>
        </p:spPr>
        <p:txBody>
          <a:bodyPr/>
          <a:lstStyle/>
          <a:p>
            <a:r>
              <a:rPr lang="de-CH" dirty="0"/>
              <a:t>Umformen von Induktivitäten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AA74D6-8411-484E-8757-B8D53767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2FB5A3-175D-41E2-9D75-A85ECFB6D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5D5018-BBF7-4A40-A6AF-C19C3ECD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60</a:t>
            </a:fld>
            <a:endParaRPr lang="de-CH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3BEAD7D-D996-4355-91B5-450C33D23A19}"/>
              </a:ext>
            </a:extLst>
          </p:cNvPr>
          <p:cNvSpPr txBox="1"/>
          <p:nvPr/>
        </p:nvSpPr>
        <p:spPr>
          <a:xfrm>
            <a:off x="476995" y="1412776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Gleiche Regel wie bei Widerständen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49C35FB-5589-4CBB-9A9F-432EF18EC882}"/>
                  </a:ext>
                </a:extLst>
              </p:cNvPr>
              <p:cNvSpPr txBox="1"/>
              <p:nvPr/>
            </p:nvSpPr>
            <p:spPr>
              <a:xfrm>
                <a:off x="2349203" y="4751353"/>
                <a:ext cx="1692386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49C35FB-5589-4CBB-9A9F-432EF18EC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203" y="4751353"/>
                <a:ext cx="1692386" cy="391902"/>
              </a:xfrm>
              <a:prstGeom prst="rect">
                <a:avLst/>
              </a:prstGeom>
              <a:blipFill>
                <a:blip r:embed="rId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72D5A67-E0AF-4C36-BC98-28963672AFEF}"/>
                  </a:ext>
                </a:extLst>
              </p:cNvPr>
              <p:cNvSpPr txBox="1"/>
              <p:nvPr/>
            </p:nvSpPr>
            <p:spPr>
              <a:xfrm>
                <a:off x="7564161" y="4705071"/>
                <a:ext cx="1807803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72D5A67-E0AF-4C36-BC98-28963672A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161" y="4705071"/>
                <a:ext cx="1807803" cy="391902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458470C3-C3F1-4CA4-9BA4-9E81B4392349}"/>
              </a:ext>
            </a:extLst>
          </p:cNvPr>
          <p:cNvSpPr/>
          <p:nvPr/>
        </p:nvSpPr>
        <p:spPr>
          <a:xfrm>
            <a:off x="7482574" y="3284984"/>
            <a:ext cx="216023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A2B9C34-20F3-4F30-BF3B-CF19C3A42F99}"/>
              </a:ext>
            </a:extLst>
          </p:cNvPr>
          <p:cNvSpPr/>
          <p:nvPr/>
        </p:nvSpPr>
        <p:spPr>
          <a:xfrm>
            <a:off x="7850997" y="3284984"/>
            <a:ext cx="216023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F3C27D0-578F-422C-9AC8-6BD5F1027A7A}"/>
              </a:ext>
            </a:extLst>
          </p:cNvPr>
          <p:cNvSpPr/>
          <p:nvPr/>
        </p:nvSpPr>
        <p:spPr>
          <a:xfrm>
            <a:off x="9117955" y="3284984"/>
            <a:ext cx="216023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5355B24-8B06-4F65-943D-BEBD2573ADC5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7590585" y="2924944"/>
            <a:ext cx="1" cy="36004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CDEFC8E0-4576-42C3-B4F6-BE93FE0CAA98}"/>
              </a:ext>
            </a:extLst>
          </p:cNvPr>
          <p:cNvCxnSpPr/>
          <p:nvPr/>
        </p:nvCxnSpPr>
        <p:spPr>
          <a:xfrm flipH="1" flipV="1">
            <a:off x="7590586" y="3861048"/>
            <a:ext cx="1" cy="36004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A1613CC7-59DB-448E-BEA3-3CA7E3A50D6D}"/>
              </a:ext>
            </a:extLst>
          </p:cNvPr>
          <p:cNvCxnSpPr/>
          <p:nvPr/>
        </p:nvCxnSpPr>
        <p:spPr>
          <a:xfrm flipH="1" flipV="1">
            <a:off x="7959007" y="2924944"/>
            <a:ext cx="1" cy="36004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8AF479D-402A-4C67-AA07-F04DFA73AA57}"/>
              </a:ext>
            </a:extLst>
          </p:cNvPr>
          <p:cNvCxnSpPr/>
          <p:nvPr/>
        </p:nvCxnSpPr>
        <p:spPr>
          <a:xfrm flipH="1" flipV="1">
            <a:off x="9222248" y="2933326"/>
            <a:ext cx="1" cy="36004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ABDECD0-184A-4A8B-B495-C71C9D2586BC}"/>
              </a:ext>
            </a:extLst>
          </p:cNvPr>
          <p:cNvCxnSpPr/>
          <p:nvPr/>
        </p:nvCxnSpPr>
        <p:spPr>
          <a:xfrm flipH="1" flipV="1">
            <a:off x="9232384" y="3861048"/>
            <a:ext cx="1" cy="36004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D33E6A5-A345-40FD-B144-0671D1EAC224}"/>
              </a:ext>
            </a:extLst>
          </p:cNvPr>
          <p:cNvCxnSpPr/>
          <p:nvPr/>
        </p:nvCxnSpPr>
        <p:spPr>
          <a:xfrm flipH="1" flipV="1">
            <a:off x="7964680" y="3838322"/>
            <a:ext cx="1" cy="36004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1D0F8378-E273-4414-B4EA-724C82CE6318}"/>
              </a:ext>
            </a:extLst>
          </p:cNvPr>
          <p:cNvSpPr/>
          <p:nvPr/>
        </p:nvSpPr>
        <p:spPr>
          <a:xfrm>
            <a:off x="8397875" y="3356992"/>
            <a:ext cx="351657" cy="39190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BC1AFFD-2F9B-4667-8FCC-552C439F7026}"/>
              </a:ext>
            </a:extLst>
          </p:cNvPr>
          <p:cNvSpPr/>
          <p:nvPr/>
        </p:nvSpPr>
        <p:spPr>
          <a:xfrm>
            <a:off x="3684470" y="3284984"/>
            <a:ext cx="216023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78DC45B-A6B5-4602-9EA3-7A4A421141B2}"/>
              </a:ext>
            </a:extLst>
          </p:cNvPr>
          <p:cNvCxnSpPr/>
          <p:nvPr/>
        </p:nvCxnSpPr>
        <p:spPr>
          <a:xfrm flipH="1" flipV="1">
            <a:off x="3788763" y="2933326"/>
            <a:ext cx="1" cy="36004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1724DB79-B1FA-42EF-BD1A-25D186F74AE9}"/>
              </a:ext>
            </a:extLst>
          </p:cNvPr>
          <p:cNvCxnSpPr/>
          <p:nvPr/>
        </p:nvCxnSpPr>
        <p:spPr>
          <a:xfrm flipH="1" flipV="1">
            <a:off x="3798899" y="3861048"/>
            <a:ext cx="1" cy="36004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404162E-E8E0-4FDE-9BDA-70F8079FC63F}"/>
              </a:ext>
            </a:extLst>
          </p:cNvPr>
          <p:cNvGrpSpPr/>
          <p:nvPr/>
        </p:nvGrpSpPr>
        <p:grpSpPr>
          <a:xfrm>
            <a:off x="2403651" y="2608850"/>
            <a:ext cx="219742" cy="1951452"/>
            <a:chOff x="2403651" y="2608850"/>
            <a:chExt cx="219742" cy="1951452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DC4A5A31-7FFC-4CB7-A848-78A94D7B9871}"/>
                </a:ext>
              </a:extLst>
            </p:cNvPr>
            <p:cNvSpPr/>
            <p:nvPr/>
          </p:nvSpPr>
          <p:spPr>
            <a:xfrm>
              <a:off x="2403651" y="2968890"/>
              <a:ext cx="216023" cy="576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C8DBCF5A-7C31-4105-B131-E07EF89CBA2A}"/>
                </a:ext>
              </a:extLst>
            </p:cNvPr>
            <p:cNvSpPr/>
            <p:nvPr/>
          </p:nvSpPr>
          <p:spPr>
            <a:xfrm>
              <a:off x="2407370" y="3646924"/>
              <a:ext cx="216023" cy="576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30B1C39C-39F8-466A-A27F-AEFF52406611}"/>
                </a:ext>
              </a:extLst>
            </p:cNvPr>
            <p:cNvCxnSpPr>
              <a:stCxn id="22" idx="0"/>
            </p:cNvCxnSpPr>
            <p:nvPr/>
          </p:nvCxnSpPr>
          <p:spPr>
            <a:xfrm flipH="1" flipV="1">
              <a:off x="2511662" y="2608850"/>
              <a:ext cx="1" cy="360040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404AA9C3-047B-4370-9765-C7516F690734}"/>
                </a:ext>
              </a:extLst>
            </p:cNvPr>
            <p:cNvCxnSpPr/>
            <p:nvPr/>
          </p:nvCxnSpPr>
          <p:spPr>
            <a:xfrm flipH="1" flipV="1">
              <a:off x="2515380" y="3286884"/>
              <a:ext cx="1" cy="360040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B4BAE73E-F85B-41A8-91F3-23E06C9697E2}"/>
                </a:ext>
              </a:extLst>
            </p:cNvPr>
            <p:cNvCxnSpPr/>
            <p:nvPr/>
          </p:nvCxnSpPr>
          <p:spPr>
            <a:xfrm flipH="1" flipV="1">
              <a:off x="2521053" y="4200262"/>
              <a:ext cx="1" cy="360040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Pfeil: nach rechts 30">
            <a:extLst>
              <a:ext uri="{FF2B5EF4-FFF2-40B4-BE49-F238E27FC236}">
                <a16:creationId xmlns:a16="http://schemas.microsoft.com/office/drawing/2014/main" id="{332258D2-8369-447B-9708-AF9F5E8AF6DC}"/>
              </a:ext>
            </a:extLst>
          </p:cNvPr>
          <p:cNvSpPr/>
          <p:nvPr/>
        </p:nvSpPr>
        <p:spPr>
          <a:xfrm>
            <a:off x="2964390" y="3356992"/>
            <a:ext cx="351657" cy="39190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0799124C-12B2-4F92-8004-96A9646ACD59}"/>
              </a:ext>
            </a:extLst>
          </p:cNvPr>
          <p:cNvCxnSpPr>
            <a:cxnSpLocks/>
          </p:cNvCxnSpPr>
          <p:nvPr/>
        </p:nvCxnSpPr>
        <p:spPr>
          <a:xfrm flipH="1" flipV="1">
            <a:off x="7590589" y="2940875"/>
            <a:ext cx="368418" cy="6795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C86681EE-E55A-46D3-A1FC-E3D34C9DBD75}"/>
              </a:ext>
            </a:extLst>
          </p:cNvPr>
          <p:cNvCxnSpPr>
            <a:cxnSpLocks/>
          </p:cNvCxnSpPr>
          <p:nvPr/>
        </p:nvCxnSpPr>
        <p:spPr>
          <a:xfrm flipH="1" flipV="1">
            <a:off x="7590585" y="4198362"/>
            <a:ext cx="368418" cy="6795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EFFE135A-E4AC-45D4-941C-DF2A1D848647}"/>
              </a:ext>
            </a:extLst>
          </p:cNvPr>
          <p:cNvCxnSpPr>
            <a:cxnSpLocks/>
          </p:cNvCxnSpPr>
          <p:nvPr/>
        </p:nvCxnSpPr>
        <p:spPr>
          <a:xfrm flipV="1">
            <a:off x="7774794" y="4221088"/>
            <a:ext cx="1" cy="159194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1AEEA7AB-06A7-4FF4-95A0-8931F03D6E1B}"/>
              </a:ext>
            </a:extLst>
          </p:cNvPr>
          <p:cNvCxnSpPr>
            <a:cxnSpLocks/>
          </p:cNvCxnSpPr>
          <p:nvPr/>
        </p:nvCxnSpPr>
        <p:spPr>
          <a:xfrm flipV="1">
            <a:off x="7774795" y="2765750"/>
            <a:ext cx="1" cy="159194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44092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9555A9-CB4E-4472-B66C-611372468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620711"/>
            <a:ext cx="11537950" cy="1013969"/>
          </a:xfrm>
        </p:spPr>
        <p:txBody>
          <a:bodyPr/>
          <a:lstStyle/>
          <a:p>
            <a:r>
              <a:rPr lang="de-DE" dirty="0"/>
              <a:t>Charakteristische Gleichung des Kondensators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2FFEEF2-3247-44DF-A622-9074B4F1DC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D6A7A2-57AD-4E26-9AF7-7F4CE44A1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BDEDBC-E34A-44C2-BD03-66DFAD825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779527-16E5-42E2-B456-CBC91FC5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61</a:t>
            </a:fld>
            <a:endParaRPr lang="de-CH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96210C3-66AD-4C8A-BC0D-632810F32332}"/>
              </a:ext>
            </a:extLst>
          </p:cNvPr>
          <p:cNvSpPr txBox="1"/>
          <p:nvPr/>
        </p:nvSpPr>
        <p:spPr>
          <a:xfrm>
            <a:off x="588427" y="1436369"/>
            <a:ext cx="8725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Frage: „</a:t>
            </a:r>
            <a:r>
              <a:rPr lang="de-DE" dirty="0"/>
              <a:t>Wie stehen Strom und Spannung über einem </a:t>
            </a:r>
            <a:r>
              <a:rPr lang="de-DE" b="1" dirty="0"/>
              <a:t>Kondensator</a:t>
            </a:r>
            <a:r>
              <a:rPr lang="de-DE" dirty="0"/>
              <a:t> in Verbindung“</a:t>
            </a:r>
          </a:p>
          <a:p>
            <a:r>
              <a:rPr lang="de-DE" b="1" dirty="0"/>
              <a:t>Antwort: </a:t>
            </a:r>
            <a:r>
              <a:rPr lang="de-DE" dirty="0"/>
              <a:t>Die Spannung entspricht dem </a:t>
            </a:r>
            <a:r>
              <a:rPr lang="de-DE" b="1" dirty="0"/>
              <a:t>Integral </a:t>
            </a:r>
            <a:r>
              <a:rPr lang="de-DE" dirty="0"/>
              <a:t>des Stromes.</a:t>
            </a:r>
            <a:endParaRPr lang="de-C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F63BD7B-36E4-4192-91A1-D16976FDC121}"/>
                  </a:ext>
                </a:extLst>
              </p:cNvPr>
              <p:cNvSpPr txBox="1"/>
              <p:nvPr/>
            </p:nvSpPr>
            <p:spPr>
              <a:xfrm>
                <a:off x="4971139" y="4638309"/>
                <a:ext cx="2243371" cy="6127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⋅∫</m:t>
                      </m:r>
                      <m:r>
                        <a:rPr lang="de-CH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F63BD7B-36E4-4192-91A1-D16976FDC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139" y="4638309"/>
                <a:ext cx="2243371" cy="612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961E411-CB26-4708-B9E6-4A9917A0AE92}"/>
                  </a:ext>
                </a:extLst>
              </p:cNvPr>
              <p:cNvSpPr txBox="1"/>
              <p:nvPr/>
            </p:nvSpPr>
            <p:spPr>
              <a:xfrm>
                <a:off x="5116078" y="4050164"/>
                <a:ext cx="1909433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de-CH" dirty="0"/>
                  <a:t> und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𝑑𝑄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961E411-CB26-4708-B9E6-4A9917A0A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078" y="4050164"/>
                <a:ext cx="1909433" cy="491288"/>
              </a:xfrm>
              <a:prstGeom prst="rect">
                <a:avLst/>
              </a:prstGeom>
              <a:blipFill>
                <a:blip r:embed="rId3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0A315FB-7423-4E15-B5FA-26FEC0A6D5CA}"/>
              </a:ext>
            </a:extLst>
          </p:cNvPr>
          <p:cNvGrpSpPr/>
          <p:nvPr/>
        </p:nvGrpSpPr>
        <p:grpSpPr>
          <a:xfrm>
            <a:off x="3922198" y="2178793"/>
            <a:ext cx="3088949" cy="1663173"/>
            <a:chOff x="2384271" y="2222683"/>
            <a:chExt cx="3088949" cy="1663173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CFF993B-7CA0-408F-8493-48254764ECCB}"/>
                </a:ext>
              </a:extLst>
            </p:cNvPr>
            <p:cNvSpPr/>
            <p:nvPr/>
          </p:nvSpPr>
          <p:spPr>
            <a:xfrm>
              <a:off x="2600295" y="2623596"/>
              <a:ext cx="2304256" cy="114084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498FD54-5EA2-4F5A-B314-6378F612A248}"/>
                </a:ext>
              </a:extLst>
            </p:cNvPr>
            <p:cNvSpPr/>
            <p:nvPr/>
          </p:nvSpPr>
          <p:spPr>
            <a:xfrm>
              <a:off x="2384271" y="2383091"/>
              <a:ext cx="1728192" cy="1502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3CD837CA-C203-44EA-8FD7-1764CF0BB6D3}"/>
                </a:ext>
              </a:extLst>
            </p:cNvPr>
            <p:cNvCxnSpPr>
              <a:cxnSpLocks/>
            </p:cNvCxnSpPr>
            <p:nvPr/>
          </p:nvCxnSpPr>
          <p:spPr>
            <a:xfrm>
              <a:off x="4304412" y="2623596"/>
              <a:ext cx="288032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C713BEA7-F0C1-4EA4-A658-11A54C782EFF}"/>
                </a:ext>
              </a:extLst>
            </p:cNvPr>
            <p:cNvCxnSpPr>
              <a:cxnSpLocks/>
            </p:cNvCxnSpPr>
            <p:nvPr/>
          </p:nvCxnSpPr>
          <p:spPr>
            <a:xfrm>
              <a:off x="3896439" y="2605014"/>
              <a:ext cx="0" cy="1159424"/>
            </a:xfrm>
            <a:prstGeom prst="straightConnector1">
              <a:avLst/>
            </a:prstGeom>
            <a:ln w="3810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95D4577D-D348-45F4-98F3-44CEC8D0D408}"/>
                    </a:ext>
                  </a:extLst>
                </p:cNvPr>
                <p:cNvSpPr/>
                <p:nvPr/>
              </p:nvSpPr>
              <p:spPr>
                <a:xfrm>
                  <a:off x="3220164" y="2946923"/>
                  <a:ext cx="67627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95D4577D-D348-45F4-98F3-44CEC8D0D4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0164" y="2946923"/>
                  <a:ext cx="67627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8FEC34FF-9304-444E-99F7-31BF35D267CD}"/>
                    </a:ext>
                  </a:extLst>
                </p:cNvPr>
                <p:cNvSpPr/>
                <p:nvPr/>
              </p:nvSpPr>
              <p:spPr>
                <a:xfrm>
                  <a:off x="4044013" y="2222683"/>
                  <a:ext cx="6184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CH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8FEC34FF-9304-444E-99F7-31BF35D267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4013" y="2222683"/>
                  <a:ext cx="6184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5F31D935-5A5B-465C-B058-B37B6068A8F1}"/>
                </a:ext>
              </a:extLst>
            </p:cNvPr>
            <p:cNvCxnSpPr/>
            <p:nvPr/>
          </p:nvCxnSpPr>
          <p:spPr>
            <a:xfrm>
              <a:off x="4693023" y="2955574"/>
              <a:ext cx="423055" cy="0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21A795C3-29C8-4A68-ABD0-61E9B41862D8}"/>
                </a:ext>
              </a:extLst>
            </p:cNvPr>
            <p:cNvCxnSpPr/>
            <p:nvPr/>
          </p:nvCxnSpPr>
          <p:spPr>
            <a:xfrm>
              <a:off x="4693023" y="3095399"/>
              <a:ext cx="423055" cy="0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98C8D0A-392D-431E-B100-3B4DFE92ED4E}"/>
                </a:ext>
              </a:extLst>
            </p:cNvPr>
            <p:cNvSpPr/>
            <p:nvPr/>
          </p:nvSpPr>
          <p:spPr>
            <a:xfrm>
              <a:off x="4681132" y="2974778"/>
              <a:ext cx="495063" cy="111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5830A9ED-3ED3-4CD7-AF99-1D5EB050E38E}"/>
                    </a:ext>
                  </a:extLst>
                </p:cNvPr>
                <p:cNvSpPr/>
                <p:nvPr/>
              </p:nvSpPr>
              <p:spPr>
                <a:xfrm>
                  <a:off x="5076445" y="2836393"/>
                  <a:ext cx="3967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i="1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5830A9ED-3ED3-4CD7-AF99-1D5EB050E3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445" y="2836393"/>
                  <a:ext cx="3967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429173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7A65AE-306D-4E5D-81CE-45077B94B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Gegeninduktivität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389649-5A7B-4B33-8A44-C070C0F9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ECA808-43DA-4F07-92AF-9E177D80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389C98-DB43-4AFD-ACC8-2A910CEF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62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B06A294-1880-484B-B045-80797645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65" y="840596"/>
            <a:ext cx="3854633" cy="385463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EB59BFF-3256-4305-9CD4-BD7201B1375F}"/>
              </a:ext>
            </a:extLst>
          </p:cNvPr>
          <p:cNvSpPr txBox="1"/>
          <p:nvPr/>
        </p:nvSpPr>
        <p:spPr>
          <a:xfrm>
            <a:off x="333029" y="1430779"/>
            <a:ext cx="5647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Induktivität</a:t>
            </a:r>
            <a:r>
              <a:rPr lang="de-DE" dirty="0"/>
              <a:t>: Wieviel </a:t>
            </a:r>
            <a:r>
              <a:rPr lang="de-DE" b="1" dirty="0"/>
              <a:t>magnetischer Fluss </a:t>
            </a:r>
            <a:r>
              <a:rPr lang="de-DE" dirty="0"/>
              <a:t>durchsetzt</a:t>
            </a:r>
          </a:p>
          <a:p>
            <a:r>
              <a:rPr lang="de-DE" dirty="0"/>
              <a:t>	       die Leiterschleife </a:t>
            </a:r>
            <a:r>
              <a:rPr lang="de-DE" b="1" dirty="0"/>
              <a:t>bei einem Strom </a:t>
            </a:r>
            <a:r>
              <a:rPr lang="de-DE" dirty="0"/>
              <a:t>i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A8608B6-52CC-4C45-AC92-8D9E13DE502F}"/>
              </a:ext>
            </a:extLst>
          </p:cNvPr>
          <p:cNvSpPr txBox="1"/>
          <p:nvPr/>
        </p:nvSpPr>
        <p:spPr>
          <a:xfrm>
            <a:off x="325438" y="3191635"/>
            <a:ext cx="6878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Gegeninduktivität</a:t>
            </a:r>
            <a:r>
              <a:rPr lang="de-DE" dirty="0"/>
              <a:t>: Wieviel </a:t>
            </a:r>
            <a:r>
              <a:rPr lang="de-DE" b="1" dirty="0"/>
              <a:t>magnetischer Fluss </a:t>
            </a:r>
            <a:r>
              <a:rPr lang="de-DE" dirty="0"/>
              <a:t>durchsetzt</a:t>
            </a:r>
          </a:p>
          <a:p>
            <a:r>
              <a:rPr lang="de-DE" dirty="0"/>
              <a:t>	                  eine andere Leiterschleife </a:t>
            </a:r>
            <a:r>
              <a:rPr lang="de-DE" b="1" dirty="0"/>
              <a:t>bei einem Strom </a:t>
            </a:r>
            <a:r>
              <a:rPr lang="de-DE" dirty="0"/>
              <a:t>i </a:t>
            </a:r>
          </a:p>
          <a:p>
            <a:r>
              <a:rPr lang="de-DE" dirty="0"/>
              <a:t>		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91C7AFD-AB95-4398-AFD9-CCED5264E5F4}"/>
                  </a:ext>
                </a:extLst>
              </p:cNvPr>
              <p:cNvSpPr txBox="1"/>
              <p:nvPr/>
            </p:nvSpPr>
            <p:spPr>
              <a:xfrm>
                <a:off x="1905410" y="2172225"/>
                <a:ext cx="1493870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91C7AFD-AB95-4398-AFD9-CCED5264E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410" y="2172225"/>
                <a:ext cx="1493870" cy="656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F990938-7BB6-4205-A406-B04416794392}"/>
                  </a:ext>
                </a:extLst>
              </p:cNvPr>
              <p:cNvSpPr txBox="1"/>
              <p:nvPr/>
            </p:nvSpPr>
            <p:spPr>
              <a:xfrm>
                <a:off x="4797475" y="2171609"/>
                <a:ext cx="1504514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F990938-7BB6-4205-A406-B04416794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475" y="2171609"/>
                <a:ext cx="1504514" cy="656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5E7A4D9-BE06-4DD9-8A89-9D02E1BFB8A6}"/>
                  </a:ext>
                </a:extLst>
              </p:cNvPr>
              <p:cNvSpPr txBox="1"/>
              <p:nvPr/>
            </p:nvSpPr>
            <p:spPr>
              <a:xfrm>
                <a:off x="10198075" y="2139417"/>
                <a:ext cx="42986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5E7A4D9-BE06-4DD9-8A89-9D02E1BFB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075" y="2139417"/>
                <a:ext cx="4298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F9633B8-693E-4341-93D4-AA63F3E5CD1B}"/>
                  </a:ext>
                </a:extLst>
              </p:cNvPr>
              <p:cNvSpPr txBox="1"/>
              <p:nvPr/>
            </p:nvSpPr>
            <p:spPr>
              <a:xfrm>
                <a:off x="2085032" y="4016022"/>
                <a:ext cx="1703287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𝟐𝟏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F9633B8-693E-4341-93D4-AA63F3E5C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32" y="4016022"/>
                <a:ext cx="1703287" cy="656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A95187F-115C-4DBE-B072-37F09DD23B67}"/>
                  </a:ext>
                </a:extLst>
              </p:cNvPr>
              <p:cNvSpPr txBox="1"/>
              <p:nvPr/>
            </p:nvSpPr>
            <p:spPr>
              <a:xfrm>
                <a:off x="4980284" y="4064724"/>
                <a:ext cx="1692643" cy="657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A95187F-115C-4DBE-B072-37F09DD23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84" y="4064724"/>
                <a:ext cx="1692643" cy="6577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3D6FB23E-F16E-44CB-A06D-23579C7E569A}"/>
              </a:ext>
            </a:extLst>
          </p:cNvPr>
          <p:cNvSpPr txBox="1"/>
          <p:nvPr/>
        </p:nvSpPr>
        <p:spPr>
          <a:xfrm>
            <a:off x="333029" y="5002843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Magnetische Koppelung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D548D7-0146-48CB-B902-E3E1328B1502}"/>
                  </a:ext>
                </a:extLst>
              </p:cNvPr>
              <p:cNvSpPr txBox="1"/>
              <p:nvPr/>
            </p:nvSpPr>
            <p:spPr>
              <a:xfrm>
                <a:off x="2085032" y="5671920"/>
                <a:ext cx="1800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D548D7-0146-48CB-B902-E3E1328B1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32" y="5671920"/>
                <a:ext cx="18006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3913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16" grpId="0"/>
      <p:bldP spid="1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A465E-0D25-4025-9EC5-416AA7532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Gegeninduktion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8AB29D-582E-4D6A-817C-F956D417DF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A62480-F30F-4A97-82E9-7BC68CEAE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2A6CE1-F380-4B9F-A162-B50E3794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47BEC-B419-4C63-BC0A-A35A89BC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63</a:t>
            </a:fld>
            <a:endParaRPr lang="de-CH" dirty="0"/>
          </a:p>
        </p:txBody>
      </p:sp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D514453F-616B-4B9B-B40D-8D90F5318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22" y="868675"/>
            <a:ext cx="5437596" cy="254419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AA2D765-C6E2-456B-9C0A-7C619620B0A7}"/>
              </a:ext>
            </a:extLst>
          </p:cNvPr>
          <p:cNvSpPr txBox="1"/>
          <p:nvPr/>
        </p:nvSpPr>
        <p:spPr>
          <a:xfrm>
            <a:off x="325438" y="1244452"/>
            <a:ext cx="6455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Durchsetzt der Fluss der einen Leiterschleife eine</a:t>
            </a:r>
          </a:p>
          <a:p>
            <a:r>
              <a:rPr lang="de-CH" dirty="0"/>
              <a:t>andere Leiterschleife, so kann eine Spannung in der anderen</a:t>
            </a:r>
          </a:p>
          <a:p>
            <a:r>
              <a:rPr lang="de-CH" dirty="0"/>
              <a:t>Schleife induziert werden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D7D1F236-B5FD-471C-B1C2-6A87A76C993B}"/>
                  </a:ext>
                </a:extLst>
              </p:cNvPr>
              <p:cNvSpPr txBox="1"/>
              <p:nvPr/>
            </p:nvSpPr>
            <p:spPr>
              <a:xfrm>
                <a:off x="664999" y="2482400"/>
                <a:ext cx="6081408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D7D1F236-B5FD-471C-B1C2-6A87A76C9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99" y="2482400"/>
                <a:ext cx="6081408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94EBB635-77E0-4FFB-B537-ACA86D1C53C2}"/>
              </a:ext>
            </a:extLst>
          </p:cNvPr>
          <p:cNvSpPr/>
          <p:nvPr/>
        </p:nvSpPr>
        <p:spPr>
          <a:xfrm rot="16200000">
            <a:off x="1504973" y="2752426"/>
            <a:ext cx="216024" cy="608345"/>
          </a:xfrm>
          <a:prstGeom prst="leftBrace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D8B042-2D74-4230-96E8-275E178CCBB6}"/>
              </a:ext>
            </a:extLst>
          </p:cNvPr>
          <p:cNvSpPr txBox="1"/>
          <p:nvPr/>
        </p:nvSpPr>
        <p:spPr>
          <a:xfrm>
            <a:off x="603670" y="3174511"/>
            <a:ext cx="201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Verluste im Leiter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3F64F08-DFAB-4DFB-AEA2-3D50BC705D04}"/>
                  </a:ext>
                </a:extLst>
              </p:cNvPr>
              <p:cNvSpPr txBox="1"/>
              <p:nvPr/>
            </p:nvSpPr>
            <p:spPr>
              <a:xfrm>
                <a:off x="699643" y="3591468"/>
                <a:ext cx="6206379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3F64F08-DFAB-4DFB-AEA2-3D50BC70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43" y="3591468"/>
                <a:ext cx="6206379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341872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7A65AE-306D-4E5D-81CE-45077B94B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 err="1"/>
              <a:t>Lenzsche</a:t>
            </a:r>
            <a:r>
              <a:rPr lang="de-CH" dirty="0"/>
              <a:t> Regel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389649-5A7B-4B33-8A44-C070C0F9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ECA808-43DA-4F07-92AF-9E177D80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René Zurbrügg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389C98-DB43-4AFD-ACC8-2A910CEF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64</a:t>
            </a:fld>
            <a:endParaRPr lang="de-CH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8BA51B0-4143-4DAE-9BB3-E61B56024A87}"/>
              </a:ext>
            </a:extLst>
          </p:cNvPr>
          <p:cNvSpPr/>
          <p:nvPr/>
        </p:nvSpPr>
        <p:spPr>
          <a:xfrm>
            <a:off x="1341091" y="1499473"/>
            <a:ext cx="3096344" cy="1747639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1FCBF62-645D-4F1E-924F-54E09ED686C4}"/>
              </a:ext>
            </a:extLst>
          </p:cNvPr>
          <p:cNvSpPr/>
          <p:nvPr/>
        </p:nvSpPr>
        <p:spPr>
          <a:xfrm>
            <a:off x="909043" y="1993291"/>
            <a:ext cx="936104" cy="71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801F2C4-83EE-44E4-9FBB-4162B03086E3}"/>
              </a:ext>
            </a:extLst>
          </p:cNvPr>
          <p:cNvCxnSpPr/>
          <p:nvPr/>
        </p:nvCxnSpPr>
        <p:spPr>
          <a:xfrm flipH="1">
            <a:off x="837035" y="1993291"/>
            <a:ext cx="504056" cy="0"/>
          </a:xfrm>
          <a:prstGeom prst="line">
            <a:avLst/>
          </a:prstGeom>
          <a:ln w="28575" cap="sq">
            <a:solidFill>
              <a:schemeClr val="tx2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5ACEDE1-A50B-4E50-895E-43DFA9A450F6}"/>
              </a:ext>
            </a:extLst>
          </p:cNvPr>
          <p:cNvCxnSpPr/>
          <p:nvPr/>
        </p:nvCxnSpPr>
        <p:spPr>
          <a:xfrm flipH="1">
            <a:off x="825576" y="2708858"/>
            <a:ext cx="504056" cy="0"/>
          </a:xfrm>
          <a:prstGeom prst="line">
            <a:avLst/>
          </a:prstGeom>
          <a:ln w="28575" cap="sq">
            <a:solidFill>
              <a:schemeClr val="tx2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48621D1-9F4C-41CC-835C-AED20A86CB2E}"/>
              </a:ext>
            </a:extLst>
          </p:cNvPr>
          <p:cNvGrpSpPr/>
          <p:nvPr/>
        </p:nvGrpSpPr>
        <p:grpSpPr>
          <a:xfrm>
            <a:off x="3573339" y="1773135"/>
            <a:ext cx="2387767" cy="1155877"/>
            <a:chOff x="2168233" y="2715599"/>
            <a:chExt cx="2387767" cy="1155877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831B907A-4D16-4697-A0F1-D61FF8018F1E}"/>
                </a:ext>
              </a:extLst>
            </p:cNvPr>
            <p:cNvGrpSpPr/>
            <p:nvPr/>
          </p:nvGrpSpPr>
          <p:grpSpPr>
            <a:xfrm>
              <a:off x="2168233" y="3192943"/>
              <a:ext cx="216024" cy="206732"/>
              <a:chOff x="1230187" y="3222268"/>
              <a:chExt cx="216024" cy="206732"/>
            </a:xfrm>
          </p:grpSpPr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27460345-2FBE-4C7F-9C79-D11F1009FEFB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6C1F0417-F28E-476D-8262-B5B223842135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43A385B5-296D-4ECB-A070-30D0A4E8AD5C}"/>
                </a:ext>
              </a:extLst>
            </p:cNvPr>
            <p:cNvGrpSpPr/>
            <p:nvPr/>
          </p:nvGrpSpPr>
          <p:grpSpPr>
            <a:xfrm>
              <a:off x="2172372" y="2715599"/>
              <a:ext cx="216024" cy="206732"/>
              <a:chOff x="1230187" y="3222268"/>
              <a:chExt cx="216024" cy="206732"/>
            </a:xfrm>
          </p:grpSpPr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id="{ED6415EB-8D4E-4A0C-BE66-7E33497666B4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5FD0CB9A-AE6B-4132-B6CC-0664CCBBEA2A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F4481567-B5F2-485D-A00F-C2E433EC05A2}"/>
                </a:ext>
              </a:extLst>
            </p:cNvPr>
            <p:cNvGrpSpPr/>
            <p:nvPr/>
          </p:nvGrpSpPr>
          <p:grpSpPr>
            <a:xfrm>
              <a:off x="2173302" y="3664744"/>
              <a:ext cx="216024" cy="206732"/>
              <a:chOff x="1230187" y="3222268"/>
              <a:chExt cx="216024" cy="206732"/>
            </a:xfrm>
          </p:grpSpPr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CDADC198-E57B-4185-ABB1-B87852EC0C7C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EB26E8D2-7002-47CC-8BF1-251634D6C072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F7E18615-6F42-415E-8E95-25F6DD276E7D}"/>
                </a:ext>
              </a:extLst>
            </p:cNvPr>
            <p:cNvGrpSpPr/>
            <p:nvPr/>
          </p:nvGrpSpPr>
          <p:grpSpPr>
            <a:xfrm>
              <a:off x="2641612" y="3192943"/>
              <a:ext cx="216024" cy="206732"/>
              <a:chOff x="1230187" y="3222268"/>
              <a:chExt cx="216024" cy="206732"/>
            </a:xfrm>
          </p:grpSpPr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29577050-F869-493F-B7A4-7EC925B6552C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E6155B10-10D9-4F97-97D3-21338FCFA4B7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B94A04BE-C736-4775-A3A1-B8716DC2EE12}"/>
                </a:ext>
              </a:extLst>
            </p:cNvPr>
            <p:cNvGrpSpPr/>
            <p:nvPr/>
          </p:nvGrpSpPr>
          <p:grpSpPr>
            <a:xfrm>
              <a:off x="2645751" y="2715599"/>
              <a:ext cx="216024" cy="206732"/>
              <a:chOff x="1230187" y="3222268"/>
              <a:chExt cx="216024" cy="206732"/>
            </a:xfrm>
          </p:grpSpPr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FDF914C8-9754-4D92-814B-46F782D9F764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706D2F6D-768C-4C8D-A2B9-B599E2562786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72E6402-2D8E-4AD3-B61C-90DE8B09AFB4}"/>
                </a:ext>
              </a:extLst>
            </p:cNvPr>
            <p:cNvGrpSpPr/>
            <p:nvPr/>
          </p:nvGrpSpPr>
          <p:grpSpPr>
            <a:xfrm>
              <a:off x="2646681" y="3664744"/>
              <a:ext cx="216024" cy="206732"/>
              <a:chOff x="1230187" y="3222268"/>
              <a:chExt cx="216024" cy="206732"/>
            </a:xfrm>
          </p:grpSpPr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5081495-29E9-4E1A-8388-DAF8568113AE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C2517E4A-03FA-4B02-97D7-F656F21FA0C6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DE22B08-C6FD-4E84-A7AE-832620FC6B16}"/>
                </a:ext>
              </a:extLst>
            </p:cNvPr>
            <p:cNvGrpSpPr/>
            <p:nvPr/>
          </p:nvGrpSpPr>
          <p:grpSpPr>
            <a:xfrm>
              <a:off x="3154064" y="3192943"/>
              <a:ext cx="216024" cy="206732"/>
              <a:chOff x="1230187" y="3222268"/>
              <a:chExt cx="216024" cy="206732"/>
            </a:xfrm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C3686F61-4E69-4E51-9DB9-CA2D948B9A85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C4C8647-55BC-4778-A623-78DE6E450BD4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B4992A61-872C-41B4-B7DB-C5959CFDDCB3}"/>
                </a:ext>
              </a:extLst>
            </p:cNvPr>
            <p:cNvGrpSpPr/>
            <p:nvPr/>
          </p:nvGrpSpPr>
          <p:grpSpPr>
            <a:xfrm>
              <a:off x="3158203" y="2715599"/>
              <a:ext cx="216024" cy="206732"/>
              <a:chOff x="1230187" y="3222268"/>
              <a:chExt cx="216024" cy="206732"/>
            </a:xfrm>
          </p:grpSpPr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51649BB3-5110-4092-B6E0-B6AA17415333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42615EFA-D976-4A2B-AA22-8D155F474549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B2D1179F-5EE8-4AFB-80E4-C0727108D0E6}"/>
                </a:ext>
              </a:extLst>
            </p:cNvPr>
            <p:cNvGrpSpPr/>
            <p:nvPr/>
          </p:nvGrpSpPr>
          <p:grpSpPr>
            <a:xfrm>
              <a:off x="3159133" y="3664744"/>
              <a:ext cx="216024" cy="206732"/>
              <a:chOff x="1230187" y="3222268"/>
              <a:chExt cx="216024" cy="206732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8E5167C7-0FB7-46BD-AA94-EDB1EDB0D093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A3CD64A5-74A5-44C6-AC53-841D0602A67E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6A6CD1EC-0F04-4765-AE69-C1165C9F06BD}"/>
                </a:ext>
              </a:extLst>
            </p:cNvPr>
            <p:cNvGrpSpPr/>
            <p:nvPr/>
          </p:nvGrpSpPr>
          <p:grpSpPr>
            <a:xfrm>
              <a:off x="3696400" y="3192943"/>
              <a:ext cx="216024" cy="206732"/>
              <a:chOff x="1230187" y="3222268"/>
              <a:chExt cx="216024" cy="206732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EC480AEC-9051-4DA6-932C-785000ACC311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116B3A4B-9A0A-4B64-83BA-BC31CBC01D34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27940746-1979-4ADE-BCCF-064224B98CAD}"/>
                </a:ext>
              </a:extLst>
            </p:cNvPr>
            <p:cNvGrpSpPr/>
            <p:nvPr/>
          </p:nvGrpSpPr>
          <p:grpSpPr>
            <a:xfrm>
              <a:off x="3700539" y="2715599"/>
              <a:ext cx="216024" cy="206732"/>
              <a:chOff x="1230187" y="3222268"/>
              <a:chExt cx="216024" cy="206732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7907D50E-EFD9-4C7C-9B55-63561ED3678E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D9C81DF0-9755-4BF0-AC33-9F21B1DEDA34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D89F01B-50FE-4D60-9869-B987C35D70E8}"/>
                </a:ext>
              </a:extLst>
            </p:cNvPr>
            <p:cNvGrpSpPr/>
            <p:nvPr/>
          </p:nvGrpSpPr>
          <p:grpSpPr>
            <a:xfrm>
              <a:off x="3701469" y="3664744"/>
              <a:ext cx="216024" cy="206732"/>
              <a:chOff x="1230187" y="3222268"/>
              <a:chExt cx="216024" cy="206732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B6F4DC0D-FF39-42C1-BEBF-F4B67ABE520E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52D475CD-DDFE-4141-82CB-0C53D77F9B7C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B2616314-0D67-4EE9-800F-21065B32265E}"/>
                </a:ext>
              </a:extLst>
            </p:cNvPr>
            <p:cNvGrpSpPr/>
            <p:nvPr/>
          </p:nvGrpSpPr>
          <p:grpSpPr>
            <a:xfrm>
              <a:off x="4334907" y="3192943"/>
              <a:ext cx="216024" cy="206732"/>
              <a:chOff x="1230187" y="3222268"/>
              <a:chExt cx="216024" cy="206732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F671CD-0F93-4D49-8D54-4D2D7E8E2201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779EEC66-475F-47DD-9850-4F716B3DEA60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056D9185-D97F-4F26-8DAE-091048FC7983}"/>
                </a:ext>
              </a:extLst>
            </p:cNvPr>
            <p:cNvGrpSpPr/>
            <p:nvPr/>
          </p:nvGrpSpPr>
          <p:grpSpPr>
            <a:xfrm>
              <a:off x="4339046" y="2715599"/>
              <a:ext cx="216024" cy="206732"/>
              <a:chOff x="1230187" y="3222268"/>
              <a:chExt cx="216024" cy="206732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08779B43-6664-4743-9C18-444A8CCCB166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88CF9CD5-C73E-4616-87A9-19F72138CB55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927EC87-B6FA-4E4B-9EA2-80C4698AC0B0}"/>
                </a:ext>
              </a:extLst>
            </p:cNvPr>
            <p:cNvGrpSpPr/>
            <p:nvPr/>
          </p:nvGrpSpPr>
          <p:grpSpPr>
            <a:xfrm>
              <a:off x="4339976" y="3664744"/>
              <a:ext cx="216024" cy="206732"/>
              <a:chOff x="1230187" y="3222268"/>
              <a:chExt cx="216024" cy="206732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34693173-1571-40B8-A52A-1C04E87724DF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B179004A-B3D9-4F5D-A716-F8F744E8B757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</p:grpSp>
      <p:sp>
        <p:nvSpPr>
          <p:cNvPr id="60" name="Rechteck 59">
            <a:extLst>
              <a:ext uri="{FF2B5EF4-FFF2-40B4-BE49-F238E27FC236}">
                <a16:creationId xmlns:a16="http://schemas.microsoft.com/office/drawing/2014/main" id="{2A1B3C3E-E34B-4683-B4C8-16950D09251F}"/>
              </a:ext>
            </a:extLst>
          </p:cNvPr>
          <p:cNvSpPr/>
          <p:nvPr/>
        </p:nvSpPr>
        <p:spPr>
          <a:xfrm>
            <a:off x="7399196" y="1502884"/>
            <a:ext cx="3096344" cy="1747639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>
              <a:solidFill>
                <a:srgbClr val="C00000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B98D1C9-A372-4ED6-93A6-ED7F24C8B630}"/>
              </a:ext>
            </a:extLst>
          </p:cNvPr>
          <p:cNvSpPr/>
          <p:nvPr/>
        </p:nvSpPr>
        <p:spPr>
          <a:xfrm>
            <a:off x="6967148" y="1996702"/>
            <a:ext cx="936104" cy="71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>
              <a:solidFill>
                <a:srgbClr val="C00000"/>
              </a:solidFill>
            </a:endParaRP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56C6056F-B9B7-408D-9540-90AD36D9925B}"/>
              </a:ext>
            </a:extLst>
          </p:cNvPr>
          <p:cNvCxnSpPr/>
          <p:nvPr/>
        </p:nvCxnSpPr>
        <p:spPr>
          <a:xfrm flipH="1">
            <a:off x="6895140" y="1996702"/>
            <a:ext cx="504056" cy="0"/>
          </a:xfrm>
          <a:prstGeom prst="line">
            <a:avLst/>
          </a:prstGeom>
          <a:ln w="28575" cap="sq">
            <a:solidFill>
              <a:schemeClr val="tx2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E2694590-B0C6-47BF-81B0-33A3A91C6FB5}"/>
              </a:ext>
            </a:extLst>
          </p:cNvPr>
          <p:cNvCxnSpPr/>
          <p:nvPr/>
        </p:nvCxnSpPr>
        <p:spPr>
          <a:xfrm flipH="1">
            <a:off x="6883681" y="2712269"/>
            <a:ext cx="504056" cy="0"/>
          </a:xfrm>
          <a:prstGeom prst="line">
            <a:avLst/>
          </a:prstGeom>
          <a:ln w="28575" cap="sq">
            <a:solidFill>
              <a:schemeClr val="tx2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8020EDCB-D843-4AD6-A54F-71C2BCB3040E}"/>
              </a:ext>
            </a:extLst>
          </p:cNvPr>
          <p:cNvGrpSpPr/>
          <p:nvPr/>
        </p:nvGrpSpPr>
        <p:grpSpPr>
          <a:xfrm>
            <a:off x="7722282" y="1821564"/>
            <a:ext cx="2387767" cy="1155877"/>
            <a:chOff x="2168233" y="2715599"/>
            <a:chExt cx="2387767" cy="1155877"/>
          </a:xfrm>
        </p:grpSpPr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B0422E82-3C63-4D3D-A01B-FD13346A4104}"/>
                </a:ext>
              </a:extLst>
            </p:cNvPr>
            <p:cNvGrpSpPr/>
            <p:nvPr/>
          </p:nvGrpSpPr>
          <p:grpSpPr>
            <a:xfrm>
              <a:off x="2168233" y="3192943"/>
              <a:ext cx="216024" cy="206732"/>
              <a:chOff x="1230187" y="3222268"/>
              <a:chExt cx="216024" cy="206732"/>
            </a:xfrm>
          </p:grpSpPr>
          <p:sp>
            <p:nvSpPr>
              <p:cNvPr id="108" name="Ellipse 107">
                <a:extLst>
                  <a:ext uri="{FF2B5EF4-FFF2-40B4-BE49-F238E27FC236}">
                    <a16:creationId xmlns:a16="http://schemas.microsoft.com/office/drawing/2014/main" id="{A43E2CDE-EDF2-4CFB-9590-4BD23F6D41BE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9" name="Ellipse 108">
                <a:extLst>
                  <a:ext uri="{FF2B5EF4-FFF2-40B4-BE49-F238E27FC236}">
                    <a16:creationId xmlns:a16="http://schemas.microsoft.com/office/drawing/2014/main" id="{BEA7C6A9-3C09-4AF9-887A-0270DE2F1A14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7F3654FC-FC12-4349-AD03-1864D8E26A8F}"/>
                </a:ext>
              </a:extLst>
            </p:cNvPr>
            <p:cNvGrpSpPr/>
            <p:nvPr/>
          </p:nvGrpSpPr>
          <p:grpSpPr>
            <a:xfrm>
              <a:off x="2172372" y="2715599"/>
              <a:ext cx="216024" cy="206732"/>
              <a:chOff x="1230187" y="3222268"/>
              <a:chExt cx="216024" cy="206732"/>
            </a:xfrm>
          </p:grpSpPr>
          <p:sp>
            <p:nvSpPr>
              <p:cNvPr id="106" name="Ellipse 105">
                <a:extLst>
                  <a:ext uri="{FF2B5EF4-FFF2-40B4-BE49-F238E27FC236}">
                    <a16:creationId xmlns:a16="http://schemas.microsoft.com/office/drawing/2014/main" id="{1BB43C45-67FE-46ED-B31C-37AF6035EFC6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7" name="Ellipse 106">
                <a:extLst>
                  <a:ext uri="{FF2B5EF4-FFF2-40B4-BE49-F238E27FC236}">
                    <a16:creationId xmlns:a16="http://schemas.microsoft.com/office/drawing/2014/main" id="{625675B5-438C-424B-B8CC-52F323D850E6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B73B57C5-C6E2-4C12-9A42-C31663007ECE}"/>
                </a:ext>
              </a:extLst>
            </p:cNvPr>
            <p:cNvGrpSpPr/>
            <p:nvPr/>
          </p:nvGrpSpPr>
          <p:grpSpPr>
            <a:xfrm>
              <a:off x="2173302" y="3664744"/>
              <a:ext cx="216024" cy="206732"/>
              <a:chOff x="1230187" y="3222268"/>
              <a:chExt cx="216024" cy="206732"/>
            </a:xfrm>
          </p:grpSpPr>
          <p:sp>
            <p:nvSpPr>
              <p:cNvPr id="104" name="Ellipse 103">
                <a:extLst>
                  <a:ext uri="{FF2B5EF4-FFF2-40B4-BE49-F238E27FC236}">
                    <a16:creationId xmlns:a16="http://schemas.microsoft.com/office/drawing/2014/main" id="{B71D3C29-7673-42B1-9540-3B1EF8182BCC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5" name="Ellipse 104">
                <a:extLst>
                  <a:ext uri="{FF2B5EF4-FFF2-40B4-BE49-F238E27FC236}">
                    <a16:creationId xmlns:a16="http://schemas.microsoft.com/office/drawing/2014/main" id="{D592DBD7-BC43-4697-B6D3-C02DB6B9A63C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7738DF66-3F70-4FB0-A7FC-506066A595A7}"/>
                </a:ext>
              </a:extLst>
            </p:cNvPr>
            <p:cNvGrpSpPr/>
            <p:nvPr/>
          </p:nvGrpSpPr>
          <p:grpSpPr>
            <a:xfrm>
              <a:off x="2641612" y="3192943"/>
              <a:ext cx="216024" cy="206732"/>
              <a:chOff x="1230187" y="3222268"/>
              <a:chExt cx="216024" cy="206732"/>
            </a:xfrm>
          </p:grpSpPr>
          <p:sp>
            <p:nvSpPr>
              <p:cNvPr id="102" name="Ellipse 101">
                <a:extLst>
                  <a:ext uri="{FF2B5EF4-FFF2-40B4-BE49-F238E27FC236}">
                    <a16:creationId xmlns:a16="http://schemas.microsoft.com/office/drawing/2014/main" id="{00AA739A-446B-41C3-9CEB-D65A33713936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3" name="Ellipse 102">
                <a:extLst>
                  <a:ext uri="{FF2B5EF4-FFF2-40B4-BE49-F238E27FC236}">
                    <a16:creationId xmlns:a16="http://schemas.microsoft.com/office/drawing/2014/main" id="{8EDB41BB-2439-46C0-BEC2-21C74E8475EE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643FE2D6-E95C-4424-AFE5-9DC496138F78}"/>
                </a:ext>
              </a:extLst>
            </p:cNvPr>
            <p:cNvGrpSpPr/>
            <p:nvPr/>
          </p:nvGrpSpPr>
          <p:grpSpPr>
            <a:xfrm>
              <a:off x="2645751" y="2715599"/>
              <a:ext cx="216024" cy="206732"/>
              <a:chOff x="1230187" y="3222268"/>
              <a:chExt cx="216024" cy="206732"/>
            </a:xfrm>
          </p:grpSpPr>
          <p:sp>
            <p:nvSpPr>
              <p:cNvPr id="100" name="Ellipse 99">
                <a:extLst>
                  <a:ext uri="{FF2B5EF4-FFF2-40B4-BE49-F238E27FC236}">
                    <a16:creationId xmlns:a16="http://schemas.microsoft.com/office/drawing/2014/main" id="{0B5A7630-838C-408D-8113-6DA7F38E1CB8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1" name="Ellipse 100">
                <a:extLst>
                  <a:ext uri="{FF2B5EF4-FFF2-40B4-BE49-F238E27FC236}">
                    <a16:creationId xmlns:a16="http://schemas.microsoft.com/office/drawing/2014/main" id="{87AFD0A0-470A-4E6D-ADB7-8497373662B8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7196F712-0370-44D6-8F09-E007FE8BD056}"/>
                </a:ext>
              </a:extLst>
            </p:cNvPr>
            <p:cNvGrpSpPr/>
            <p:nvPr/>
          </p:nvGrpSpPr>
          <p:grpSpPr>
            <a:xfrm>
              <a:off x="2646681" y="3664744"/>
              <a:ext cx="216024" cy="206732"/>
              <a:chOff x="1230187" y="3222268"/>
              <a:chExt cx="216024" cy="206732"/>
            </a:xfrm>
          </p:grpSpPr>
          <p:sp>
            <p:nvSpPr>
              <p:cNvPr id="98" name="Ellipse 97">
                <a:extLst>
                  <a:ext uri="{FF2B5EF4-FFF2-40B4-BE49-F238E27FC236}">
                    <a16:creationId xmlns:a16="http://schemas.microsoft.com/office/drawing/2014/main" id="{1E3E5A64-CC1B-451B-AC80-CD8E2DB95F31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9" name="Ellipse 98">
                <a:extLst>
                  <a:ext uri="{FF2B5EF4-FFF2-40B4-BE49-F238E27FC236}">
                    <a16:creationId xmlns:a16="http://schemas.microsoft.com/office/drawing/2014/main" id="{ECF5DD70-9DC2-4BAD-A19C-458CA77A7B6A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B3E97A93-C7F0-4558-B4E7-D8FE944EC8E7}"/>
                </a:ext>
              </a:extLst>
            </p:cNvPr>
            <p:cNvGrpSpPr/>
            <p:nvPr/>
          </p:nvGrpSpPr>
          <p:grpSpPr>
            <a:xfrm>
              <a:off x="3154064" y="3192943"/>
              <a:ext cx="216024" cy="206732"/>
              <a:chOff x="1230187" y="3222268"/>
              <a:chExt cx="216024" cy="206732"/>
            </a:xfrm>
          </p:grpSpPr>
          <p:sp>
            <p:nvSpPr>
              <p:cNvPr id="96" name="Ellipse 95">
                <a:extLst>
                  <a:ext uri="{FF2B5EF4-FFF2-40B4-BE49-F238E27FC236}">
                    <a16:creationId xmlns:a16="http://schemas.microsoft.com/office/drawing/2014/main" id="{FF529D34-3144-4E28-A32D-DCBF27901FFD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7" name="Ellipse 96">
                <a:extLst>
                  <a:ext uri="{FF2B5EF4-FFF2-40B4-BE49-F238E27FC236}">
                    <a16:creationId xmlns:a16="http://schemas.microsoft.com/office/drawing/2014/main" id="{33DFB6B8-571B-4D73-94D4-303B8227EE20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EDF37738-574A-4C5A-B92B-64D0783ADA7D}"/>
                </a:ext>
              </a:extLst>
            </p:cNvPr>
            <p:cNvGrpSpPr/>
            <p:nvPr/>
          </p:nvGrpSpPr>
          <p:grpSpPr>
            <a:xfrm>
              <a:off x="3158203" y="2715599"/>
              <a:ext cx="216024" cy="206732"/>
              <a:chOff x="1230187" y="3222268"/>
              <a:chExt cx="216024" cy="206732"/>
            </a:xfrm>
          </p:grpSpPr>
          <p:sp>
            <p:nvSpPr>
              <p:cNvPr id="94" name="Ellipse 93">
                <a:extLst>
                  <a:ext uri="{FF2B5EF4-FFF2-40B4-BE49-F238E27FC236}">
                    <a16:creationId xmlns:a16="http://schemas.microsoft.com/office/drawing/2014/main" id="{21CD06ED-0AC2-4250-AABB-FC220AE68839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5" name="Ellipse 94">
                <a:extLst>
                  <a:ext uri="{FF2B5EF4-FFF2-40B4-BE49-F238E27FC236}">
                    <a16:creationId xmlns:a16="http://schemas.microsoft.com/office/drawing/2014/main" id="{B5A70C4C-8D71-471C-BA05-14A097CF5AE7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B9454B94-BCD2-4C32-9A7A-33F8A89401A7}"/>
                </a:ext>
              </a:extLst>
            </p:cNvPr>
            <p:cNvGrpSpPr/>
            <p:nvPr/>
          </p:nvGrpSpPr>
          <p:grpSpPr>
            <a:xfrm>
              <a:off x="3159133" y="3664744"/>
              <a:ext cx="216024" cy="206732"/>
              <a:chOff x="1230187" y="3222268"/>
              <a:chExt cx="216024" cy="206732"/>
            </a:xfrm>
          </p:grpSpPr>
          <p:sp>
            <p:nvSpPr>
              <p:cNvPr id="92" name="Ellipse 91">
                <a:extLst>
                  <a:ext uri="{FF2B5EF4-FFF2-40B4-BE49-F238E27FC236}">
                    <a16:creationId xmlns:a16="http://schemas.microsoft.com/office/drawing/2014/main" id="{0243344D-3CC7-454C-ADC3-8395FEF43C53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2893092D-D5D9-46BF-A446-592C402D67FF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95E47BDF-66AE-4C05-A5A6-986D365EDABB}"/>
                </a:ext>
              </a:extLst>
            </p:cNvPr>
            <p:cNvGrpSpPr/>
            <p:nvPr/>
          </p:nvGrpSpPr>
          <p:grpSpPr>
            <a:xfrm>
              <a:off x="3696400" y="3192943"/>
              <a:ext cx="216024" cy="206732"/>
              <a:chOff x="1230187" y="3222268"/>
              <a:chExt cx="216024" cy="206732"/>
            </a:xfrm>
          </p:grpSpPr>
          <p:sp>
            <p:nvSpPr>
              <p:cNvPr id="90" name="Ellipse 89">
                <a:extLst>
                  <a:ext uri="{FF2B5EF4-FFF2-40B4-BE49-F238E27FC236}">
                    <a16:creationId xmlns:a16="http://schemas.microsoft.com/office/drawing/2014/main" id="{D4C1B0AA-1C4D-4E0F-A354-C54C2A011760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1" name="Ellipse 90">
                <a:extLst>
                  <a:ext uri="{FF2B5EF4-FFF2-40B4-BE49-F238E27FC236}">
                    <a16:creationId xmlns:a16="http://schemas.microsoft.com/office/drawing/2014/main" id="{7DEA92F0-69C5-431E-A177-4CAE4A8C0F80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1E042B3A-22F0-416B-AE4C-0E48C5E51D00}"/>
                </a:ext>
              </a:extLst>
            </p:cNvPr>
            <p:cNvGrpSpPr/>
            <p:nvPr/>
          </p:nvGrpSpPr>
          <p:grpSpPr>
            <a:xfrm>
              <a:off x="3700539" y="2715599"/>
              <a:ext cx="216024" cy="206732"/>
              <a:chOff x="1230187" y="3222268"/>
              <a:chExt cx="216024" cy="206732"/>
            </a:xfrm>
          </p:grpSpPr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63A4922C-A00E-4C6A-9DA4-348F3F67E7F4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9" name="Ellipse 88">
                <a:extLst>
                  <a:ext uri="{FF2B5EF4-FFF2-40B4-BE49-F238E27FC236}">
                    <a16:creationId xmlns:a16="http://schemas.microsoft.com/office/drawing/2014/main" id="{36426E07-E876-478E-8E02-0A7B58BAA935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09961EA-C6EC-4BA1-B92B-D3EBBC1FF3CF}"/>
                </a:ext>
              </a:extLst>
            </p:cNvPr>
            <p:cNvGrpSpPr/>
            <p:nvPr/>
          </p:nvGrpSpPr>
          <p:grpSpPr>
            <a:xfrm>
              <a:off x="3701469" y="3664744"/>
              <a:ext cx="216024" cy="206732"/>
              <a:chOff x="1230187" y="3222268"/>
              <a:chExt cx="216024" cy="206732"/>
            </a:xfrm>
          </p:grpSpPr>
          <p:sp>
            <p:nvSpPr>
              <p:cNvPr id="86" name="Ellipse 85">
                <a:extLst>
                  <a:ext uri="{FF2B5EF4-FFF2-40B4-BE49-F238E27FC236}">
                    <a16:creationId xmlns:a16="http://schemas.microsoft.com/office/drawing/2014/main" id="{87F88254-FAB3-454D-85DB-B1405B38B5F5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7" name="Ellipse 86">
                <a:extLst>
                  <a:ext uri="{FF2B5EF4-FFF2-40B4-BE49-F238E27FC236}">
                    <a16:creationId xmlns:a16="http://schemas.microsoft.com/office/drawing/2014/main" id="{F969E5BB-E946-44AB-925E-3A81A246FFFA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E0081202-443B-4851-A1D9-80C60C660CCD}"/>
                </a:ext>
              </a:extLst>
            </p:cNvPr>
            <p:cNvGrpSpPr/>
            <p:nvPr/>
          </p:nvGrpSpPr>
          <p:grpSpPr>
            <a:xfrm>
              <a:off x="4334907" y="3192943"/>
              <a:ext cx="216024" cy="206732"/>
              <a:chOff x="1230187" y="3222268"/>
              <a:chExt cx="216024" cy="206732"/>
            </a:xfrm>
          </p:grpSpPr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6C654404-4183-4AEC-B2A1-B531AB54F4D6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5" name="Ellipse 84">
                <a:extLst>
                  <a:ext uri="{FF2B5EF4-FFF2-40B4-BE49-F238E27FC236}">
                    <a16:creationId xmlns:a16="http://schemas.microsoft.com/office/drawing/2014/main" id="{183F35A7-F8F4-487B-9EEF-B4CBD845847D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A7262E7A-1855-4836-9CAE-07F7B88A5F80}"/>
                </a:ext>
              </a:extLst>
            </p:cNvPr>
            <p:cNvGrpSpPr/>
            <p:nvPr/>
          </p:nvGrpSpPr>
          <p:grpSpPr>
            <a:xfrm>
              <a:off x="4339046" y="2715599"/>
              <a:ext cx="216024" cy="206732"/>
              <a:chOff x="1230187" y="3222268"/>
              <a:chExt cx="216024" cy="206732"/>
            </a:xfrm>
          </p:grpSpPr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6F8702DD-87EE-4F22-9AB5-BFD582E2A273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CA604655-F82F-4238-B0E3-1CEF8BAC929F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28A53F03-79A3-4E9D-B272-54B57EF5C073}"/>
                </a:ext>
              </a:extLst>
            </p:cNvPr>
            <p:cNvGrpSpPr/>
            <p:nvPr/>
          </p:nvGrpSpPr>
          <p:grpSpPr>
            <a:xfrm>
              <a:off x="4339976" y="3664744"/>
              <a:ext cx="216024" cy="206732"/>
              <a:chOff x="1230187" y="3222268"/>
              <a:chExt cx="216024" cy="206732"/>
            </a:xfrm>
          </p:grpSpPr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774B06E6-F5DE-423D-BFDC-0B8CA4D1B4F9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969B4CDD-12CB-4339-A292-E3520BD8DC7B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</p:grp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0C20739E-27E4-4BAD-A82B-EBDF82FDD4B3}"/>
              </a:ext>
            </a:extLst>
          </p:cNvPr>
          <p:cNvCxnSpPr>
            <a:cxnSpLocks/>
          </p:cNvCxnSpPr>
          <p:nvPr/>
        </p:nvCxnSpPr>
        <p:spPr>
          <a:xfrm flipV="1">
            <a:off x="6741691" y="2028296"/>
            <a:ext cx="0" cy="626088"/>
          </a:xfrm>
          <a:prstGeom prst="straightConnector1">
            <a:avLst/>
          </a:prstGeom>
          <a:ln w="381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C07F0E8C-6238-4A4D-B690-C3DF6F893C0F}"/>
              </a:ext>
            </a:extLst>
          </p:cNvPr>
          <p:cNvCxnSpPr>
            <a:cxnSpLocks/>
          </p:cNvCxnSpPr>
          <p:nvPr/>
        </p:nvCxnSpPr>
        <p:spPr>
          <a:xfrm>
            <a:off x="7850040" y="1516688"/>
            <a:ext cx="531037" cy="5324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Ellipse 111">
            <a:extLst>
              <a:ext uri="{FF2B5EF4-FFF2-40B4-BE49-F238E27FC236}">
                <a16:creationId xmlns:a16="http://schemas.microsoft.com/office/drawing/2014/main" id="{74D7395A-41B7-4B29-BB5B-6CF390D80865}"/>
              </a:ext>
            </a:extLst>
          </p:cNvPr>
          <p:cNvSpPr/>
          <p:nvPr/>
        </p:nvSpPr>
        <p:spPr>
          <a:xfrm>
            <a:off x="7943375" y="1614832"/>
            <a:ext cx="216024" cy="2067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x</a:t>
            </a:r>
            <a:endParaRPr lang="de-CH" sz="1400" dirty="0">
              <a:solidFill>
                <a:srgbClr val="C00000"/>
              </a:solidFill>
            </a:endParaRPr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73684980-970B-4011-A418-34493B522B38}"/>
              </a:ext>
            </a:extLst>
          </p:cNvPr>
          <p:cNvSpPr/>
          <p:nvPr/>
        </p:nvSpPr>
        <p:spPr>
          <a:xfrm>
            <a:off x="8954568" y="1566403"/>
            <a:ext cx="216024" cy="2067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x</a:t>
            </a:r>
            <a:endParaRPr lang="de-CH" sz="1400" dirty="0">
              <a:solidFill>
                <a:srgbClr val="C00000"/>
              </a:solidFill>
            </a:endParaRPr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078E3BAD-14D2-4A3E-A427-F4E9095615FE}"/>
              </a:ext>
            </a:extLst>
          </p:cNvPr>
          <p:cNvSpPr/>
          <p:nvPr/>
        </p:nvSpPr>
        <p:spPr>
          <a:xfrm>
            <a:off x="9617042" y="1556874"/>
            <a:ext cx="216024" cy="2067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x</a:t>
            </a:r>
            <a:endParaRPr lang="de-CH" sz="1400" dirty="0">
              <a:solidFill>
                <a:srgbClr val="C00000"/>
              </a:solidFill>
            </a:endParaRPr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A6BE6D9A-F080-4D26-838E-23D2F4089F3C}"/>
              </a:ext>
            </a:extLst>
          </p:cNvPr>
          <p:cNvSpPr/>
          <p:nvPr/>
        </p:nvSpPr>
        <p:spPr>
          <a:xfrm>
            <a:off x="7983776" y="2986835"/>
            <a:ext cx="216024" cy="2067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x</a:t>
            </a:r>
            <a:endParaRPr lang="de-CH" sz="1400" dirty="0">
              <a:solidFill>
                <a:srgbClr val="C00000"/>
              </a:solidFill>
            </a:endParaRPr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28036197-6222-4933-B3AE-6B55CC797BBD}"/>
              </a:ext>
            </a:extLst>
          </p:cNvPr>
          <p:cNvSpPr/>
          <p:nvPr/>
        </p:nvSpPr>
        <p:spPr>
          <a:xfrm>
            <a:off x="8471898" y="2977441"/>
            <a:ext cx="216024" cy="2067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x</a:t>
            </a:r>
            <a:endParaRPr lang="de-CH" sz="1400" dirty="0">
              <a:solidFill>
                <a:srgbClr val="C00000"/>
              </a:solidFill>
            </a:endParaRPr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B5FBAACB-97D6-4CFE-990E-BE6E4353A638}"/>
              </a:ext>
            </a:extLst>
          </p:cNvPr>
          <p:cNvSpPr/>
          <p:nvPr/>
        </p:nvSpPr>
        <p:spPr>
          <a:xfrm>
            <a:off x="9011958" y="2986835"/>
            <a:ext cx="216024" cy="2067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x</a:t>
            </a:r>
            <a:endParaRPr lang="de-CH" sz="1400" dirty="0">
              <a:solidFill>
                <a:srgbClr val="C00000"/>
              </a:solidFill>
            </a:endParaRP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52350D31-A11C-40A1-83E6-B9F7E9D0F942}"/>
              </a:ext>
            </a:extLst>
          </p:cNvPr>
          <p:cNvSpPr/>
          <p:nvPr/>
        </p:nvSpPr>
        <p:spPr>
          <a:xfrm>
            <a:off x="9560338" y="2977441"/>
            <a:ext cx="216024" cy="2067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x</a:t>
            </a:r>
            <a:endParaRPr lang="de-CH" sz="1400" dirty="0">
              <a:solidFill>
                <a:srgbClr val="C00000"/>
              </a:solidFill>
            </a:endParaRPr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6A09CA7C-4D87-482A-9B98-F8EB4E9CE4FA}"/>
              </a:ext>
            </a:extLst>
          </p:cNvPr>
          <p:cNvSpPr/>
          <p:nvPr/>
        </p:nvSpPr>
        <p:spPr>
          <a:xfrm>
            <a:off x="8435708" y="1595777"/>
            <a:ext cx="216024" cy="2067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x</a:t>
            </a:r>
            <a:endParaRPr lang="de-CH" sz="1400" dirty="0">
              <a:solidFill>
                <a:srgbClr val="C00000"/>
              </a:solidFill>
            </a:endParaRPr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47858AF0-AA00-451A-86B1-3101DFF53029}"/>
              </a:ext>
            </a:extLst>
          </p:cNvPr>
          <p:cNvSpPr/>
          <p:nvPr/>
        </p:nvSpPr>
        <p:spPr>
          <a:xfrm>
            <a:off x="10232738" y="2351074"/>
            <a:ext cx="216024" cy="2067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x</a:t>
            </a:r>
            <a:endParaRPr lang="de-CH" sz="1400" dirty="0">
              <a:solidFill>
                <a:srgbClr val="C00000"/>
              </a:solidFill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5A88F877-1E3F-42C2-BAE8-6241C154992B}"/>
              </a:ext>
            </a:extLst>
          </p:cNvPr>
          <p:cNvSpPr/>
          <p:nvPr/>
        </p:nvSpPr>
        <p:spPr>
          <a:xfrm>
            <a:off x="445870" y="4174172"/>
            <a:ext cx="11372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 dirty="0"/>
              <a:t>«Der Induktionsstrom ist stets so gerichtet, dass er der Ursache seiner Entstehung entgegenwirkt.»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50744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7A65AE-306D-4E5D-81CE-45077B94B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Induktionsgesetz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389649-5A7B-4B33-8A44-C070C0F9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ECA808-43DA-4F07-92AF-9E177D80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René Zurbrügg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389C98-DB43-4AFD-ACC8-2A910CEF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65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0656A5F-3FF3-48FB-B0BE-A7042B0317CD}"/>
                  </a:ext>
                </a:extLst>
              </p:cNvPr>
              <p:cNvSpPr txBox="1"/>
              <p:nvPr/>
            </p:nvSpPr>
            <p:spPr>
              <a:xfrm>
                <a:off x="4149403" y="1916832"/>
                <a:ext cx="4354590" cy="7405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supHide m:val="on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∬"/>
                              <m:supHide m:val="on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  <m:sup/>
                            <m:e>
                              <m:acc>
                                <m:accPr>
                                  <m:chr m:val="⃗"/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nary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1" i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</m:d>
                    </m:oMath>
                  </m:oMathPara>
                </a14:m>
                <a:br>
                  <a:rPr lang="de-CH" b="1" i="0" dirty="0">
                    <a:latin typeface="Cambria Math" panose="02040503050406030204" pitchFamily="18" charset="0"/>
                  </a:rPr>
                </a:br>
                <a:endParaRPr lang="de-CH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0656A5F-3FF3-48FB-B0BE-A7042B031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403" y="1916832"/>
                <a:ext cx="4354590" cy="7405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E3C640E-62C6-4091-8C99-389C8F78C273}"/>
                  </a:ext>
                </a:extLst>
              </p:cNvPr>
              <p:cNvSpPr/>
              <p:nvPr/>
            </p:nvSpPr>
            <p:spPr>
              <a:xfrm>
                <a:off x="4898909" y="3088009"/>
                <a:ext cx="2387833" cy="681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>
                          <a:latin typeface="Cambria Math" panose="02040503050406030204" pitchFamily="18" charset="0"/>
                        </a:rPr>
                        <m:t>→</m:t>
                      </m:r>
                      <m:nary>
                        <m:naryPr>
                          <m:chr m:val="∮"/>
                          <m:supHide m:val="on"/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r>
                        <a:rPr lang="de-CH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8E3C640E-62C6-4091-8C99-389C8F78C2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909" y="3088009"/>
                <a:ext cx="2387833" cy="681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029061C-883F-4DDB-9BA7-660B888F56E0}"/>
              </a:ext>
            </a:extLst>
          </p:cNvPr>
          <p:cNvCxnSpPr/>
          <p:nvPr/>
        </p:nvCxnSpPr>
        <p:spPr>
          <a:xfrm>
            <a:off x="4993795" y="3840976"/>
            <a:ext cx="2201235" cy="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89C9A44-55EE-431B-A301-C557E84458B7}"/>
              </a:ext>
            </a:extLst>
          </p:cNvPr>
          <p:cNvCxnSpPr/>
          <p:nvPr/>
        </p:nvCxnSpPr>
        <p:spPr>
          <a:xfrm>
            <a:off x="4993795" y="3861048"/>
            <a:ext cx="2201235" cy="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52547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783989-394A-4CEC-9DEE-341C55500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060" y="620711"/>
            <a:ext cx="11537950" cy="1013969"/>
          </a:xfrm>
        </p:spPr>
        <p:txBody>
          <a:bodyPr/>
          <a:lstStyle/>
          <a:p>
            <a:r>
              <a:rPr lang="de-CH" dirty="0"/>
              <a:t>Bewegungsinduktion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A472C0-2649-4D69-857F-C7CCCB1F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11939-4FA5-49E3-A6CC-716E27AFB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René Zurbrügg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76F205-7F0F-42A2-AAF0-9C5F5E397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66</a:t>
            </a:fld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61F0BDB-DB0D-44B4-AEDB-527619087B6F}"/>
              </a:ext>
            </a:extLst>
          </p:cNvPr>
          <p:cNvSpPr/>
          <p:nvPr/>
        </p:nvSpPr>
        <p:spPr>
          <a:xfrm flipV="1">
            <a:off x="1413099" y="1592775"/>
            <a:ext cx="3240360" cy="10522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29645ED-C007-44A0-BCA0-4D9C26A04848}"/>
              </a:ext>
            </a:extLst>
          </p:cNvPr>
          <p:cNvSpPr/>
          <p:nvPr/>
        </p:nvSpPr>
        <p:spPr>
          <a:xfrm>
            <a:off x="1161071" y="1866859"/>
            <a:ext cx="504056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Gleichschenkliges Dreieck 9">
            <a:extLst>
              <a:ext uri="{FF2B5EF4-FFF2-40B4-BE49-F238E27FC236}">
                <a16:creationId xmlns:a16="http://schemas.microsoft.com/office/drawing/2014/main" id="{5A90E8CF-37DB-441B-B2F8-B41D766B516B}"/>
              </a:ext>
            </a:extLst>
          </p:cNvPr>
          <p:cNvSpPr/>
          <p:nvPr/>
        </p:nvSpPr>
        <p:spPr>
          <a:xfrm rot="16200000">
            <a:off x="4161043" y="1531310"/>
            <a:ext cx="1066504" cy="1141214"/>
          </a:xfrm>
          <a:prstGeom prst="triangle">
            <a:avLst/>
          </a:prstGeom>
          <a:noFill/>
          <a:ln>
            <a:solidFill>
              <a:srgbClr val="727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8A69DE4-190A-46D1-BD13-E1BEDE39E641}"/>
              </a:ext>
            </a:extLst>
          </p:cNvPr>
          <p:cNvCxnSpPr>
            <a:stCxn id="8" idx="3"/>
          </p:cNvCxnSpPr>
          <p:nvPr/>
        </p:nvCxnSpPr>
        <p:spPr>
          <a:xfrm>
            <a:off x="4653459" y="2118887"/>
            <a:ext cx="360040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3F69C407-B00C-4242-81F2-920F44FB16DF}"/>
                  </a:ext>
                </a:extLst>
              </p:cNvPr>
              <p:cNvSpPr txBox="1"/>
              <p:nvPr/>
            </p:nvSpPr>
            <p:spPr>
              <a:xfrm>
                <a:off x="4931089" y="1934221"/>
                <a:ext cx="380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3F69C407-B00C-4242-81F2-920F44FB1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089" y="1934221"/>
                <a:ext cx="380552" cy="369332"/>
              </a:xfrm>
              <a:prstGeom prst="rect">
                <a:avLst/>
              </a:prstGeom>
              <a:blipFill>
                <a:blip r:embed="rId2"/>
                <a:stretch>
                  <a:fillRect t="-21311" r="-27419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Ellipse 14">
            <a:extLst>
              <a:ext uri="{FF2B5EF4-FFF2-40B4-BE49-F238E27FC236}">
                <a16:creationId xmlns:a16="http://schemas.microsoft.com/office/drawing/2014/main" id="{70D0F12A-448C-49D9-9CEA-F537B6E5EC23}"/>
              </a:ext>
            </a:extLst>
          </p:cNvPr>
          <p:cNvSpPr/>
          <p:nvPr/>
        </p:nvSpPr>
        <p:spPr>
          <a:xfrm>
            <a:off x="4390696" y="1995905"/>
            <a:ext cx="216024" cy="206732"/>
          </a:xfrm>
          <a:prstGeom prst="ellipse">
            <a:avLst/>
          </a:prstGeom>
          <a:noFill/>
          <a:ln>
            <a:solidFill>
              <a:srgbClr val="727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rgbClr val="72791C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0865621-7231-4F4C-AF56-4422399CBB95}"/>
              </a:ext>
            </a:extLst>
          </p:cNvPr>
          <p:cNvSpPr/>
          <p:nvPr/>
        </p:nvSpPr>
        <p:spPr>
          <a:xfrm flipV="1">
            <a:off x="4472735" y="2076411"/>
            <a:ext cx="45719" cy="45719"/>
          </a:xfrm>
          <a:prstGeom prst="ellipse">
            <a:avLst/>
          </a:prstGeom>
          <a:solidFill>
            <a:srgbClr val="72791C"/>
          </a:solidFill>
          <a:ln>
            <a:solidFill>
              <a:srgbClr val="727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rgbClr val="72791C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C3B890-C784-4A36-A300-3BA988D6468D}"/>
              </a:ext>
            </a:extLst>
          </p:cNvPr>
          <p:cNvSpPr/>
          <p:nvPr/>
        </p:nvSpPr>
        <p:spPr>
          <a:xfrm>
            <a:off x="4920467" y="1773417"/>
            <a:ext cx="216024" cy="206732"/>
          </a:xfrm>
          <a:prstGeom prst="ellipse">
            <a:avLst/>
          </a:prstGeom>
          <a:noFill/>
          <a:ln>
            <a:solidFill>
              <a:srgbClr val="727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rgbClr val="72791C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D6A4695-F7E9-43D0-A98E-A51BC97F3E00}"/>
              </a:ext>
            </a:extLst>
          </p:cNvPr>
          <p:cNvSpPr/>
          <p:nvPr/>
        </p:nvSpPr>
        <p:spPr>
          <a:xfrm flipV="1">
            <a:off x="5002506" y="1853923"/>
            <a:ext cx="45719" cy="45719"/>
          </a:xfrm>
          <a:prstGeom prst="ellipse">
            <a:avLst/>
          </a:prstGeom>
          <a:solidFill>
            <a:srgbClr val="72791C"/>
          </a:solidFill>
          <a:ln>
            <a:solidFill>
              <a:srgbClr val="727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rgbClr val="72791C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9F5D80E-F3BD-4A81-8E1C-67AB1BF3F4E9}"/>
              </a:ext>
            </a:extLst>
          </p:cNvPr>
          <p:cNvSpPr/>
          <p:nvPr/>
        </p:nvSpPr>
        <p:spPr>
          <a:xfrm>
            <a:off x="4931089" y="2215889"/>
            <a:ext cx="216024" cy="206732"/>
          </a:xfrm>
          <a:prstGeom prst="ellipse">
            <a:avLst/>
          </a:prstGeom>
          <a:noFill/>
          <a:ln>
            <a:solidFill>
              <a:srgbClr val="727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rgbClr val="72791C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CADC1B2-FEE5-458B-8A09-EE030C814A9B}"/>
              </a:ext>
            </a:extLst>
          </p:cNvPr>
          <p:cNvSpPr/>
          <p:nvPr/>
        </p:nvSpPr>
        <p:spPr>
          <a:xfrm flipV="1">
            <a:off x="5013128" y="2296395"/>
            <a:ext cx="45719" cy="45719"/>
          </a:xfrm>
          <a:prstGeom prst="ellipse">
            <a:avLst/>
          </a:prstGeom>
          <a:solidFill>
            <a:srgbClr val="72791C"/>
          </a:solidFill>
          <a:ln>
            <a:solidFill>
              <a:srgbClr val="727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rgbClr val="72791C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E66AE51-4E75-4767-875E-10A682D7804C}"/>
              </a:ext>
            </a:extLst>
          </p:cNvPr>
          <p:cNvSpPr/>
          <p:nvPr/>
        </p:nvSpPr>
        <p:spPr>
          <a:xfrm flipV="1">
            <a:off x="7352047" y="1622276"/>
            <a:ext cx="3240360" cy="1052224"/>
          </a:xfrm>
          <a:prstGeom prst="rect">
            <a:avLst/>
          </a:prstGeom>
          <a:noFill/>
          <a:ln>
            <a:solidFill>
              <a:srgbClr val="A83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15F8CFB-AFCC-487E-946E-110F58A178B2}"/>
              </a:ext>
            </a:extLst>
          </p:cNvPr>
          <p:cNvSpPr/>
          <p:nvPr/>
        </p:nvSpPr>
        <p:spPr>
          <a:xfrm>
            <a:off x="7111749" y="1864316"/>
            <a:ext cx="504056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0438846E-4019-434C-B5A8-3E5322CC9082}"/>
              </a:ext>
            </a:extLst>
          </p:cNvPr>
          <p:cNvCxnSpPr/>
          <p:nvPr/>
        </p:nvCxnSpPr>
        <p:spPr>
          <a:xfrm>
            <a:off x="10592407" y="1903041"/>
            <a:ext cx="0" cy="442472"/>
          </a:xfrm>
          <a:prstGeom prst="line">
            <a:avLst/>
          </a:prstGeom>
          <a:ln w="57150" cap="sq">
            <a:solidFill>
              <a:srgbClr val="72791C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EBE0BA3-4012-4375-A839-889758DB0349}"/>
              </a:ext>
            </a:extLst>
          </p:cNvPr>
          <p:cNvCxnSpPr>
            <a:cxnSpLocks/>
          </p:cNvCxnSpPr>
          <p:nvPr/>
        </p:nvCxnSpPr>
        <p:spPr>
          <a:xfrm>
            <a:off x="7208031" y="1884396"/>
            <a:ext cx="0" cy="504056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C78B802-34CC-4742-B30C-EC63F69C0B9C}"/>
                  </a:ext>
                </a:extLst>
              </p:cNvPr>
              <p:cNvSpPr/>
              <p:nvPr/>
            </p:nvSpPr>
            <p:spPr>
              <a:xfrm>
                <a:off x="8237101" y="1102546"/>
                <a:ext cx="912301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de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CH" b="0" dirty="0">
                  <a:solidFill>
                    <a:srgbClr val="A8322D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C78B802-34CC-4742-B30C-EC63F69C0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101" y="1102546"/>
                <a:ext cx="912301" cy="402931"/>
              </a:xfrm>
              <a:prstGeom prst="rect">
                <a:avLst/>
              </a:prstGeom>
              <a:blipFill>
                <a:blip r:embed="rId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002AD5EA-4750-4BEF-AD80-424A1CE061A5}"/>
                  </a:ext>
                </a:extLst>
              </p:cNvPr>
              <p:cNvSpPr/>
              <p:nvPr/>
            </p:nvSpPr>
            <p:spPr>
              <a:xfrm>
                <a:off x="10688763" y="1917852"/>
                <a:ext cx="488018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002AD5EA-4750-4BEF-AD80-424A1CE06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8763" y="1917852"/>
                <a:ext cx="488018" cy="402931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D3955D5B-F206-416D-8E93-B448646F6496}"/>
                  </a:ext>
                </a:extLst>
              </p:cNvPr>
              <p:cNvSpPr/>
              <p:nvPr/>
            </p:nvSpPr>
            <p:spPr>
              <a:xfrm>
                <a:off x="1024224" y="3361566"/>
                <a:ext cx="5429435" cy="6958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supHide m:val="on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nary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supHide m:val="on"/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de-CH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CH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supHide m:val="on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CH" b="0" i="1" smtClean="0">
                                      <a:solidFill>
                                        <a:srgbClr val="72791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solidFill>
                                        <a:srgbClr val="72791C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solidFill>
                                        <a:srgbClr val="72791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=0 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D3955D5B-F206-416D-8E93-B448646F6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24" y="3361566"/>
                <a:ext cx="5429435" cy="6958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9EECC882-CDFF-4791-872C-53B085A2DF83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5877595" y="3802069"/>
            <a:ext cx="523074" cy="524611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8E8142A0-A396-405B-BF8E-6D435B29382D}"/>
                  </a:ext>
                </a:extLst>
              </p:cNvPr>
              <p:cNvSpPr txBox="1"/>
              <p:nvPr/>
            </p:nvSpPr>
            <p:spPr>
              <a:xfrm>
                <a:off x="6400669" y="4142014"/>
                <a:ext cx="36219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𝑖𝑛𝑑</m:t>
                        </m:r>
                      </m:sub>
                    </m:sSub>
                  </m:oMath>
                </a14:m>
                <a:r>
                  <a:rPr lang="de-CH" dirty="0"/>
                  <a:t> als Hilfsgrösse eingeführt</a:t>
                </a: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8E8142A0-A396-405B-BF8E-6D435B293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669" y="4142014"/>
                <a:ext cx="3621954" cy="369332"/>
              </a:xfrm>
              <a:prstGeom prst="rect">
                <a:avLst/>
              </a:prstGeom>
              <a:blipFill>
                <a:blip r:embed="rId6"/>
                <a:stretch>
                  <a:fillRect l="-1515" t="-8197" r="-673" b="-2459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8ADCA1AF-3101-4D28-BBD3-313B19B88ABB}"/>
              </a:ext>
            </a:extLst>
          </p:cNvPr>
          <p:cNvGrpSpPr/>
          <p:nvPr/>
        </p:nvGrpSpPr>
        <p:grpSpPr>
          <a:xfrm>
            <a:off x="745409" y="4793652"/>
            <a:ext cx="11000249" cy="1443637"/>
            <a:chOff x="745409" y="4269379"/>
            <a:chExt cx="11000249" cy="1443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9E1DB9B3-9A48-4B57-94CC-097E226570E7}"/>
                    </a:ext>
                  </a:extLst>
                </p:cNvPr>
                <p:cNvSpPr/>
                <p:nvPr/>
              </p:nvSpPr>
              <p:spPr>
                <a:xfrm>
                  <a:off x="2319370" y="5024238"/>
                  <a:ext cx="4325479" cy="688778"/>
                </a:xfrm>
                <a:prstGeom prst="rect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CH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𝑖𝑛𝑑</m:t>
                            </m:r>
                          </m:sub>
                        </m:sSub>
                        <m:r>
                          <a:rPr lang="de-CH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supHide m:val="on"/>
                            <m:ctrlPr>
                              <a:rPr lang="de-CH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de-CH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de-CH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de-CH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b>
                          <m:sup/>
                          <m:e>
                            <m:d>
                              <m:dPr>
                                <m:ctrlPr>
                                  <a:rPr lang="de-CH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de-CH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CH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  <m:r>
                                  <a:rPr lang="de-CH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de-CH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CH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de-CH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 </m:t>
                            </m:r>
                          </m:e>
                        </m:nary>
                        <m:r>
                          <m:rPr>
                            <m:sty m:val="p"/>
                          </m:rPr>
                          <a:rPr lang="de-CH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acc>
                          <m:accPr>
                            <m:chr m:val="⃗"/>
                            <m:ctrlPr>
                              <a:rPr lang="de-CH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de-CH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acc>
                        <m:r>
                          <a:rPr lang="de-CH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→±</m:t>
                        </m:r>
                        <m:r>
                          <a:rPr lang="de-CH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de-CH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CH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de-CH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CH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de-CH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9E1DB9B3-9A48-4B57-94CC-097E226570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370" y="5024238"/>
                  <a:ext cx="4325479" cy="68877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hteck 2">
                  <a:extLst>
                    <a:ext uri="{FF2B5EF4-FFF2-40B4-BE49-F238E27FC236}">
                      <a16:creationId xmlns:a16="http://schemas.microsoft.com/office/drawing/2014/main" id="{DE2BC336-0B6B-4662-BBCD-3CAF1514A19E}"/>
                    </a:ext>
                  </a:extLst>
                </p:cNvPr>
                <p:cNvSpPr/>
                <p:nvPr/>
              </p:nvSpPr>
              <p:spPr>
                <a:xfrm>
                  <a:off x="745409" y="4310542"/>
                  <a:ext cx="2287870" cy="4029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de-CH" i="1">
                            <a:solidFill>
                              <a:srgbClr val="72791C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e-CH" i="1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de-CH" i="1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CH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de-CH" i="1">
                            <a:solidFill>
                              <a:srgbClr val="72791C"/>
                            </a:solidFill>
                            <a:latin typeface="Cambria Math" panose="02040503050406030204" pitchFamily="18" charset="0"/>
                          </a:rPr>
                          <m:t>⋅|(</m:t>
                        </m:r>
                        <m:acc>
                          <m:accPr>
                            <m:chr m:val="⃗"/>
                            <m:ctrlPr>
                              <a:rPr lang="de-CH" i="1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i="1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de-CH" i="1">
                            <a:solidFill>
                              <a:srgbClr val="72791C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de-CH" i="1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i="1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de-CH" i="1">
                            <a:solidFill>
                              <a:srgbClr val="72791C"/>
                            </a:solidFill>
                            <a:latin typeface="Cambria Math" panose="02040503050406030204" pitchFamily="18" charset="0"/>
                          </a:rPr>
                          <m:t>)|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3" name="Rechteck 2">
                  <a:extLst>
                    <a:ext uri="{FF2B5EF4-FFF2-40B4-BE49-F238E27FC236}">
                      <a16:creationId xmlns:a16="http://schemas.microsoft.com/office/drawing/2014/main" id="{DE2BC336-0B6B-4662-BBCD-3CAF1514A1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409" y="4310542"/>
                  <a:ext cx="2287870" cy="402931"/>
                </a:xfrm>
                <a:prstGeom prst="rect">
                  <a:avLst/>
                </a:prstGeom>
                <a:blipFill>
                  <a:blip r:embed="rId8"/>
                  <a:stretch>
                    <a:fillRect t="-10606" b="-15152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FA8AAF8D-8F8B-494D-8F58-4C6D944373B3}"/>
                </a:ext>
              </a:extLst>
            </p:cNvPr>
            <p:cNvCxnSpPr>
              <a:stCxn id="3" idx="2"/>
            </p:cNvCxnSpPr>
            <p:nvPr/>
          </p:nvCxnSpPr>
          <p:spPr>
            <a:xfrm>
              <a:off x="1889344" y="4713473"/>
              <a:ext cx="2234344" cy="390900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B49E0DF8-265A-49C2-A623-A2373FE592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4574" y="4497447"/>
              <a:ext cx="1268160" cy="678845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DF9C43B6-0482-4AFA-8D3A-586D10D94EE2}"/>
                    </a:ext>
                  </a:extLst>
                </p:cNvPr>
                <p:cNvSpPr txBox="1"/>
                <p:nvPr/>
              </p:nvSpPr>
              <p:spPr>
                <a:xfrm>
                  <a:off x="6400669" y="4269379"/>
                  <a:ext cx="53449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de-CH" dirty="0"/>
                    <a:t> und </a:t>
                  </a:r>
                  <a14:m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de-CH" dirty="0"/>
                    <a:t> senkrecht, Konstant und senkrecht zu </a:t>
                  </a:r>
                  <a14:m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DF9C43B6-0482-4AFA-8D3A-586D10D94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669" y="4269379"/>
                  <a:ext cx="5344989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Rechteck 42">
            <a:extLst>
              <a:ext uri="{FF2B5EF4-FFF2-40B4-BE49-F238E27FC236}">
                <a16:creationId xmlns:a16="http://schemas.microsoft.com/office/drawing/2014/main" id="{DF179CB6-CA6E-403D-8878-9B9DDF08F3E8}"/>
              </a:ext>
            </a:extLst>
          </p:cNvPr>
          <p:cNvSpPr/>
          <p:nvPr/>
        </p:nvSpPr>
        <p:spPr>
          <a:xfrm>
            <a:off x="1024224" y="1254893"/>
            <a:ext cx="4565330" cy="173532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5140F65A-5BB4-437D-9985-7A46BB1271A1}"/>
              </a:ext>
            </a:extLst>
          </p:cNvPr>
          <p:cNvSpPr/>
          <p:nvPr/>
        </p:nvSpPr>
        <p:spPr>
          <a:xfrm>
            <a:off x="6963181" y="1121203"/>
            <a:ext cx="4565330" cy="19181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" name="Pfeil: nach rechts 44">
            <a:extLst>
              <a:ext uri="{FF2B5EF4-FFF2-40B4-BE49-F238E27FC236}">
                <a16:creationId xmlns:a16="http://schemas.microsoft.com/office/drawing/2014/main" id="{CA1F12AF-2BEB-4187-82B3-F4C09971675E}"/>
              </a:ext>
            </a:extLst>
          </p:cNvPr>
          <p:cNvSpPr/>
          <p:nvPr/>
        </p:nvSpPr>
        <p:spPr>
          <a:xfrm>
            <a:off x="6029433" y="1915381"/>
            <a:ext cx="586475" cy="294504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5F25CE6-57AC-4A90-80F1-48C40FF4BF36}"/>
                  </a:ext>
                </a:extLst>
              </p:cNvPr>
              <p:cNvSpPr txBox="1"/>
              <p:nvPr/>
            </p:nvSpPr>
            <p:spPr>
              <a:xfrm>
                <a:off x="7158842" y="1891745"/>
                <a:ext cx="6724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</m:sSub>
                    </m:oMath>
                  </m:oMathPara>
                </a14:m>
                <a:endParaRPr lang="de-CH" dirty="0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5F25CE6-57AC-4A90-80F1-48C40FF4B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842" y="1891745"/>
                <a:ext cx="672427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2940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6" grpId="0"/>
      <p:bldP spid="40" grpId="0"/>
      <p:bldP spid="25" grpId="0"/>
      <p:bldP spid="44" grpId="0" animBg="1"/>
      <p:bldP spid="4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7A65AE-306D-4E5D-81CE-45077B94B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Spule und Kondensator am veränderlichem Feld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389649-5A7B-4B33-8A44-C070C0F9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ECA808-43DA-4F07-92AF-9E177D80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René Zurbrügg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389C98-DB43-4AFD-ACC8-2A910CEF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67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CD8434-64DD-4131-9BBC-917AA2EA88E2}"/>
                  </a:ext>
                </a:extLst>
              </p:cNvPr>
              <p:cNvSpPr txBox="1"/>
              <p:nvPr/>
            </p:nvSpPr>
            <p:spPr>
              <a:xfrm>
                <a:off x="1978157" y="4461565"/>
                <a:ext cx="2119683" cy="6182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4CD8434-64DD-4131-9BBC-917AA2EA8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157" y="4461565"/>
                <a:ext cx="2119683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7E3E604-E30A-47C0-B2DC-6C963F73810E}"/>
              </a:ext>
            </a:extLst>
          </p:cNvPr>
          <p:cNvGrpSpPr/>
          <p:nvPr/>
        </p:nvGrpSpPr>
        <p:grpSpPr>
          <a:xfrm>
            <a:off x="1024428" y="2311083"/>
            <a:ext cx="2664296" cy="2026736"/>
            <a:chOff x="4077396" y="1875185"/>
            <a:chExt cx="2664296" cy="2026736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1E29C508-3AE9-4104-9300-5E19B3CBE5E1}"/>
                </a:ext>
              </a:extLst>
            </p:cNvPr>
            <p:cNvGrpSpPr/>
            <p:nvPr/>
          </p:nvGrpSpPr>
          <p:grpSpPr>
            <a:xfrm>
              <a:off x="4077396" y="2035593"/>
              <a:ext cx="2664296" cy="1866328"/>
              <a:chOff x="3501331" y="1772816"/>
              <a:chExt cx="2664296" cy="1866328"/>
            </a:xfrm>
          </p:grpSpPr>
          <p:grpSp>
            <p:nvGrpSpPr>
              <p:cNvPr id="23" name="Gruppieren 22">
                <a:extLst>
                  <a:ext uri="{FF2B5EF4-FFF2-40B4-BE49-F238E27FC236}">
                    <a16:creationId xmlns:a16="http://schemas.microsoft.com/office/drawing/2014/main" id="{434D9EA9-5205-420D-9258-129FF495A351}"/>
                  </a:ext>
                </a:extLst>
              </p:cNvPr>
              <p:cNvGrpSpPr/>
              <p:nvPr/>
            </p:nvGrpSpPr>
            <p:grpSpPr>
              <a:xfrm>
                <a:off x="3501331" y="1772816"/>
                <a:ext cx="2664296" cy="1866328"/>
                <a:chOff x="4509443" y="1634680"/>
                <a:chExt cx="2664296" cy="1866328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A418C364-EA10-498B-A367-7C16743FCB4D}"/>
                    </a:ext>
                  </a:extLst>
                </p:cNvPr>
                <p:cNvSpPr/>
                <p:nvPr/>
              </p:nvSpPr>
              <p:spPr>
                <a:xfrm>
                  <a:off x="4725467" y="1875185"/>
                  <a:ext cx="2304256" cy="114084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27" name="Rechteck 26">
                  <a:extLst>
                    <a:ext uri="{FF2B5EF4-FFF2-40B4-BE49-F238E27FC236}">
                      <a16:creationId xmlns:a16="http://schemas.microsoft.com/office/drawing/2014/main" id="{8C7110D0-FA0A-4C51-B709-318E4B425678}"/>
                    </a:ext>
                  </a:extLst>
                </p:cNvPr>
                <p:cNvSpPr/>
                <p:nvPr/>
              </p:nvSpPr>
              <p:spPr>
                <a:xfrm>
                  <a:off x="6885707" y="2121570"/>
                  <a:ext cx="288032" cy="648072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28" name="Rechteck 27">
                  <a:extLst>
                    <a:ext uri="{FF2B5EF4-FFF2-40B4-BE49-F238E27FC236}">
                      <a16:creationId xmlns:a16="http://schemas.microsoft.com/office/drawing/2014/main" id="{515D0AE8-7397-4012-94D2-F17AB26C570D}"/>
                    </a:ext>
                  </a:extLst>
                </p:cNvPr>
                <p:cNvSpPr/>
                <p:nvPr/>
              </p:nvSpPr>
              <p:spPr>
                <a:xfrm>
                  <a:off x="4509443" y="1634680"/>
                  <a:ext cx="1728192" cy="18663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</p:grp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B5857AFA-CDAF-4322-ABE3-F5C2C23BF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1472" y="2013321"/>
                <a:ext cx="288032" cy="0"/>
              </a:xfrm>
              <a:prstGeom prst="straightConnector1">
                <a:avLst/>
              </a:prstGeom>
              <a:ln w="38100" cap="sq">
                <a:solidFill>
                  <a:srgbClr val="C0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92932B8D-833B-4089-9B5E-4EC91E6A5C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3499" y="1994739"/>
                <a:ext cx="0" cy="1159424"/>
              </a:xfrm>
              <a:prstGeom prst="straightConnector1">
                <a:avLst/>
              </a:prstGeom>
              <a:ln w="38100" cap="sq">
                <a:solidFill>
                  <a:srgbClr val="1269B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AFFDC12C-8D41-40E3-B3CD-D1B5A3115F1A}"/>
                    </a:ext>
                  </a:extLst>
                </p:cNvPr>
                <p:cNvSpPr/>
                <p:nvPr/>
              </p:nvSpPr>
              <p:spPr>
                <a:xfrm>
                  <a:off x="4913289" y="2599425"/>
                  <a:ext cx="67627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95D4577D-D348-45F4-98F3-44CEC8D0D4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3289" y="2599425"/>
                  <a:ext cx="67627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86C61954-A8B3-429F-B5E7-B9E790CD234D}"/>
                    </a:ext>
                  </a:extLst>
                </p:cNvPr>
                <p:cNvSpPr/>
                <p:nvPr/>
              </p:nvSpPr>
              <p:spPr>
                <a:xfrm>
                  <a:off x="5737138" y="1875185"/>
                  <a:ext cx="6184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CH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8FEC34FF-9304-444E-99F7-31BF35D267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7138" y="1875185"/>
                  <a:ext cx="6184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F7FFD22-843F-459A-B15C-7073065BEFE2}"/>
                  </a:ext>
                </a:extLst>
              </p:cNvPr>
              <p:cNvSpPr txBox="1"/>
              <p:nvPr/>
            </p:nvSpPr>
            <p:spPr>
              <a:xfrm>
                <a:off x="7391584" y="4461565"/>
                <a:ext cx="2243371" cy="6127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⋅∫</m:t>
                      </m:r>
                      <m:r>
                        <a:rPr lang="de-CH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DF7FFD22-843F-459A-B15C-7073065BE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584" y="4461565"/>
                <a:ext cx="2243371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953662A-9022-4963-AE78-533D9C579A12}"/>
              </a:ext>
            </a:extLst>
          </p:cNvPr>
          <p:cNvGrpSpPr/>
          <p:nvPr/>
        </p:nvGrpSpPr>
        <p:grpSpPr>
          <a:xfrm>
            <a:off x="6374841" y="2176696"/>
            <a:ext cx="3088949" cy="1663173"/>
            <a:chOff x="2384271" y="2222683"/>
            <a:chExt cx="3088949" cy="1663173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DBF91067-AD57-44BB-9C8E-4309FC699389}"/>
                </a:ext>
              </a:extLst>
            </p:cNvPr>
            <p:cNvSpPr/>
            <p:nvPr/>
          </p:nvSpPr>
          <p:spPr>
            <a:xfrm>
              <a:off x="2600295" y="2623596"/>
              <a:ext cx="2304256" cy="114084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22E98BFC-9AE2-4712-BF23-A065ED0D9119}"/>
                </a:ext>
              </a:extLst>
            </p:cNvPr>
            <p:cNvSpPr/>
            <p:nvPr/>
          </p:nvSpPr>
          <p:spPr>
            <a:xfrm>
              <a:off x="2384271" y="2383091"/>
              <a:ext cx="1728192" cy="1502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98E7C5AB-1C19-4E7C-AA28-5F00C3AA0375}"/>
                </a:ext>
              </a:extLst>
            </p:cNvPr>
            <p:cNvCxnSpPr>
              <a:cxnSpLocks/>
            </p:cNvCxnSpPr>
            <p:nvPr/>
          </p:nvCxnSpPr>
          <p:spPr>
            <a:xfrm>
              <a:off x="4304412" y="2623596"/>
              <a:ext cx="288032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D3A8F770-9D93-4430-B511-30A5458CDB1A}"/>
                </a:ext>
              </a:extLst>
            </p:cNvPr>
            <p:cNvCxnSpPr>
              <a:cxnSpLocks/>
            </p:cNvCxnSpPr>
            <p:nvPr/>
          </p:nvCxnSpPr>
          <p:spPr>
            <a:xfrm>
              <a:off x="3896439" y="2605014"/>
              <a:ext cx="0" cy="1159424"/>
            </a:xfrm>
            <a:prstGeom prst="straightConnector1">
              <a:avLst/>
            </a:prstGeom>
            <a:ln w="3810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D119385D-96F4-42AD-BC4B-0C81DAC07AAA}"/>
                    </a:ext>
                  </a:extLst>
                </p:cNvPr>
                <p:cNvSpPr/>
                <p:nvPr/>
              </p:nvSpPr>
              <p:spPr>
                <a:xfrm>
                  <a:off x="3220164" y="2946923"/>
                  <a:ext cx="676275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i="1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95D4577D-D348-45F4-98F3-44CEC8D0D4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0164" y="2946923"/>
                  <a:ext cx="67627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BC66EEF3-355E-490F-A4B0-C3791C21B97F}"/>
                    </a:ext>
                  </a:extLst>
                </p:cNvPr>
                <p:cNvSpPr/>
                <p:nvPr/>
              </p:nvSpPr>
              <p:spPr>
                <a:xfrm>
                  <a:off x="4044013" y="2222683"/>
                  <a:ext cx="6184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CH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8FEC34FF-9304-444E-99F7-31BF35D267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4013" y="2222683"/>
                  <a:ext cx="6184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448ADEC9-472E-4B38-AE20-8C523B470436}"/>
                </a:ext>
              </a:extLst>
            </p:cNvPr>
            <p:cNvCxnSpPr/>
            <p:nvPr/>
          </p:nvCxnSpPr>
          <p:spPr>
            <a:xfrm>
              <a:off x="4693023" y="2955574"/>
              <a:ext cx="423055" cy="0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B1262573-B39E-405D-AAA4-02D2CEDBABF2}"/>
                </a:ext>
              </a:extLst>
            </p:cNvPr>
            <p:cNvCxnSpPr/>
            <p:nvPr/>
          </p:nvCxnSpPr>
          <p:spPr>
            <a:xfrm>
              <a:off x="4693023" y="3095399"/>
              <a:ext cx="423055" cy="0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506C7705-C265-47B6-B74D-D9D26D19EB89}"/>
                </a:ext>
              </a:extLst>
            </p:cNvPr>
            <p:cNvSpPr/>
            <p:nvPr/>
          </p:nvSpPr>
          <p:spPr>
            <a:xfrm>
              <a:off x="4681132" y="2974778"/>
              <a:ext cx="495063" cy="111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E19612FE-8AC3-409D-999E-AE57CDA1F2F0}"/>
                    </a:ext>
                  </a:extLst>
                </p:cNvPr>
                <p:cNvSpPr/>
                <p:nvPr/>
              </p:nvSpPr>
              <p:spPr>
                <a:xfrm>
                  <a:off x="5076445" y="2836393"/>
                  <a:ext cx="3967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i="1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17" name="Rechteck 16">
                  <a:extLst>
                    <a:ext uri="{FF2B5EF4-FFF2-40B4-BE49-F238E27FC236}">
                      <a16:creationId xmlns:a16="http://schemas.microsoft.com/office/drawing/2014/main" id="{5830A9ED-3ED3-4CD7-AF99-1D5EB050E3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445" y="2836393"/>
                  <a:ext cx="396775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2913904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7A65AE-306D-4E5D-81CE-45077B94B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Sinusgrössen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389649-5A7B-4B33-8A44-C070C0F9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ECA808-43DA-4F07-92AF-9E177D80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René Zurbrügg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389C98-DB43-4AFD-ACC8-2A910CEF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68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B5C128-1474-453F-A86C-B158CDFB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398" y="1268760"/>
            <a:ext cx="4796497" cy="39323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FEEC1BB4-E164-4936-849C-48F5BED8D49B}"/>
                  </a:ext>
                </a:extLst>
              </p:cNvPr>
              <p:cNvSpPr txBox="1"/>
              <p:nvPr/>
            </p:nvSpPr>
            <p:spPr>
              <a:xfrm>
                <a:off x="798647" y="2096073"/>
                <a:ext cx="4798621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de-CH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de-CH" b="0" i="0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CH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de-CH" b="0" i="1" smtClean="0">
                                      <a:solidFill>
                                        <a:srgbClr val="72791C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de-CH" i="1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de-CH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de-CH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CH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de-CH" b="0" i="1" smtClean="0">
                          <a:solidFill>
                            <a:srgbClr val="72791C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CH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FEEC1BB4-E164-4936-849C-48F5BED8D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47" y="2096073"/>
                <a:ext cx="4798621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59CC65E-E620-405D-8622-306AF00E73A1}"/>
              </a:ext>
            </a:extLst>
          </p:cNvPr>
          <p:cNvCxnSpPr>
            <a:cxnSpLocks/>
          </p:cNvCxnSpPr>
          <p:nvPr/>
        </p:nvCxnSpPr>
        <p:spPr>
          <a:xfrm>
            <a:off x="6741691" y="3068960"/>
            <a:ext cx="4320480" cy="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C675F424-E0D2-4057-8623-809A47317061}"/>
              </a:ext>
            </a:extLst>
          </p:cNvPr>
          <p:cNvCxnSpPr>
            <a:cxnSpLocks/>
          </p:cNvCxnSpPr>
          <p:nvPr/>
        </p:nvCxnSpPr>
        <p:spPr>
          <a:xfrm>
            <a:off x="7317755" y="1340768"/>
            <a:ext cx="0" cy="1728192"/>
          </a:xfrm>
          <a:prstGeom prst="line">
            <a:avLst/>
          </a:prstGeom>
          <a:ln w="28575" cap="sq">
            <a:solidFill>
              <a:srgbClr val="91056A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7860E908-DEA4-48BF-BFF4-4805023D230C}"/>
              </a:ext>
            </a:extLst>
          </p:cNvPr>
          <p:cNvCxnSpPr/>
          <p:nvPr/>
        </p:nvCxnSpPr>
        <p:spPr>
          <a:xfrm>
            <a:off x="6741691" y="3068960"/>
            <a:ext cx="2160240" cy="0"/>
          </a:xfrm>
          <a:prstGeom prst="line">
            <a:avLst/>
          </a:prstGeom>
          <a:ln w="28575" cap="sq">
            <a:solidFill>
              <a:srgbClr val="72791C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E1B8108-372D-4578-8F80-C912217882F7}"/>
              </a:ext>
            </a:extLst>
          </p:cNvPr>
          <p:cNvCxnSpPr/>
          <p:nvPr/>
        </p:nvCxnSpPr>
        <p:spPr>
          <a:xfrm>
            <a:off x="6741691" y="2996952"/>
            <a:ext cx="0" cy="144016"/>
          </a:xfrm>
          <a:prstGeom prst="line">
            <a:avLst/>
          </a:prstGeom>
          <a:ln w="28575" cap="sq">
            <a:solidFill>
              <a:srgbClr val="72791C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A55D4D4-85EC-4E3F-AD36-75A0D8BBB9D0}"/>
              </a:ext>
            </a:extLst>
          </p:cNvPr>
          <p:cNvCxnSpPr/>
          <p:nvPr/>
        </p:nvCxnSpPr>
        <p:spPr>
          <a:xfrm>
            <a:off x="8902853" y="3015567"/>
            <a:ext cx="0" cy="144016"/>
          </a:xfrm>
          <a:prstGeom prst="line">
            <a:avLst/>
          </a:prstGeom>
          <a:ln w="28575" cap="sq">
            <a:solidFill>
              <a:srgbClr val="72791C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F8A0517-4260-45EE-9608-3207F75AE078}"/>
              </a:ext>
            </a:extLst>
          </p:cNvPr>
          <p:cNvSpPr txBox="1"/>
          <p:nvPr/>
        </p:nvSpPr>
        <p:spPr>
          <a:xfrm>
            <a:off x="476995" y="168893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Allgemein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8D118341-360C-4762-848F-28259FB2115B}"/>
                  </a:ext>
                </a:extLst>
              </p:cNvPr>
              <p:cNvSpPr txBox="1"/>
              <p:nvPr/>
            </p:nvSpPr>
            <p:spPr>
              <a:xfrm>
                <a:off x="612211" y="3344249"/>
                <a:ext cx="20203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b="0" i="1" smtClean="0">
                        <a:solidFill>
                          <a:srgbClr val="72791C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de-CH" b="0" i="1" smtClean="0">
                        <a:solidFill>
                          <a:srgbClr val="72791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CH" dirty="0"/>
                  <a:t>: Periodendauer</a:t>
                </a: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8D118341-360C-4762-848F-28259FB21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11" y="3344249"/>
                <a:ext cx="2020361" cy="369332"/>
              </a:xfrm>
              <a:prstGeom prst="rect">
                <a:avLst/>
              </a:prstGeom>
              <a:blipFill>
                <a:blip r:embed="rId4"/>
                <a:stretch>
                  <a:fillRect t="-10000" r="-1807" b="-26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679015C8-4D7F-4A81-BBC9-775E49136CAB}"/>
                  </a:ext>
                </a:extLst>
              </p:cNvPr>
              <p:cNvSpPr txBox="1"/>
              <p:nvPr/>
            </p:nvSpPr>
            <p:spPr>
              <a:xfrm>
                <a:off x="612211" y="2931013"/>
                <a:ext cx="3087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CH" b="0" i="1" smtClean="0">
                            <a:solidFill>
                              <a:srgbClr val="91056A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b="0" i="1" smtClean="0">
                            <a:solidFill>
                              <a:srgbClr val="91056A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de-CH" b="0" i="1" smtClean="0">
                        <a:solidFill>
                          <a:srgbClr val="91056A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CH" dirty="0"/>
                  <a:t>: Amplitude (=Spitzenwert)</a:t>
                </a: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679015C8-4D7F-4A81-BBC9-775E49136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11" y="2931013"/>
                <a:ext cx="3087127" cy="369332"/>
              </a:xfrm>
              <a:prstGeom prst="rect">
                <a:avLst/>
              </a:prstGeom>
              <a:blipFill>
                <a:blip r:embed="rId5"/>
                <a:stretch>
                  <a:fillRect t="-10000" r="-592" b="-26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E7244546-792E-4746-8BEF-4AA468BD32D1}"/>
                  </a:ext>
                </a:extLst>
              </p:cNvPr>
              <p:cNvSpPr txBox="1"/>
              <p:nvPr/>
            </p:nvSpPr>
            <p:spPr>
              <a:xfrm>
                <a:off x="612211" y="3761738"/>
                <a:ext cx="2680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de-CH" b="0" i="1" smtClean="0">
                        <a:solidFill>
                          <a:srgbClr val="72791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CH" dirty="0"/>
                  <a:t>: Phasenverschiebung</a:t>
                </a:r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E7244546-792E-4746-8BEF-4AA468BD3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11" y="3761738"/>
                <a:ext cx="2680670" cy="369332"/>
              </a:xfrm>
              <a:prstGeom prst="rect">
                <a:avLst/>
              </a:prstGeom>
              <a:blipFill>
                <a:blip r:embed="rId6"/>
                <a:stretch>
                  <a:fillRect t="-8197" r="-1364" b="-2459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AFD15520-C17D-4658-A11D-753E4F73B8C2}"/>
                  </a:ext>
                </a:extLst>
              </p:cNvPr>
              <p:cNvSpPr/>
              <p:nvPr/>
            </p:nvSpPr>
            <p:spPr>
              <a:xfrm>
                <a:off x="631319" y="4139179"/>
                <a:ext cx="3107902" cy="484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b="0" i="1" smtClean="0">
                        <a:solidFill>
                          <a:srgbClr val="72791C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de-CH" i="1">
                        <a:solidFill>
                          <a:srgbClr val="72791C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CH" dirty="0"/>
                  <a:t>: Kreisfrequenz (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AFD15520-C17D-4658-A11D-753E4F73B8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9" y="4139179"/>
                <a:ext cx="3107902" cy="484043"/>
              </a:xfrm>
              <a:prstGeom prst="rect">
                <a:avLst/>
              </a:prstGeom>
              <a:blipFill>
                <a:blip r:embed="rId7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9A78A9C3-DA1C-46A1-95E9-15FF957EAE9A}"/>
                  </a:ext>
                </a:extLst>
              </p:cNvPr>
              <p:cNvSpPr/>
              <p:nvPr/>
            </p:nvSpPr>
            <p:spPr>
              <a:xfrm>
                <a:off x="7623049" y="3025138"/>
                <a:ext cx="3917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>
                          <a:solidFill>
                            <a:srgbClr val="72791C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9A78A9C3-DA1C-46A1-95E9-15FF957EA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049" y="3025138"/>
                <a:ext cx="39171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894D0A5F-F183-4FEA-9C4D-00C92791CC1F}"/>
                  </a:ext>
                </a:extLst>
              </p:cNvPr>
              <p:cNvSpPr/>
              <p:nvPr/>
            </p:nvSpPr>
            <p:spPr>
              <a:xfrm>
                <a:off x="7280096" y="2081863"/>
                <a:ext cx="3876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CH" i="1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i="1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894D0A5F-F183-4FEA-9C4D-00C92791C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096" y="2081863"/>
                <a:ext cx="387670" cy="369332"/>
              </a:xfrm>
              <a:prstGeom prst="rect">
                <a:avLst/>
              </a:prstGeom>
              <a:blipFill>
                <a:blip r:embed="rId9"/>
                <a:stretch>
                  <a:fillRect t="-5000" r="-1718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198F68D-C6E0-4F6A-BDF4-AB555B222312}"/>
                  </a:ext>
                </a:extLst>
              </p:cNvPr>
              <p:cNvSpPr txBox="1"/>
              <p:nvPr/>
            </p:nvSpPr>
            <p:spPr>
              <a:xfrm>
                <a:off x="7473931" y="5290299"/>
                <a:ext cx="2821285" cy="61273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de-CH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de-CH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CH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de-CH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sSup>
                        <m:sSupPr>
                          <m:ctrlPr>
                            <a:rPr lang="de-CH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i="1" dirty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CH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9198F68D-C6E0-4F6A-BDF4-AB555B222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931" y="5290299"/>
                <a:ext cx="2821285" cy="6127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6454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EBA92-1913-4B9C-89FE-B07F9F1A5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Integral unstetiger Funktionen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D5420F-86B0-4CF2-BF4C-71538E69F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912337-10F2-4745-A94E-057D1736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504BC8-1FEC-4C7B-83C8-ACB71306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69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45C949F-7879-4746-82A2-C95C7EFE1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608" y="1796679"/>
            <a:ext cx="4608178" cy="280206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7CB9326-7D7E-492B-BC60-E3ABAB3DB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835" y="723960"/>
            <a:ext cx="2530400" cy="1046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1132CE8-B984-408F-A256-4626A68C7875}"/>
                  </a:ext>
                </a:extLst>
              </p:cNvPr>
              <p:cNvSpPr txBox="1"/>
              <p:nvPr/>
            </p:nvSpPr>
            <p:spPr>
              <a:xfrm>
                <a:off x="494594" y="1472599"/>
                <a:ext cx="38518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CH" b="1" dirty="0"/>
                  <a:t>Wie </a:t>
                </a:r>
                <a:r>
                  <a:rPr lang="fr-CH" b="1" dirty="0" err="1"/>
                  <a:t>gross</a:t>
                </a:r>
                <a:r>
                  <a:rPr lang="fr-CH" b="1" dirty="0"/>
                  <a:t> </a:t>
                </a:r>
                <a:r>
                  <a:rPr lang="fr-CH" b="1" dirty="0" err="1"/>
                  <a:t>ist</a:t>
                </a:r>
                <a:r>
                  <a:rPr lang="fr-CH" b="1" dirty="0"/>
                  <a:t> die </a:t>
                </a:r>
                <a:r>
                  <a:rPr lang="fr-CH" b="1" dirty="0" err="1"/>
                  <a:t>Spannung</a:t>
                </a:r>
                <a:r>
                  <a:rPr lang="fr-CH" b="1" dirty="0"/>
                  <a:t> </a:t>
                </a:r>
                <a14:m>
                  <m:oMath xmlns:m="http://schemas.openxmlformats.org/officeDocument/2006/math">
                    <m:r>
                      <a:rPr lang="fr-CH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fr-CH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fr-CH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b="1" dirty="0"/>
                  <a:t>?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1132CE8-B984-408F-A256-4626A68C7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94" y="1472599"/>
                <a:ext cx="3851888" cy="369332"/>
              </a:xfrm>
              <a:prstGeom prst="rect">
                <a:avLst/>
              </a:prstGeom>
              <a:blipFill>
                <a:blip r:embed="rId4"/>
                <a:stretch>
                  <a:fillRect l="-1266" t="-10000" r="-475" b="-26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0765AF4-0B7B-493D-A0A6-CCA9BC2CE269}"/>
              </a:ext>
            </a:extLst>
          </p:cNvPr>
          <p:cNvCxnSpPr/>
          <p:nvPr/>
        </p:nvCxnSpPr>
        <p:spPr>
          <a:xfrm flipV="1">
            <a:off x="7605787" y="2276872"/>
            <a:ext cx="1080120" cy="576064"/>
          </a:xfrm>
          <a:prstGeom prst="line">
            <a:avLst/>
          </a:prstGeom>
          <a:ln w="3810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9F5E8B2-513C-4A55-A226-23E4E0E4E192}"/>
              </a:ext>
            </a:extLst>
          </p:cNvPr>
          <p:cNvCxnSpPr>
            <a:cxnSpLocks/>
          </p:cNvCxnSpPr>
          <p:nvPr/>
        </p:nvCxnSpPr>
        <p:spPr>
          <a:xfrm>
            <a:off x="8685907" y="2264340"/>
            <a:ext cx="720080" cy="12532"/>
          </a:xfrm>
          <a:prstGeom prst="line">
            <a:avLst/>
          </a:prstGeom>
          <a:ln w="3810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EE401784-0405-413D-AC1A-1E8C554403A5}"/>
              </a:ext>
            </a:extLst>
          </p:cNvPr>
          <p:cNvCxnSpPr>
            <a:cxnSpLocks/>
          </p:cNvCxnSpPr>
          <p:nvPr/>
        </p:nvCxnSpPr>
        <p:spPr>
          <a:xfrm>
            <a:off x="9405987" y="2286013"/>
            <a:ext cx="1848046" cy="1058653"/>
          </a:xfrm>
          <a:prstGeom prst="line">
            <a:avLst/>
          </a:prstGeom>
          <a:ln w="3810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195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F0C5D-FA8B-4D70-8F8C-3580C3BA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Gausssches Gesetz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83CC82-9E3C-432C-AC80-3FC2605DB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0D831-9B24-476B-BD95-03A1B9D4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2623FA-3E4D-4C84-84B9-DACA7113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René Zurbrügg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F5403E-D882-4E91-9B92-9AC50C28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7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0D45203-A555-4FD1-9D69-693DCF08643A}"/>
                  </a:ext>
                </a:extLst>
              </p:cNvPr>
              <p:cNvSpPr txBox="1"/>
              <p:nvPr/>
            </p:nvSpPr>
            <p:spPr>
              <a:xfrm>
                <a:off x="4030066" y="2872373"/>
                <a:ext cx="4128694" cy="1113253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∯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limLow>
                        <m:limLow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𝑘𝑜𝑛𝑠𝑡𝑎𝑛𝑡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𝑢𝑛𝑑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𝑠𝑒𝑛𝑘𝑟𝑒𝑐h𝑡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𝑧𝑢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eqArr>
                        </m:lim>
                      </m:limLow>
                      <m:d>
                        <m:dPr>
                          <m:begChr m:val="|"/>
                          <m:endChr m:val="|"/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de-CH" i="1">
                          <a:latin typeface="Cambria Math" panose="02040503050406030204" pitchFamily="18" charset="0"/>
                        </a:rPr>
                        <m:t>⋅|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de-CH" dirty="0"/>
              </a:p>
              <a:p>
                <a:endParaRPr lang="de-CH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0D45203-A555-4FD1-9D69-693DCF08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066" y="2872373"/>
                <a:ext cx="4128694" cy="11132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393414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7A65AE-306D-4E5D-81CE-45077B94B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Gegeninduktivität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389649-5A7B-4B33-8A44-C070C0F9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ECA808-43DA-4F07-92AF-9E177D80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389C98-DB43-4AFD-ACC8-2A910CEF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70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B06A294-1880-484B-B045-80797645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65" y="840596"/>
            <a:ext cx="3854633" cy="385463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EB59BFF-3256-4305-9CD4-BD7201B1375F}"/>
              </a:ext>
            </a:extLst>
          </p:cNvPr>
          <p:cNvSpPr txBox="1"/>
          <p:nvPr/>
        </p:nvSpPr>
        <p:spPr>
          <a:xfrm>
            <a:off x="333029" y="1430779"/>
            <a:ext cx="5647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Induktivität</a:t>
            </a:r>
            <a:r>
              <a:rPr lang="de-DE" dirty="0"/>
              <a:t>: Wieviel </a:t>
            </a:r>
            <a:r>
              <a:rPr lang="de-DE" b="1" dirty="0"/>
              <a:t>magnetischer Fluss </a:t>
            </a:r>
            <a:r>
              <a:rPr lang="de-DE" dirty="0"/>
              <a:t>durchsetzt</a:t>
            </a:r>
          </a:p>
          <a:p>
            <a:r>
              <a:rPr lang="de-DE" dirty="0"/>
              <a:t>	       die Leiterschleife </a:t>
            </a:r>
            <a:r>
              <a:rPr lang="de-DE" b="1" dirty="0"/>
              <a:t>bei einem Strom </a:t>
            </a:r>
            <a:r>
              <a:rPr lang="de-DE" dirty="0"/>
              <a:t>i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A8608B6-52CC-4C45-AC92-8D9E13DE502F}"/>
              </a:ext>
            </a:extLst>
          </p:cNvPr>
          <p:cNvSpPr txBox="1"/>
          <p:nvPr/>
        </p:nvSpPr>
        <p:spPr>
          <a:xfrm>
            <a:off x="325438" y="3191635"/>
            <a:ext cx="6878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Gegeninduktivität</a:t>
            </a:r>
            <a:r>
              <a:rPr lang="de-DE" dirty="0"/>
              <a:t>: Wieviel </a:t>
            </a:r>
            <a:r>
              <a:rPr lang="de-DE" b="1" dirty="0"/>
              <a:t>magnetischer Fluss </a:t>
            </a:r>
            <a:r>
              <a:rPr lang="de-DE" dirty="0"/>
              <a:t>durchsetzt</a:t>
            </a:r>
          </a:p>
          <a:p>
            <a:r>
              <a:rPr lang="de-DE" dirty="0"/>
              <a:t>	                  eine andere Leiterschleife </a:t>
            </a:r>
            <a:r>
              <a:rPr lang="de-DE" b="1" dirty="0"/>
              <a:t>bei einem Strom </a:t>
            </a:r>
            <a:r>
              <a:rPr lang="de-DE" dirty="0"/>
              <a:t>i </a:t>
            </a:r>
          </a:p>
          <a:p>
            <a:r>
              <a:rPr lang="de-DE" dirty="0"/>
              <a:t>		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91C7AFD-AB95-4398-AFD9-CCED5264E5F4}"/>
                  </a:ext>
                </a:extLst>
              </p:cNvPr>
              <p:cNvSpPr txBox="1"/>
              <p:nvPr/>
            </p:nvSpPr>
            <p:spPr>
              <a:xfrm>
                <a:off x="1905410" y="2172225"/>
                <a:ext cx="1493870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91C7AFD-AB95-4398-AFD9-CCED5264E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410" y="2172225"/>
                <a:ext cx="1493870" cy="656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F990938-7BB6-4205-A406-B04416794392}"/>
                  </a:ext>
                </a:extLst>
              </p:cNvPr>
              <p:cNvSpPr txBox="1"/>
              <p:nvPr/>
            </p:nvSpPr>
            <p:spPr>
              <a:xfrm>
                <a:off x="4797475" y="2171609"/>
                <a:ext cx="1504514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F990938-7BB6-4205-A406-B04416794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475" y="2171609"/>
                <a:ext cx="1504514" cy="656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5E7A4D9-BE06-4DD9-8A89-9D02E1BFB8A6}"/>
                  </a:ext>
                </a:extLst>
              </p:cNvPr>
              <p:cNvSpPr txBox="1"/>
              <p:nvPr/>
            </p:nvSpPr>
            <p:spPr>
              <a:xfrm>
                <a:off x="10198075" y="2139417"/>
                <a:ext cx="42986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5E7A4D9-BE06-4DD9-8A89-9D02E1BFB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075" y="2139417"/>
                <a:ext cx="4298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F9633B8-693E-4341-93D4-AA63F3E5CD1B}"/>
                  </a:ext>
                </a:extLst>
              </p:cNvPr>
              <p:cNvSpPr txBox="1"/>
              <p:nvPr/>
            </p:nvSpPr>
            <p:spPr>
              <a:xfrm>
                <a:off x="2085032" y="4016022"/>
                <a:ext cx="1703287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𝟐𝟏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F9633B8-693E-4341-93D4-AA63F3E5C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32" y="4016022"/>
                <a:ext cx="1703287" cy="656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A95187F-115C-4DBE-B072-37F09DD23B67}"/>
                  </a:ext>
                </a:extLst>
              </p:cNvPr>
              <p:cNvSpPr txBox="1"/>
              <p:nvPr/>
            </p:nvSpPr>
            <p:spPr>
              <a:xfrm>
                <a:off x="4980284" y="4064724"/>
                <a:ext cx="1692643" cy="657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A95187F-115C-4DBE-B072-37F09DD23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84" y="4064724"/>
                <a:ext cx="1692643" cy="6577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3D6FB23E-F16E-44CB-A06D-23579C7E569A}"/>
              </a:ext>
            </a:extLst>
          </p:cNvPr>
          <p:cNvSpPr txBox="1"/>
          <p:nvPr/>
        </p:nvSpPr>
        <p:spPr>
          <a:xfrm>
            <a:off x="333029" y="5002843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Magnetische Koppelung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D548D7-0146-48CB-B902-E3E1328B1502}"/>
                  </a:ext>
                </a:extLst>
              </p:cNvPr>
              <p:cNvSpPr txBox="1"/>
              <p:nvPr/>
            </p:nvSpPr>
            <p:spPr>
              <a:xfrm>
                <a:off x="2085032" y="5671920"/>
                <a:ext cx="1800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7D548D7-0146-48CB-B902-E3E1328B1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32" y="5671920"/>
                <a:ext cx="18006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2881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16" grpId="0"/>
      <p:bldP spid="1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A465E-0D25-4025-9EC5-416AA7532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Gegeninduktion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08AB29D-582E-4D6A-817C-F956D417DF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A62480-F30F-4A97-82E9-7BC68CEAE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2A6CE1-F380-4B9F-A162-B50E3794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47BEC-B419-4C63-BC0A-A35A89BC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71</a:t>
            </a:fld>
            <a:endParaRPr lang="de-CH" dirty="0"/>
          </a:p>
        </p:txBody>
      </p:sp>
      <p:pic>
        <p:nvPicPr>
          <p:cNvPr id="9" name="Inhaltsplatzhalter 9">
            <a:extLst>
              <a:ext uri="{FF2B5EF4-FFF2-40B4-BE49-F238E27FC236}">
                <a16:creationId xmlns:a16="http://schemas.microsoft.com/office/drawing/2014/main" id="{D514453F-616B-4B9B-B40D-8D90F5318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22" y="868675"/>
            <a:ext cx="5437596" cy="254419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AA2D765-C6E2-456B-9C0A-7C619620B0A7}"/>
              </a:ext>
            </a:extLst>
          </p:cNvPr>
          <p:cNvSpPr txBox="1"/>
          <p:nvPr/>
        </p:nvSpPr>
        <p:spPr>
          <a:xfrm>
            <a:off x="325438" y="1244452"/>
            <a:ext cx="64556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Durchsetzt der Fluss der einen Leiterschleife eine</a:t>
            </a:r>
          </a:p>
          <a:p>
            <a:r>
              <a:rPr lang="de-CH" dirty="0"/>
              <a:t>andere Leiterschleife, so kann eine Spannung in der anderen</a:t>
            </a:r>
          </a:p>
          <a:p>
            <a:r>
              <a:rPr lang="de-CH" dirty="0"/>
              <a:t>Schleife induziert werden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D7D1F236-B5FD-471C-B1C2-6A87A76C993B}"/>
                  </a:ext>
                </a:extLst>
              </p:cNvPr>
              <p:cNvSpPr txBox="1"/>
              <p:nvPr/>
            </p:nvSpPr>
            <p:spPr>
              <a:xfrm>
                <a:off x="664999" y="2482400"/>
                <a:ext cx="6081408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D7D1F236-B5FD-471C-B1C2-6A87A76C9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99" y="2482400"/>
                <a:ext cx="6081408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eschweifte Klammer links 11">
            <a:extLst>
              <a:ext uri="{FF2B5EF4-FFF2-40B4-BE49-F238E27FC236}">
                <a16:creationId xmlns:a16="http://schemas.microsoft.com/office/drawing/2014/main" id="{94EBB635-77E0-4FFB-B537-ACA86D1C53C2}"/>
              </a:ext>
            </a:extLst>
          </p:cNvPr>
          <p:cNvSpPr/>
          <p:nvPr/>
        </p:nvSpPr>
        <p:spPr>
          <a:xfrm rot="16200000">
            <a:off x="1504973" y="2752426"/>
            <a:ext cx="216024" cy="608345"/>
          </a:xfrm>
          <a:prstGeom prst="leftBrace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D8B042-2D74-4230-96E8-275E178CCBB6}"/>
              </a:ext>
            </a:extLst>
          </p:cNvPr>
          <p:cNvSpPr txBox="1"/>
          <p:nvPr/>
        </p:nvSpPr>
        <p:spPr>
          <a:xfrm>
            <a:off x="603670" y="3174511"/>
            <a:ext cx="201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Verluste im Leiter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3F64F08-DFAB-4DFB-AEA2-3D50BC705D04}"/>
                  </a:ext>
                </a:extLst>
              </p:cNvPr>
              <p:cNvSpPr txBox="1"/>
              <p:nvPr/>
            </p:nvSpPr>
            <p:spPr>
              <a:xfrm>
                <a:off x="699643" y="3591468"/>
                <a:ext cx="6206379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3F64F08-DFAB-4DFB-AEA2-3D50BC70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43" y="3591468"/>
                <a:ext cx="6206379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379741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8F2BB-CE51-4972-B421-CD317C1F9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648049"/>
          </a:xfrm>
        </p:spPr>
        <p:txBody>
          <a:bodyPr/>
          <a:lstStyle/>
          <a:p>
            <a:r>
              <a:rPr lang="de-DE" dirty="0"/>
              <a:t>Energie im Feld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62FB7B-DF85-42F7-964F-8E5BE18C0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D17636-260B-48C3-A3A5-C35C744F9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9EC61E-CD4B-461E-BC94-4816A6E2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72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C1174DEE-7542-4955-9AB0-7AFD73694A62}"/>
                  </a:ext>
                </a:extLst>
              </p:cNvPr>
              <p:cNvSpPr txBox="1"/>
              <p:nvPr/>
            </p:nvSpPr>
            <p:spPr>
              <a:xfrm>
                <a:off x="1197075" y="1751575"/>
                <a:ext cx="3789051" cy="6765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supHide m:val="on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de-CH" i="1">
                          <a:latin typeface="Cambria Math" panose="02040503050406030204" pitchFamily="18" charset="0"/>
                        </a:rPr>
                        <m:t>≃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de-CH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C1174DEE-7542-4955-9AB0-7AFD73694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075" y="1751575"/>
                <a:ext cx="3789051" cy="6765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71F3839-4008-4BCB-BF20-C19D6A8DB260}"/>
                  </a:ext>
                </a:extLst>
              </p:cNvPr>
              <p:cNvSpPr txBox="1"/>
              <p:nvPr/>
            </p:nvSpPr>
            <p:spPr>
              <a:xfrm>
                <a:off x="1138837" y="4771675"/>
                <a:ext cx="3789499" cy="6765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∭"/>
                          <m:supHide m:val="on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e>
                      </m:nary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≃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71F3839-4008-4BCB-BF20-C19D6A8DB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837" y="4771675"/>
                <a:ext cx="3789499" cy="6765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F4EA540-9DA4-4058-AE1F-34D3D449A211}"/>
                  </a:ext>
                </a:extLst>
              </p:cNvPr>
              <p:cNvSpPr txBox="1"/>
              <p:nvPr/>
            </p:nvSpPr>
            <p:spPr>
              <a:xfrm>
                <a:off x="7162829" y="1784404"/>
                <a:ext cx="1696105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DF4EA540-9DA4-4058-AE1F-34D3D449A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29" y="1784404"/>
                <a:ext cx="1696105" cy="6109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BD0FE5B-44D4-4879-B20A-611AA4260E04}"/>
                  </a:ext>
                </a:extLst>
              </p:cNvPr>
              <p:cNvSpPr/>
              <p:nvPr/>
            </p:nvSpPr>
            <p:spPr>
              <a:xfrm>
                <a:off x="7162829" y="4804504"/>
                <a:ext cx="1749966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CH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FBD0FE5B-44D4-4879-B20A-611AA4260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29" y="4804504"/>
                <a:ext cx="1749966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869BC877-6708-49C6-88F4-D7B94A486203}"/>
              </a:ext>
            </a:extLst>
          </p:cNvPr>
          <p:cNvSpPr txBox="1"/>
          <p:nvPr/>
        </p:nvSpPr>
        <p:spPr>
          <a:xfrm>
            <a:off x="400028" y="1327446"/>
            <a:ext cx="413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Im Magnetfeld gespeicherte Energie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C72764A-F5BF-49B4-BD08-D5FF56121A4D}"/>
              </a:ext>
            </a:extLst>
          </p:cNvPr>
          <p:cNvSpPr txBox="1"/>
          <p:nvPr/>
        </p:nvSpPr>
        <p:spPr>
          <a:xfrm>
            <a:off x="402820" y="4160738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Im Elektrischem Feld gespeicherte Energie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1DA6A8-5506-459C-93FA-7F6E08AEFA09}"/>
              </a:ext>
            </a:extLst>
          </p:cNvPr>
          <p:cNvCxnSpPr>
            <a:cxnSpLocks/>
          </p:cNvCxnSpPr>
          <p:nvPr/>
        </p:nvCxnSpPr>
        <p:spPr>
          <a:xfrm flipV="1">
            <a:off x="3526127" y="2194103"/>
            <a:ext cx="0" cy="336681"/>
          </a:xfrm>
          <a:prstGeom prst="straightConnector1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F627BE9C-B82C-48D7-A1E1-CD3D3BCFCA75}"/>
              </a:ext>
            </a:extLst>
          </p:cNvPr>
          <p:cNvSpPr txBox="1"/>
          <p:nvPr/>
        </p:nvSpPr>
        <p:spPr>
          <a:xfrm>
            <a:off x="2061171" y="2510848"/>
            <a:ext cx="3044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>
                    <a:lumMod val="50000"/>
                  </a:schemeClr>
                </a:solidFill>
              </a:rPr>
              <a:t>Felder konstant im Volumen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D4B0112-C314-4410-A2C9-3AE63C389F9F}"/>
              </a:ext>
            </a:extLst>
          </p:cNvPr>
          <p:cNvCxnSpPr>
            <a:cxnSpLocks/>
          </p:cNvCxnSpPr>
          <p:nvPr/>
        </p:nvCxnSpPr>
        <p:spPr>
          <a:xfrm flipV="1">
            <a:off x="3417593" y="5188464"/>
            <a:ext cx="0" cy="336681"/>
          </a:xfrm>
          <a:prstGeom prst="straightConnector1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E6F9CEB5-717E-4604-B3A1-C5CC445C93B1}"/>
              </a:ext>
            </a:extLst>
          </p:cNvPr>
          <p:cNvSpPr txBox="1"/>
          <p:nvPr/>
        </p:nvSpPr>
        <p:spPr>
          <a:xfrm>
            <a:off x="1952637" y="5505209"/>
            <a:ext cx="3044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1">
                    <a:lumMod val="50000"/>
                  </a:schemeClr>
                </a:solidFill>
              </a:rPr>
              <a:t>Felder konstant im Volumen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F191D9F-C57A-478B-99D4-AB5FEB05EEED}"/>
              </a:ext>
            </a:extLst>
          </p:cNvPr>
          <p:cNvSpPr txBox="1"/>
          <p:nvPr/>
        </p:nvSpPr>
        <p:spPr>
          <a:xfrm>
            <a:off x="6597675" y="1465900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Im Falle einer Induktivität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FB2C439-46F6-4BCB-8D83-E8214D44F509}"/>
              </a:ext>
            </a:extLst>
          </p:cNvPr>
          <p:cNvSpPr txBox="1"/>
          <p:nvPr/>
        </p:nvSpPr>
        <p:spPr>
          <a:xfrm>
            <a:off x="6456609" y="4437509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Im Falle eines Kondensators</a:t>
            </a:r>
          </a:p>
        </p:txBody>
      </p:sp>
    </p:spTree>
    <p:extLst>
      <p:ext uri="{BB962C8B-B14F-4D97-AF65-F5344CB8AC3E}">
        <p14:creationId xmlns:p14="http://schemas.microsoft.com/office/powerpoint/2010/main" val="34398780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7" grpId="0"/>
      <p:bldP spid="1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D466D-BDA8-49FB-9CEC-142F0AAD8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648049"/>
          </a:xfrm>
        </p:spPr>
        <p:txBody>
          <a:bodyPr/>
          <a:lstStyle/>
          <a:p>
            <a:r>
              <a:rPr lang="de-CH" dirty="0"/>
              <a:t>Drehstrom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60E7917-AF32-4722-82F3-34E3A604D790}"/>
              </a:ext>
            </a:extLst>
          </p:cNvPr>
          <p:cNvGrpSpPr/>
          <p:nvPr/>
        </p:nvGrpSpPr>
        <p:grpSpPr>
          <a:xfrm>
            <a:off x="4543163" y="2822511"/>
            <a:ext cx="2942963" cy="1667106"/>
            <a:chOff x="1269083" y="2132855"/>
            <a:chExt cx="1440160" cy="1080121"/>
          </a:xfrm>
        </p:grpSpPr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C4D482DA-F160-41D7-B534-B3EB0460A893}"/>
                </a:ext>
              </a:extLst>
            </p:cNvPr>
            <p:cNvCxnSpPr/>
            <p:nvPr/>
          </p:nvCxnSpPr>
          <p:spPr>
            <a:xfrm flipV="1">
              <a:off x="1269083" y="2132855"/>
              <a:ext cx="1440160" cy="1"/>
            </a:xfrm>
            <a:prstGeom prst="straightConnector1">
              <a:avLst/>
            </a:prstGeom>
            <a:ln w="381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73686402-D1F5-4C8A-9264-DD18B3533215}"/>
                </a:ext>
              </a:extLst>
            </p:cNvPr>
            <p:cNvCxnSpPr/>
            <p:nvPr/>
          </p:nvCxnSpPr>
          <p:spPr>
            <a:xfrm flipV="1">
              <a:off x="1269083" y="2514653"/>
              <a:ext cx="1440160" cy="1"/>
            </a:xfrm>
            <a:prstGeom prst="straightConnector1">
              <a:avLst/>
            </a:prstGeom>
            <a:ln w="381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DBCBFC44-DDEE-4779-B12E-42174A85B71A}"/>
                </a:ext>
              </a:extLst>
            </p:cNvPr>
            <p:cNvCxnSpPr/>
            <p:nvPr/>
          </p:nvCxnSpPr>
          <p:spPr>
            <a:xfrm flipV="1">
              <a:off x="1269083" y="2838689"/>
              <a:ext cx="1440160" cy="1"/>
            </a:xfrm>
            <a:prstGeom prst="straightConnector1">
              <a:avLst/>
            </a:prstGeom>
            <a:ln w="381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E4F90271-BF6A-45FA-8106-C12515A9BD48}"/>
                </a:ext>
              </a:extLst>
            </p:cNvPr>
            <p:cNvCxnSpPr/>
            <p:nvPr/>
          </p:nvCxnSpPr>
          <p:spPr>
            <a:xfrm flipV="1">
              <a:off x="1269083" y="3212975"/>
              <a:ext cx="1440160" cy="1"/>
            </a:xfrm>
            <a:prstGeom prst="straightConnector1">
              <a:avLst/>
            </a:prstGeom>
            <a:ln w="381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599FD442-AC6A-4816-9E96-5A9833F39E72}"/>
              </a:ext>
            </a:extLst>
          </p:cNvPr>
          <p:cNvSpPr/>
          <p:nvPr/>
        </p:nvSpPr>
        <p:spPr>
          <a:xfrm>
            <a:off x="5844858" y="2514252"/>
            <a:ext cx="339573" cy="2333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25BA16A3-EAB4-4C50-9D6B-AEAC76FC10DB}"/>
              </a:ext>
            </a:extLst>
          </p:cNvPr>
          <p:cNvSpPr/>
          <p:nvPr/>
        </p:nvSpPr>
        <p:spPr>
          <a:xfrm>
            <a:off x="5858771" y="2347981"/>
            <a:ext cx="325660" cy="3325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2266622-84FD-47F2-B745-6CA4E7BDE1CD}"/>
              </a:ext>
            </a:extLst>
          </p:cNvPr>
          <p:cNvSpPr/>
          <p:nvPr/>
        </p:nvSpPr>
        <p:spPr>
          <a:xfrm>
            <a:off x="5858771" y="4674087"/>
            <a:ext cx="325660" cy="3325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E4582CB6-7695-4882-ACB0-DBEC12EB54EC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6184431" y="2514252"/>
            <a:ext cx="339573" cy="0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AD21440-E0B6-4607-9E5D-5B0DF3813551}"/>
              </a:ext>
            </a:extLst>
          </p:cNvPr>
          <p:cNvCxnSpPr>
            <a:cxnSpLocks/>
          </p:cNvCxnSpPr>
          <p:nvPr/>
        </p:nvCxnSpPr>
        <p:spPr>
          <a:xfrm flipH="1">
            <a:off x="5505285" y="4854136"/>
            <a:ext cx="353486" cy="0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F1C5114-8160-42D9-AB8C-1199C9F942E5}"/>
              </a:ext>
            </a:extLst>
          </p:cNvPr>
          <p:cNvCxnSpPr>
            <a:cxnSpLocks/>
          </p:cNvCxnSpPr>
          <p:nvPr/>
        </p:nvCxnSpPr>
        <p:spPr>
          <a:xfrm flipV="1">
            <a:off x="3694237" y="2559978"/>
            <a:ext cx="2150621" cy="1246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8C0029EF-386E-4FEE-BDEC-7F6E1C6A2FB9}"/>
              </a:ext>
            </a:extLst>
          </p:cNvPr>
          <p:cNvCxnSpPr/>
          <p:nvPr/>
        </p:nvCxnSpPr>
        <p:spPr>
          <a:xfrm>
            <a:off x="3870981" y="4834126"/>
            <a:ext cx="1987790" cy="2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AC15D06-4E11-41B6-8E66-C953008D78F0}"/>
              </a:ext>
            </a:extLst>
          </p:cNvPr>
          <p:cNvCxnSpPr/>
          <p:nvPr/>
        </p:nvCxnSpPr>
        <p:spPr>
          <a:xfrm>
            <a:off x="3609082" y="2680521"/>
            <a:ext cx="0" cy="2153605"/>
          </a:xfrm>
          <a:prstGeom prst="straightConnector1">
            <a:avLst/>
          </a:prstGeom>
          <a:ln w="28575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B0AEE65-BE81-4911-AFB6-B274B99FD788}"/>
                  </a:ext>
                </a:extLst>
              </p:cNvPr>
              <p:cNvSpPr txBox="1"/>
              <p:nvPr/>
            </p:nvSpPr>
            <p:spPr>
              <a:xfrm>
                <a:off x="2637235" y="3357103"/>
                <a:ext cx="1057002" cy="570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B0AEE65-BE81-4911-AFB6-B274B99FD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35" y="3357103"/>
                <a:ext cx="1057002" cy="5700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7D61626-1953-4250-9D60-BA3EFBEA7CD9}"/>
                  </a:ext>
                </a:extLst>
              </p:cNvPr>
              <p:cNvSpPr txBox="1"/>
              <p:nvPr/>
            </p:nvSpPr>
            <p:spPr>
              <a:xfrm>
                <a:off x="6103440" y="2138220"/>
                <a:ext cx="4205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de-CH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7D61626-1953-4250-9D60-BA3EFBEA7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440" y="2138220"/>
                <a:ext cx="42056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1134968A-A836-482E-BB33-E39EED3FFB3F}"/>
                  </a:ext>
                </a:extLst>
              </p:cNvPr>
              <p:cNvSpPr/>
              <p:nvPr/>
            </p:nvSpPr>
            <p:spPr>
              <a:xfrm>
                <a:off x="5529779" y="4805522"/>
                <a:ext cx="4205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de-CH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1134968A-A836-482E-BB33-E39EED3FF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779" y="4805522"/>
                <a:ext cx="420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294DF40F-BB00-4AE9-AED7-07396F965CC6}"/>
                  </a:ext>
                </a:extLst>
              </p:cNvPr>
              <p:cNvSpPr txBox="1"/>
              <p:nvPr/>
            </p:nvSpPr>
            <p:spPr>
              <a:xfrm>
                <a:off x="1629123" y="1518824"/>
                <a:ext cx="9961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Eine Leiterschleife dreht sich mit der Winkelgeschwindigkeit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de-CH" dirty="0"/>
                  <a:t> in einem konstantem Magnetfeld</a:t>
                </a: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294DF40F-BB00-4AE9-AED7-07396F965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123" y="1518824"/>
                <a:ext cx="9961638" cy="369332"/>
              </a:xfrm>
              <a:prstGeom prst="rect">
                <a:avLst/>
              </a:prstGeom>
              <a:blipFill>
                <a:blip r:embed="rId5"/>
                <a:stretch>
                  <a:fillRect l="-490" t="-8197" b="-2459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84056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rafik 120">
            <a:extLst>
              <a:ext uri="{FF2B5EF4-FFF2-40B4-BE49-F238E27FC236}">
                <a16:creationId xmlns:a16="http://schemas.microsoft.com/office/drawing/2014/main" id="{783B06C7-1A68-47FF-86F1-222C82C0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06" y="3604543"/>
            <a:ext cx="8747682" cy="30443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3FD466D-BDA8-49FB-9CEC-142F0AAD8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648049"/>
          </a:xfrm>
        </p:spPr>
        <p:txBody>
          <a:bodyPr/>
          <a:lstStyle/>
          <a:p>
            <a:r>
              <a:rPr lang="de-CH" dirty="0"/>
              <a:t>Drehstrom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1C31CA-5452-4A51-B1B9-41EC58FFF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6859C7-09D4-4DDA-9EE2-5BF11F24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BEF083-0881-458D-8E1E-34F27CA9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74</a:t>
            </a:fld>
            <a:endParaRPr lang="de-CH" dirty="0"/>
          </a:p>
        </p:txBody>
      </p: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31E0A029-5FBB-4DB6-8848-E8D3394206FD}"/>
              </a:ext>
            </a:extLst>
          </p:cNvPr>
          <p:cNvGrpSpPr/>
          <p:nvPr/>
        </p:nvGrpSpPr>
        <p:grpSpPr>
          <a:xfrm>
            <a:off x="2827678" y="1382837"/>
            <a:ext cx="943731" cy="1722542"/>
            <a:chOff x="837039" y="1354941"/>
            <a:chExt cx="943731" cy="1722542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F60E7917-AF32-4722-82F3-34E3A604D790}"/>
                </a:ext>
              </a:extLst>
            </p:cNvPr>
            <p:cNvGrpSpPr/>
            <p:nvPr/>
          </p:nvGrpSpPr>
          <p:grpSpPr>
            <a:xfrm>
              <a:off x="837039" y="1662390"/>
              <a:ext cx="943731" cy="1080121"/>
              <a:chOff x="1269083" y="2132855"/>
              <a:chExt cx="1440160" cy="1080121"/>
            </a:xfrm>
          </p:grpSpPr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C4D482DA-F160-41D7-B534-B3EB0460A893}"/>
                  </a:ext>
                </a:extLst>
              </p:cNvPr>
              <p:cNvCxnSpPr/>
              <p:nvPr/>
            </p:nvCxnSpPr>
            <p:spPr>
              <a:xfrm flipV="1">
                <a:off x="1269083" y="2132855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73686402-D1F5-4C8A-9264-DD18B3533215}"/>
                  </a:ext>
                </a:extLst>
              </p:cNvPr>
              <p:cNvCxnSpPr/>
              <p:nvPr/>
            </p:nvCxnSpPr>
            <p:spPr>
              <a:xfrm flipV="1">
                <a:off x="1269083" y="2514653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DBCBFC44-DDEE-4779-B12E-42174A85B71A}"/>
                  </a:ext>
                </a:extLst>
              </p:cNvPr>
              <p:cNvCxnSpPr/>
              <p:nvPr/>
            </p:nvCxnSpPr>
            <p:spPr>
              <a:xfrm flipV="1">
                <a:off x="1269083" y="2838689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E4F90271-BF6A-45FA-8106-C12515A9BD48}"/>
                  </a:ext>
                </a:extLst>
              </p:cNvPr>
              <p:cNvCxnSpPr/>
              <p:nvPr/>
            </p:nvCxnSpPr>
            <p:spPr>
              <a:xfrm flipV="1">
                <a:off x="1269083" y="3212975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99FD442-AC6A-4816-9E96-5A9833F39E72}"/>
                </a:ext>
              </a:extLst>
            </p:cNvPr>
            <p:cNvSpPr/>
            <p:nvPr/>
          </p:nvSpPr>
          <p:spPr>
            <a:xfrm>
              <a:off x="1125067" y="1462668"/>
              <a:ext cx="216024" cy="15121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25BA16A3-EAB4-4C50-9D6B-AEAC76FC10DB}"/>
                </a:ext>
              </a:extLst>
            </p:cNvPr>
            <p:cNvSpPr/>
            <p:nvPr/>
          </p:nvSpPr>
          <p:spPr>
            <a:xfrm>
              <a:off x="1133918" y="1354941"/>
              <a:ext cx="207173" cy="2154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2266622-84FD-47F2-B745-6CA4E7BDE1CD}"/>
                </a:ext>
              </a:extLst>
            </p:cNvPr>
            <p:cNvSpPr/>
            <p:nvPr/>
          </p:nvSpPr>
          <p:spPr>
            <a:xfrm>
              <a:off x="1133918" y="2862030"/>
              <a:ext cx="207173" cy="2154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>
                  <a:solidFill>
                    <a:schemeClr val="tx1"/>
                  </a:solidFill>
                </a:rPr>
                <a:t>-</a:t>
              </a:r>
            </a:p>
          </p:txBody>
        </p: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E4582CB6-7695-4882-ACB0-DBEC12EB54EC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>
              <a:off x="1341091" y="1462668"/>
              <a:ext cx="216024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AD21440-E0B6-4607-9E5D-5B0DF38135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043" y="2978684"/>
              <a:ext cx="224875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50909266-0CFC-4AD3-87F2-A30C4EF1FE16}"/>
              </a:ext>
            </a:extLst>
          </p:cNvPr>
          <p:cNvCxnSpPr>
            <a:cxnSpLocks/>
          </p:cNvCxnSpPr>
          <p:nvPr/>
        </p:nvCxnSpPr>
        <p:spPr>
          <a:xfrm>
            <a:off x="3130208" y="5114400"/>
            <a:ext cx="8733180" cy="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72D58D1B-0B63-4FB0-9D6A-DE952364491F}"/>
              </a:ext>
            </a:extLst>
          </p:cNvPr>
          <p:cNvCxnSpPr>
            <a:cxnSpLocks/>
          </p:cNvCxnSpPr>
          <p:nvPr/>
        </p:nvCxnSpPr>
        <p:spPr>
          <a:xfrm flipH="1">
            <a:off x="3223718" y="3211009"/>
            <a:ext cx="1" cy="1851455"/>
          </a:xfrm>
          <a:prstGeom prst="straightConnector1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31275EA8-8DD5-4E2E-91D3-ED072D991D50}"/>
              </a:ext>
            </a:extLst>
          </p:cNvPr>
          <p:cNvCxnSpPr>
            <a:cxnSpLocks/>
          </p:cNvCxnSpPr>
          <p:nvPr/>
        </p:nvCxnSpPr>
        <p:spPr>
          <a:xfrm flipH="1">
            <a:off x="4053212" y="3077483"/>
            <a:ext cx="998890" cy="1158831"/>
          </a:xfrm>
          <a:prstGeom prst="straightConnector1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316B9278-D467-4E88-9150-B7F031329C70}"/>
              </a:ext>
            </a:extLst>
          </p:cNvPr>
          <p:cNvCxnSpPr>
            <a:cxnSpLocks/>
          </p:cNvCxnSpPr>
          <p:nvPr/>
        </p:nvCxnSpPr>
        <p:spPr>
          <a:xfrm flipH="1">
            <a:off x="5417522" y="3067812"/>
            <a:ext cx="1702247" cy="578731"/>
          </a:xfrm>
          <a:prstGeom prst="straightConnector1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FCF5283F-854D-47BF-BBF5-AF1E615A344D}"/>
              </a:ext>
            </a:extLst>
          </p:cNvPr>
          <p:cNvCxnSpPr>
            <a:cxnSpLocks/>
          </p:cNvCxnSpPr>
          <p:nvPr/>
        </p:nvCxnSpPr>
        <p:spPr>
          <a:xfrm flipH="1">
            <a:off x="6750953" y="2997652"/>
            <a:ext cx="2426546" cy="1238662"/>
          </a:xfrm>
          <a:prstGeom prst="straightConnector1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9EA43579-659F-493B-A2F2-5398CC6F6FFC}"/>
              </a:ext>
            </a:extLst>
          </p:cNvPr>
          <p:cNvCxnSpPr>
            <a:cxnSpLocks/>
          </p:cNvCxnSpPr>
          <p:nvPr/>
        </p:nvCxnSpPr>
        <p:spPr>
          <a:xfrm flipH="1">
            <a:off x="7535376" y="3211009"/>
            <a:ext cx="3322824" cy="1883919"/>
          </a:xfrm>
          <a:prstGeom prst="straightConnector1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C34C55AE-0448-4728-8693-A205BF0DC893}"/>
                  </a:ext>
                </a:extLst>
              </p:cNvPr>
              <p:cNvSpPr txBox="1"/>
              <p:nvPr/>
            </p:nvSpPr>
            <p:spPr>
              <a:xfrm>
                <a:off x="654586" y="4803559"/>
                <a:ext cx="23134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solidFill>
                      <a:srgbClr val="1269B0"/>
                    </a:solidFill>
                  </a:rPr>
                  <a:t>Induzierte Spannung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de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fr-CH" b="0" i="0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de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de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C34C55AE-0448-4728-8693-A205BF0DC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86" y="4803559"/>
                <a:ext cx="2313454" cy="646331"/>
              </a:xfrm>
              <a:prstGeom prst="rect">
                <a:avLst/>
              </a:prstGeom>
              <a:blipFill>
                <a:blip r:embed="rId3"/>
                <a:stretch>
                  <a:fillRect l="-2105" t="-5660" r="-1579" b="-754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Rechteck 115">
            <a:extLst>
              <a:ext uri="{FF2B5EF4-FFF2-40B4-BE49-F238E27FC236}">
                <a16:creationId xmlns:a16="http://schemas.microsoft.com/office/drawing/2014/main" id="{309C3B43-2FAA-41F8-97B7-28DA8571132B}"/>
              </a:ext>
            </a:extLst>
          </p:cNvPr>
          <p:cNvSpPr/>
          <p:nvPr/>
        </p:nvSpPr>
        <p:spPr>
          <a:xfrm>
            <a:off x="2576686" y="1286136"/>
            <a:ext cx="1351648" cy="1924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6F16008E-0E87-43B4-ACDA-93BEBC4FEAAD}"/>
              </a:ext>
            </a:extLst>
          </p:cNvPr>
          <p:cNvGrpSpPr/>
          <p:nvPr/>
        </p:nvGrpSpPr>
        <p:grpSpPr>
          <a:xfrm>
            <a:off x="4374559" y="1327090"/>
            <a:ext cx="1351648" cy="1924873"/>
            <a:chOff x="4374559" y="1327090"/>
            <a:chExt cx="1351648" cy="1924873"/>
          </a:xfrm>
        </p:grpSpPr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788886F4-DF9A-4FB0-9BB9-53CB61B8DDE1}"/>
                </a:ext>
              </a:extLst>
            </p:cNvPr>
            <p:cNvGrpSpPr/>
            <p:nvPr/>
          </p:nvGrpSpPr>
          <p:grpSpPr>
            <a:xfrm>
              <a:off x="4568630" y="1389267"/>
              <a:ext cx="990746" cy="1757998"/>
              <a:chOff x="3278928" y="1339753"/>
              <a:chExt cx="990746" cy="1757998"/>
            </a:xfrm>
          </p:grpSpPr>
          <p:grpSp>
            <p:nvGrpSpPr>
              <p:cNvPr id="36" name="Gruppieren 35">
                <a:extLst>
                  <a:ext uri="{FF2B5EF4-FFF2-40B4-BE49-F238E27FC236}">
                    <a16:creationId xmlns:a16="http://schemas.microsoft.com/office/drawing/2014/main" id="{0F9EBCF0-DEDD-4F7F-961A-82FA67B533C6}"/>
                  </a:ext>
                </a:extLst>
              </p:cNvPr>
              <p:cNvGrpSpPr/>
              <p:nvPr/>
            </p:nvGrpSpPr>
            <p:grpSpPr>
              <a:xfrm>
                <a:off x="3278928" y="1683347"/>
                <a:ext cx="990746" cy="1080121"/>
                <a:chOff x="1269083" y="2132855"/>
                <a:chExt cx="1440160" cy="1080121"/>
              </a:xfrm>
            </p:grpSpPr>
            <p:cxnSp>
              <p:nvCxnSpPr>
                <p:cNvPr id="37" name="Gerade Verbindung mit Pfeil 36">
                  <a:extLst>
                    <a:ext uri="{FF2B5EF4-FFF2-40B4-BE49-F238E27FC236}">
                      <a16:creationId xmlns:a16="http://schemas.microsoft.com/office/drawing/2014/main" id="{BAB069E6-B5CA-4E08-AE95-230DBA5CF545}"/>
                    </a:ext>
                  </a:extLst>
                </p:cNvPr>
                <p:cNvCxnSpPr/>
                <p:nvPr/>
              </p:nvCxnSpPr>
              <p:spPr>
                <a:xfrm flipV="1">
                  <a:off x="1269083" y="2132855"/>
                  <a:ext cx="1440160" cy="1"/>
                </a:xfrm>
                <a:prstGeom prst="straightConnector1">
                  <a:avLst/>
                </a:prstGeom>
                <a:ln w="38100" cap="sq">
                  <a:solidFill>
                    <a:srgbClr val="72791C"/>
                  </a:solidFill>
                  <a:round/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 Verbindung mit Pfeil 37">
                  <a:extLst>
                    <a:ext uri="{FF2B5EF4-FFF2-40B4-BE49-F238E27FC236}">
                      <a16:creationId xmlns:a16="http://schemas.microsoft.com/office/drawing/2014/main" id="{EB12C93D-72F6-4C67-9FF4-346845D15CA2}"/>
                    </a:ext>
                  </a:extLst>
                </p:cNvPr>
                <p:cNvCxnSpPr/>
                <p:nvPr/>
              </p:nvCxnSpPr>
              <p:spPr>
                <a:xfrm flipV="1">
                  <a:off x="1269083" y="2514653"/>
                  <a:ext cx="1440160" cy="1"/>
                </a:xfrm>
                <a:prstGeom prst="straightConnector1">
                  <a:avLst/>
                </a:prstGeom>
                <a:ln w="38100" cap="sq">
                  <a:solidFill>
                    <a:srgbClr val="72791C"/>
                  </a:solidFill>
                  <a:round/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 Verbindung mit Pfeil 38">
                  <a:extLst>
                    <a:ext uri="{FF2B5EF4-FFF2-40B4-BE49-F238E27FC236}">
                      <a16:creationId xmlns:a16="http://schemas.microsoft.com/office/drawing/2014/main" id="{30E170FD-AF63-4484-BD6D-F1342A029A38}"/>
                    </a:ext>
                  </a:extLst>
                </p:cNvPr>
                <p:cNvCxnSpPr/>
                <p:nvPr/>
              </p:nvCxnSpPr>
              <p:spPr>
                <a:xfrm flipV="1">
                  <a:off x="1269083" y="2838689"/>
                  <a:ext cx="1440160" cy="1"/>
                </a:xfrm>
                <a:prstGeom prst="straightConnector1">
                  <a:avLst/>
                </a:prstGeom>
                <a:ln w="38100" cap="sq">
                  <a:solidFill>
                    <a:srgbClr val="72791C"/>
                  </a:solidFill>
                  <a:round/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 Verbindung mit Pfeil 39">
                  <a:extLst>
                    <a:ext uri="{FF2B5EF4-FFF2-40B4-BE49-F238E27FC236}">
                      <a16:creationId xmlns:a16="http://schemas.microsoft.com/office/drawing/2014/main" id="{95E29EAC-8295-47B2-B941-505FFAC355C6}"/>
                    </a:ext>
                  </a:extLst>
                </p:cNvPr>
                <p:cNvCxnSpPr/>
                <p:nvPr/>
              </p:nvCxnSpPr>
              <p:spPr>
                <a:xfrm flipV="1">
                  <a:off x="1269083" y="3212975"/>
                  <a:ext cx="1440160" cy="1"/>
                </a:xfrm>
                <a:prstGeom prst="straightConnector1">
                  <a:avLst/>
                </a:prstGeom>
                <a:ln w="38100" cap="sq">
                  <a:solidFill>
                    <a:srgbClr val="72791C"/>
                  </a:solidFill>
                  <a:round/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DA1560C4-FC6D-4822-81EB-A8241639FCD2}"/>
                  </a:ext>
                </a:extLst>
              </p:cNvPr>
              <p:cNvGrpSpPr/>
              <p:nvPr/>
            </p:nvGrpSpPr>
            <p:grpSpPr>
              <a:xfrm rot="18627587">
                <a:off x="2897052" y="2110740"/>
                <a:ext cx="1757998" cy="216024"/>
                <a:chOff x="6273924" y="2714376"/>
                <a:chExt cx="1757998" cy="216024"/>
              </a:xfrm>
            </p:grpSpPr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2082B787-5DB8-464B-817C-C6F59CDB1DC4}"/>
                    </a:ext>
                  </a:extLst>
                </p:cNvPr>
                <p:cNvSpPr/>
                <p:nvPr/>
              </p:nvSpPr>
              <p:spPr>
                <a:xfrm rot="5400000">
                  <a:off x="7029723" y="2066304"/>
                  <a:ext cx="216024" cy="151216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F868F570-27E9-493A-A3F7-BD36B50F4F3E}"/>
                    </a:ext>
                  </a:extLst>
                </p:cNvPr>
                <p:cNvSpPr/>
                <p:nvPr/>
              </p:nvSpPr>
              <p:spPr>
                <a:xfrm rot="5400000">
                  <a:off x="6278064" y="2719087"/>
                  <a:ext cx="207173" cy="215453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D5445203-FB05-468B-8FA1-5089286B791C}"/>
                    </a:ext>
                  </a:extLst>
                </p:cNvPr>
                <p:cNvSpPr/>
                <p:nvPr/>
              </p:nvSpPr>
              <p:spPr>
                <a:xfrm rot="5400000">
                  <a:off x="7820609" y="2714661"/>
                  <a:ext cx="207173" cy="215453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</p:grpSp>
        </p:grpSp>
        <p:sp>
          <p:nvSpPr>
            <p:cNvPr id="117" name="Rechteck 116">
              <a:extLst>
                <a:ext uri="{FF2B5EF4-FFF2-40B4-BE49-F238E27FC236}">
                  <a16:creationId xmlns:a16="http://schemas.microsoft.com/office/drawing/2014/main" id="{2C58D2B7-930D-497B-B10D-2802D53F8CBA}"/>
                </a:ext>
              </a:extLst>
            </p:cNvPr>
            <p:cNvSpPr/>
            <p:nvPr/>
          </p:nvSpPr>
          <p:spPr>
            <a:xfrm>
              <a:off x="4374559" y="1327090"/>
              <a:ext cx="1351648" cy="192487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A7F8EDB8-37B2-4A51-AC42-7AF76EFA8DB4}"/>
              </a:ext>
            </a:extLst>
          </p:cNvPr>
          <p:cNvGrpSpPr/>
          <p:nvPr/>
        </p:nvGrpSpPr>
        <p:grpSpPr>
          <a:xfrm>
            <a:off x="6141814" y="1286585"/>
            <a:ext cx="1882302" cy="1924873"/>
            <a:chOff x="6141814" y="1286585"/>
            <a:chExt cx="1882302" cy="1924873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717A3F7-846B-4DA3-A0B0-3245045F974D}"/>
                </a:ext>
              </a:extLst>
            </p:cNvPr>
            <p:cNvGrpSpPr/>
            <p:nvPr/>
          </p:nvGrpSpPr>
          <p:grpSpPr>
            <a:xfrm>
              <a:off x="6191299" y="1695454"/>
              <a:ext cx="1757998" cy="1080121"/>
              <a:chOff x="5477231" y="1695454"/>
              <a:chExt cx="1757998" cy="1080121"/>
            </a:xfrm>
          </p:grpSpPr>
          <p:grpSp>
            <p:nvGrpSpPr>
              <p:cNvPr id="27" name="Gruppieren 26">
                <a:extLst>
                  <a:ext uri="{FF2B5EF4-FFF2-40B4-BE49-F238E27FC236}">
                    <a16:creationId xmlns:a16="http://schemas.microsoft.com/office/drawing/2014/main" id="{35C7037E-E267-490D-BAFB-611C01669E18}"/>
                  </a:ext>
                </a:extLst>
              </p:cNvPr>
              <p:cNvGrpSpPr/>
              <p:nvPr/>
            </p:nvGrpSpPr>
            <p:grpSpPr>
              <a:xfrm>
                <a:off x="5477231" y="2128302"/>
                <a:ext cx="1757998" cy="216024"/>
                <a:chOff x="6273924" y="2714376"/>
                <a:chExt cx="1757998" cy="216024"/>
              </a:xfrm>
            </p:grpSpPr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C2F8DAA5-82AA-45D1-A5A6-D7A7499E652E}"/>
                    </a:ext>
                  </a:extLst>
                </p:cNvPr>
                <p:cNvSpPr/>
                <p:nvPr/>
              </p:nvSpPr>
              <p:spPr>
                <a:xfrm rot="5400000">
                  <a:off x="7029723" y="2066304"/>
                  <a:ext cx="216024" cy="151216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8C11038-34E4-4FAC-BAD7-D5ADFFE9A63E}"/>
                    </a:ext>
                  </a:extLst>
                </p:cNvPr>
                <p:cNvSpPr/>
                <p:nvPr/>
              </p:nvSpPr>
              <p:spPr>
                <a:xfrm rot="5400000">
                  <a:off x="6278064" y="2719087"/>
                  <a:ext cx="207173" cy="215453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3443E8B8-94F7-42F1-BD3D-CBF4FF18342A}"/>
                    </a:ext>
                  </a:extLst>
                </p:cNvPr>
                <p:cNvSpPr/>
                <p:nvPr/>
              </p:nvSpPr>
              <p:spPr>
                <a:xfrm rot="5400000">
                  <a:off x="7820609" y="2714661"/>
                  <a:ext cx="207173" cy="215453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</p:grpSp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488AADB4-4598-4C6B-B76F-94931D83FCEA}"/>
                  </a:ext>
                </a:extLst>
              </p:cNvPr>
              <p:cNvGrpSpPr/>
              <p:nvPr/>
            </p:nvGrpSpPr>
            <p:grpSpPr>
              <a:xfrm>
                <a:off x="6072674" y="1695454"/>
                <a:ext cx="614274" cy="1080121"/>
                <a:chOff x="1269083" y="2132855"/>
                <a:chExt cx="1440160" cy="1080121"/>
              </a:xfrm>
            </p:grpSpPr>
            <p:cxnSp>
              <p:nvCxnSpPr>
                <p:cNvPr id="42" name="Gerade Verbindung mit Pfeil 41">
                  <a:extLst>
                    <a:ext uri="{FF2B5EF4-FFF2-40B4-BE49-F238E27FC236}">
                      <a16:creationId xmlns:a16="http://schemas.microsoft.com/office/drawing/2014/main" id="{C63CBBFB-2A0F-4C1B-9803-AC8034680B68}"/>
                    </a:ext>
                  </a:extLst>
                </p:cNvPr>
                <p:cNvCxnSpPr/>
                <p:nvPr/>
              </p:nvCxnSpPr>
              <p:spPr>
                <a:xfrm flipV="1">
                  <a:off x="1269083" y="2132855"/>
                  <a:ext cx="1440160" cy="1"/>
                </a:xfrm>
                <a:prstGeom prst="straightConnector1">
                  <a:avLst/>
                </a:prstGeom>
                <a:ln w="38100" cap="sq">
                  <a:solidFill>
                    <a:srgbClr val="72791C"/>
                  </a:solidFill>
                  <a:round/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Gerade Verbindung mit Pfeil 42">
                  <a:extLst>
                    <a:ext uri="{FF2B5EF4-FFF2-40B4-BE49-F238E27FC236}">
                      <a16:creationId xmlns:a16="http://schemas.microsoft.com/office/drawing/2014/main" id="{37122A1C-DA29-41E3-B45D-70836FDFC9CD}"/>
                    </a:ext>
                  </a:extLst>
                </p:cNvPr>
                <p:cNvCxnSpPr/>
                <p:nvPr/>
              </p:nvCxnSpPr>
              <p:spPr>
                <a:xfrm flipV="1">
                  <a:off x="1269083" y="2514653"/>
                  <a:ext cx="1440160" cy="1"/>
                </a:xfrm>
                <a:prstGeom prst="straightConnector1">
                  <a:avLst/>
                </a:prstGeom>
                <a:ln w="38100" cap="sq">
                  <a:solidFill>
                    <a:srgbClr val="72791C"/>
                  </a:solidFill>
                  <a:round/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Gerade Verbindung mit Pfeil 43">
                  <a:extLst>
                    <a:ext uri="{FF2B5EF4-FFF2-40B4-BE49-F238E27FC236}">
                      <a16:creationId xmlns:a16="http://schemas.microsoft.com/office/drawing/2014/main" id="{344E5AB9-503F-4E77-A7C8-54719BE765B4}"/>
                    </a:ext>
                  </a:extLst>
                </p:cNvPr>
                <p:cNvCxnSpPr/>
                <p:nvPr/>
              </p:nvCxnSpPr>
              <p:spPr>
                <a:xfrm flipV="1">
                  <a:off x="1269083" y="2838689"/>
                  <a:ext cx="1440160" cy="1"/>
                </a:xfrm>
                <a:prstGeom prst="straightConnector1">
                  <a:avLst/>
                </a:prstGeom>
                <a:ln w="38100" cap="sq">
                  <a:solidFill>
                    <a:srgbClr val="72791C"/>
                  </a:solidFill>
                  <a:round/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 Verbindung mit Pfeil 44">
                  <a:extLst>
                    <a:ext uri="{FF2B5EF4-FFF2-40B4-BE49-F238E27FC236}">
                      <a16:creationId xmlns:a16="http://schemas.microsoft.com/office/drawing/2014/main" id="{BF45E6B2-23BB-4AC6-B9C8-5DA0D30823F9}"/>
                    </a:ext>
                  </a:extLst>
                </p:cNvPr>
                <p:cNvCxnSpPr/>
                <p:nvPr/>
              </p:nvCxnSpPr>
              <p:spPr>
                <a:xfrm flipV="1">
                  <a:off x="1269083" y="3212975"/>
                  <a:ext cx="1440160" cy="1"/>
                </a:xfrm>
                <a:prstGeom prst="straightConnector1">
                  <a:avLst/>
                </a:prstGeom>
                <a:ln w="38100" cap="sq">
                  <a:solidFill>
                    <a:srgbClr val="72791C"/>
                  </a:solidFill>
                  <a:round/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id="{12E04005-9F68-434E-8332-2C7858467D80}"/>
                </a:ext>
              </a:extLst>
            </p:cNvPr>
            <p:cNvSpPr/>
            <p:nvPr/>
          </p:nvSpPr>
          <p:spPr>
            <a:xfrm>
              <a:off x="6141814" y="1286585"/>
              <a:ext cx="1882302" cy="192487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A16E2518-A0B4-49F7-83A1-D7DAB61A18BD}"/>
              </a:ext>
            </a:extLst>
          </p:cNvPr>
          <p:cNvGrpSpPr/>
          <p:nvPr/>
        </p:nvGrpSpPr>
        <p:grpSpPr>
          <a:xfrm>
            <a:off x="8418100" y="1281888"/>
            <a:ext cx="1393972" cy="1888616"/>
            <a:chOff x="8418100" y="1281888"/>
            <a:chExt cx="1393972" cy="1888616"/>
          </a:xfrm>
        </p:grpSpPr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BBEBE20F-F7B6-46D3-9BD5-004A96C7CC66}"/>
                </a:ext>
              </a:extLst>
            </p:cNvPr>
            <p:cNvGrpSpPr/>
            <p:nvPr/>
          </p:nvGrpSpPr>
          <p:grpSpPr>
            <a:xfrm>
              <a:off x="8735626" y="1682048"/>
              <a:ext cx="892094" cy="1080121"/>
              <a:chOff x="1269083" y="2132855"/>
              <a:chExt cx="1440160" cy="1080121"/>
            </a:xfrm>
          </p:grpSpPr>
          <p:cxnSp>
            <p:nvCxnSpPr>
              <p:cNvPr id="47" name="Gerade Verbindung mit Pfeil 46">
                <a:extLst>
                  <a:ext uri="{FF2B5EF4-FFF2-40B4-BE49-F238E27FC236}">
                    <a16:creationId xmlns:a16="http://schemas.microsoft.com/office/drawing/2014/main" id="{4C7F6101-35EA-4B14-B509-28BA00A4ACB2}"/>
                  </a:ext>
                </a:extLst>
              </p:cNvPr>
              <p:cNvCxnSpPr/>
              <p:nvPr/>
            </p:nvCxnSpPr>
            <p:spPr>
              <a:xfrm flipV="1">
                <a:off x="1269083" y="2132855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 Verbindung mit Pfeil 47">
                <a:extLst>
                  <a:ext uri="{FF2B5EF4-FFF2-40B4-BE49-F238E27FC236}">
                    <a16:creationId xmlns:a16="http://schemas.microsoft.com/office/drawing/2014/main" id="{54BA89A8-4157-48D5-BFD6-A2D6C75FBE3E}"/>
                  </a:ext>
                </a:extLst>
              </p:cNvPr>
              <p:cNvCxnSpPr/>
              <p:nvPr/>
            </p:nvCxnSpPr>
            <p:spPr>
              <a:xfrm flipV="1">
                <a:off x="1269083" y="2514653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mit Pfeil 48">
                <a:extLst>
                  <a:ext uri="{FF2B5EF4-FFF2-40B4-BE49-F238E27FC236}">
                    <a16:creationId xmlns:a16="http://schemas.microsoft.com/office/drawing/2014/main" id="{E189786A-BAF0-4A30-A0BA-DBCD36AEC07F}"/>
                  </a:ext>
                </a:extLst>
              </p:cNvPr>
              <p:cNvCxnSpPr/>
              <p:nvPr/>
            </p:nvCxnSpPr>
            <p:spPr>
              <a:xfrm flipV="1">
                <a:off x="1269083" y="2838689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mit Pfeil 49">
                <a:extLst>
                  <a:ext uri="{FF2B5EF4-FFF2-40B4-BE49-F238E27FC236}">
                    <a16:creationId xmlns:a16="http://schemas.microsoft.com/office/drawing/2014/main" id="{48C4641D-A459-46A5-AF29-EDD8A8EB0F2F}"/>
                  </a:ext>
                </a:extLst>
              </p:cNvPr>
              <p:cNvCxnSpPr/>
              <p:nvPr/>
            </p:nvCxnSpPr>
            <p:spPr>
              <a:xfrm flipV="1">
                <a:off x="1269083" y="3212975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40C13645-A527-4F71-AEF5-A2502DA3E141}"/>
                </a:ext>
              </a:extLst>
            </p:cNvPr>
            <p:cNvGrpSpPr/>
            <p:nvPr/>
          </p:nvGrpSpPr>
          <p:grpSpPr>
            <a:xfrm rot="2978374">
              <a:off x="8294987" y="2052875"/>
              <a:ext cx="1757998" cy="216024"/>
              <a:chOff x="6273924" y="2714376"/>
              <a:chExt cx="1757998" cy="216024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E5FF951F-B65E-4FB3-814A-B2007FA251C5}"/>
                  </a:ext>
                </a:extLst>
              </p:cNvPr>
              <p:cNvSpPr/>
              <p:nvPr/>
            </p:nvSpPr>
            <p:spPr>
              <a:xfrm rot="5400000">
                <a:off x="7029723" y="2066304"/>
                <a:ext cx="216024" cy="151216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C8855A61-5F10-4431-81D1-B7D7466ACDEF}"/>
                  </a:ext>
                </a:extLst>
              </p:cNvPr>
              <p:cNvSpPr/>
              <p:nvPr/>
            </p:nvSpPr>
            <p:spPr>
              <a:xfrm rot="5400000">
                <a:off x="6278064" y="2719087"/>
                <a:ext cx="207173" cy="2154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0080C90-964C-4F81-B255-948776062BC3}"/>
                  </a:ext>
                </a:extLst>
              </p:cNvPr>
              <p:cNvSpPr/>
              <p:nvPr/>
            </p:nvSpPr>
            <p:spPr>
              <a:xfrm rot="5400000">
                <a:off x="7820609" y="2714661"/>
                <a:ext cx="207173" cy="2154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119" name="Rechteck 118">
              <a:extLst>
                <a:ext uri="{FF2B5EF4-FFF2-40B4-BE49-F238E27FC236}">
                  <a16:creationId xmlns:a16="http://schemas.microsoft.com/office/drawing/2014/main" id="{01CF3109-E5AD-4FC6-8284-B8B056ACF5DA}"/>
                </a:ext>
              </a:extLst>
            </p:cNvPr>
            <p:cNvSpPr/>
            <p:nvPr/>
          </p:nvSpPr>
          <p:spPr>
            <a:xfrm>
              <a:off x="8418100" y="1286585"/>
              <a:ext cx="1393972" cy="188391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85F39505-32B9-433B-8373-A66476374573}"/>
              </a:ext>
            </a:extLst>
          </p:cNvPr>
          <p:cNvGrpSpPr/>
          <p:nvPr/>
        </p:nvGrpSpPr>
        <p:grpSpPr>
          <a:xfrm>
            <a:off x="10057718" y="1276792"/>
            <a:ext cx="1393972" cy="1883919"/>
            <a:chOff x="10057718" y="1276792"/>
            <a:chExt cx="1393972" cy="1883919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D34E5D68-C745-4708-94BD-B0D12929CF04}"/>
                </a:ext>
              </a:extLst>
            </p:cNvPr>
            <p:cNvGrpSpPr/>
            <p:nvPr/>
          </p:nvGrpSpPr>
          <p:grpSpPr>
            <a:xfrm>
              <a:off x="10379892" y="1652586"/>
              <a:ext cx="857141" cy="1080121"/>
              <a:chOff x="1269083" y="2132855"/>
              <a:chExt cx="1440160" cy="1080121"/>
            </a:xfrm>
          </p:grpSpPr>
          <p:cxnSp>
            <p:nvCxnSpPr>
              <p:cNvPr id="79" name="Gerade Verbindung mit Pfeil 78">
                <a:extLst>
                  <a:ext uri="{FF2B5EF4-FFF2-40B4-BE49-F238E27FC236}">
                    <a16:creationId xmlns:a16="http://schemas.microsoft.com/office/drawing/2014/main" id="{4ACB09CC-239F-4D66-99A9-809577CFCDA7}"/>
                  </a:ext>
                </a:extLst>
              </p:cNvPr>
              <p:cNvCxnSpPr/>
              <p:nvPr/>
            </p:nvCxnSpPr>
            <p:spPr>
              <a:xfrm flipV="1">
                <a:off x="1269083" y="2132855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mit Pfeil 79">
                <a:extLst>
                  <a:ext uri="{FF2B5EF4-FFF2-40B4-BE49-F238E27FC236}">
                    <a16:creationId xmlns:a16="http://schemas.microsoft.com/office/drawing/2014/main" id="{EB7FFE71-D720-4F54-A69B-8E455645EFC7}"/>
                  </a:ext>
                </a:extLst>
              </p:cNvPr>
              <p:cNvCxnSpPr/>
              <p:nvPr/>
            </p:nvCxnSpPr>
            <p:spPr>
              <a:xfrm flipV="1">
                <a:off x="1269083" y="2514653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mit Pfeil 80">
                <a:extLst>
                  <a:ext uri="{FF2B5EF4-FFF2-40B4-BE49-F238E27FC236}">
                    <a16:creationId xmlns:a16="http://schemas.microsoft.com/office/drawing/2014/main" id="{7BAB03D4-3AE6-490F-B420-8FF6408B63A1}"/>
                  </a:ext>
                </a:extLst>
              </p:cNvPr>
              <p:cNvCxnSpPr/>
              <p:nvPr/>
            </p:nvCxnSpPr>
            <p:spPr>
              <a:xfrm flipV="1">
                <a:off x="1269083" y="2838689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mit Pfeil 81">
                <a:extLst>
                  <a:ext uri="{FF2B5EF4-FFF2-40B4-BE49-F238E27FC236}">
                    <a16:creationId xmlns:a16="http://schemas.microsoft.com/office/drawing/2014/main" id="{7067D348-1BE7-4EEB-B50E-7A80441B08AC}"/>
                  </a:ext>
                </a:extLst>
              </p:cNvPr>
              <p:cNvCxnSpPr/>
              <p:nvPr/>
            </p:nvCxnSpPr>
            <p:spPr>
              <a:xfrm flipV="1">
                <a:off x="1269083" y="3212975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99AC05FB-DA4C-4953-B3A4-128A69533603}"/>
                </a:ext>
              </a:extLst>
            </p:cNvPr>
            <p:cNvSpPr/>
            <p:nvPr/>
          </p:nvSpPr>
          <p:spPr>
            <a:xfrm>
              <a:off x="10663061" y="1462668"/>
              <a:ext cx="216024" cy="15121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2DA1E002-BCE1-4B7A-9470-58AB6F7833F5}"/>
                </a:ext>
              </a:extLst>
            </p:cNvPr>
            <p:cNvSpPr/>
            <p:nvPr/>
          </p:nvSpPr>
          <p:spPr>
            <a:xfrm>
              <a:off x="10671912" y="1354941"/>
              <a:ext cx="207173" cy="2154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5BA5ACB4-D16A-48A6-A1B8-7FAA035FED83}"/>
                </a:ext>
              </a:extLst>
            </p:cNvPr>
            <p:cNvSpPr/>
            <p:nvPr/>
          </p:nvSpPr>
          <p:spPr>
            <a:xfrm>
              <a:off x="10671912" y="2862030"/>
              <a:ext cx="207173" cy="2154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E03E4FE6-E6AB-4687-BEAB-1C80E19F82A1}"/>
                </a:ext>
              </a:extLst>
            </p:cNvPr>
            <p:cNvCxnSpPr>
              <a:cxnSpLocks/>
              <a:stCxn id="76" idx="6"/>
            </p:cNvCxnSpPr>
            <p:nvPr/>
          </p:nvCxnSpPr>
          <p:spPr>
            <a:xfrm>
              <a:off x="10879085" y="1462668"/>
              <a:ext cx="216024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50D0FC2D-0985-4CCD-9951-53C87B7E7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7037" y="2978684"/>
              <a:ext cx="224875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2835BBD1-85E6-483D-A79F-1B3382A02216}"/>
                </a:ext>
              </a:extLst>
            </p:cNvPr>
            <p:cNvSpPr/>
            <p:nvPr/>
          </p:nvSpPr>
          <p:spPr>
            <a:xfrm>
              <a:off x="10057718" y="1276792"/>
              <a:ext cx="1393972" cy="188391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988106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fik 53">
            <a:extLst>
              <a:ext uri="{FF2B5EF4-FFF2-40B4-BE49-F238E27FC236}">
                <a16:creationId xmlns:a16="http://schemas.microsoft.com/office/drawing/2014/main" id="{E7A5E467-D497-467D-A965-CCF2A5D4C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872" y="1176000"/>
            <a:ext cx="5238750" cy="4152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55EC818-43E8-4905-9E12-2ABAE97CC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620711"/>
            <a:ext cx="11537950" cy="1013969"/>
          </a:xfrm>
        </p:spPr>
        <p:txBody>
          <a:bodyPr/>
          <a:lstStyle/>
          <a:p>
            <a:r>
              <a:rPr lang="fr-CH" dirty="0"/>
              <a:t>3 – </a:t>
            </a:r>
            <a:r>
              <a:rPr lang="fr-CH" dirty="0" err="1"/>
              <a:t>Phasen</a:t>
            </a:r>
            <a:r>
              <a:rPr lang="fr-CH" dirty="0"/>
              <a:t> </a:t>
            </a:r>
            <a:r>
              <a:rPr lang="fr-CH" dirty="0" err="1"/>
              <a:t>Wechselstrom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4EEE3C-FFC9-484B-8C5F-72C62BF9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16511" y="6308726"/>
            <a:ext cx="612000" cy="468312"/>
          </a:xfrm>
        </p:spPr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189F9F-D3B4-4554-890F-F8EBAD30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A8FF04-35E3-4546-98EE-FE177DE2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de-CH" smtClean="0"/>
              <a:t>75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DC87F54-2E4B-4F69-BAE1-6815A2B82E57}"/>
                  </a:ext>
                </a:extLst>
              </p:cNvPr>
              <p:cNvSpPr txBox="1"/>
              <p:nvPr/>
            </p:nvSpPr>
            <p:spPr>
              <a:xfrm>
                <a:off x="3004754" y="1377205"/>
                <a:ext cx="4205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de-CH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DC87F54-2E4B-4F69-BAE1-6815A2B82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754" y="1377205"/>
                <a:ext cx="42056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9A63BEB2-EFF9-45AA-8698-DFC8D3C9B826}"/>
              </a:ext>
            </a:extLst>
          </p:cNvPr>
          <p:cNvGrpSpPr/>
          <p:nvPr/>
        </p:nvGrpSpPr>
        <p:grpSpPr>
          <a:xfrm>
            <a:off x="1444473" y="1586966"/>
            <a:ext cx="2942962" cy="2658646"/>
            <a:chOff x="1444473" y="1586966"/>
            <a:chExt cx="2942962" cy="26586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0E2B29CA-57A1-43BC-87A5-9A386E0C06C3}"/>
                    </a:ext>
                  </a:extLst>
                </p:cNvPr>
                <p:cNvSpPr/>
                <p:nvPr/>
              </p:nvSpPr>
              <p:spPr>
                <a:xfrm>
                  <a:off x="2339518" y="3724551"/>
                  <a:ext cx="4205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de-CH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0E2B29CA-57A1-43BC-87A5-9A386E0C06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518" y="3724551"/>
                  <a:ext cx="42056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B1C5187B-E33B-4171-BD3A-ECE5BDEE6B31}"/>
                </a:ext>
              </a:extLst>
            </p:cNvPr>
            <p:cNvGrpSpPr/>
            <p:nvPr/>
          </p:nvGrpSpPr>
          <p:grpSpPr>
            <a:xfrm>
              <a:off x="1444473" y="2061496"/>
              <a:ext cx="2942962" cy="1667106"/>
              <a:chOff x="1269083" y="2132855"/>
              <a:chExt cx="1440160" cy="1080121"/>
            </a:xfrm>
          </p:grpSpPr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EE65BEDC-CE01-47CF-B351-E96A627DA36B}"/>
                  </a:ext>
                </a:extLst>
              </p:cNvPr>
              <p:cNvCxnSpPr/>
              <p:nvPr/>
            </p:nvCxnSpPr>
            <p:spPr>
              <a:xfrm flipV="1">
                <a:off x="1269083" y="2132855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44264C3A-BE6F-411B-90DF-8030198BE0CD}"/>
                  </a:ext>
                </a:extLst>
              </p:cNvPr>
              <p:cNvCxnSpPr/>
              <p:nvPr/>
            </p:nvCxnSpPr>
            <p:spPr>
              <a:xfrm flipV="1">
                <a:off x="1269083" y="2514653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51F36B03-E138-49FD-AC47-32A16E6D9B00}"/>
                  </a:ext>
                </a:extLst>
              </p:cNvPr>
              <p:cNvCxnSpPr/>
              <p:nvPr/>
            </p:nvCxnSpPr>
            <p:spPr>
              <a:xfrm flipV="1">
                <a:off x="1269083" y="2838689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00FF82DB-C937-49D1-9675-8E4F436789E7}"/>
                  </a:ext>
                </a:extLst>
              </p:cNvPr>
              <p:cNvCxnSpPr/>
              <p:nvPr/>
            </p:nvCxnSpPr>
            <p:spPr>
              <a:xfrm flipV="1">
                <a:off x="1269083" y="3212975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81154880-E3C1-42BD-BECD-AE46D5520C48}"/>
                </a:ext>
              </a:extLst>
            </p:cNvPr>
            <p:cNvGrpSpPr/>
            <p:nvPr/>
          </p:nvGrpSpPr>
          <p:grpSpPr>
            <a:xfrm>
              <a:off x="2746168" y="1586966"/>
              <a:ext cx="339573" cy="2658646"/>
              <a:chOff x="3531469" y="2131828"/>
              <a:chExt cx="339573" cy="2658646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353E73A-03F4-493E-A47D-BA4DB5BBC3B7}"/>
                  </a:ext>
                </a:extLst>
              </p:cNvPr>
              <p:cNvSpPr/>
              <p:nvPr/>
            </p:nvSpPr>
            <p:spPr>
              <a:xfrm>
                <a:off x="3531469" y="2298099"/>
                <a:ext cx="339573" cy="23339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1269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6520668D-F8CD-4B27-8916-6FFA4DF2AD65}"/>
                  </a:ext>
                </a:extLst>
              </p:cNvPr>
              <p:cNvSpPr/>
              <p:nvPr/>
            </p:nvSpPr>
            <p:spPr>
              <a:xfrm>
                <a:off x="3545382" y="2131828"/>
                <a:ext cx="325659" cy="3325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1269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A4AABF42-E40B-4699-8BF5-F16FB55A365F}"/>
                  </a:ext>
                </a:extLst>
              </p:cNvPr>
              <p:cNvSpPr/>
              <p:nvPr/>
            </p:nvSpPr>
            <p:spPr>
              <a:xfrm>
                <a:off x="3545382" y="4457934"/>
                <a:ext cx="325659" cy="3325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1269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>
                    <a:solidFill>
                      <a:schemeClr val="tx1"/>
                    </a:solidFill>
                  </a:rPr>
                  <a:t>-</a:t>
                </a:r>
              </a:p>
            </p:txBody>
          </p:sp>
        </p:grp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EB1E675E-B5D7-4406-8B05-C44F5C8529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6595" y="4093121"/>
              <a:ext cx="353486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52049026-6B71-4454-AE12-D076EEEE9F6F}"/>
                </a:ext>
              </a:extLst>
            </p:cNvPr>
            <p:cNvGrpSpPr/>
            <p:nvPr/>
          </p:nvGrpSpPr>
          <p:grpSpPr>
            <a:xfrm rot="7200000">
              <a:off x="2791521" y="1526090"/>
              <a:ext cx="339573" cy="2658646"/>
              <a:chOff x="3531469" y="2131828"/>
              <a:chExt cx="339573" cy="2658646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2B6F0700-BABF-49AA-8116-45036765E0A1}"/>
                  </a:ext>
                </a:extLst>
              </p:cNvPr>
              <p:cNvSpPr/>
              <p:nvPr/>
            </p:nvSpPr>
            <p:spPr>
              <a:xfrm>
                <a:off x="3531469" y="2298099"/>
                <a:ext cx="339573" cy="23339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E9A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70992FA1-FBDF-4CF5-87C7-55F826BDB48B}"/>
                  </a:ext>
                </a:extLst>
              </p:cNvPr>
              <p:cNvSpPr/>
              <p:nvPr/>
            </p:nvSpPr>
            <p:spPr>
              <a:xfrm>
                <a:off x="3545382" y="2131828"/>
                <a:ext cx="325659" cy="3325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E9A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CF2F9EB0-3797-4F7B-AF91-60D3497D2764}"/>
                  </a:ext>
                </a:extLst>
              </p:cNvPr>
              <p:cNvSpPr/>
              <p:nvPr/>
            </p:nvSpPr>
            <p:spPr>
              <a:xfrm>
                <a:off x="3545382" y="4457934"/>
                <a:ext cx="325659" cy="3325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E9A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>
                    <a:solidFill>
                      <a:schemeClr val="tx1"/>
                    </a:solidFill>
                  </a:rPr>
                  <a:t>-</a:t>
                </a:r>
              </a:p>
            </p:txBody>
          </p:sp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A4DBDA56-1581-4161-B9B0-D930B0AD803B}"/>
                </a:ext>
              </a:extLst>
            </p:cNvPr>
            <p:cNvGrpSpPr/>
            <p:nvPr/>
          </p:nvGrpSpPr>
          <p:grpSpPr>
            <a:xfrm rot="14400000">
              <a:off x="2746168" y="1571775"/>
              <a:ext cx="339573" cy="2658646"/>
              <a:chOff x="3531469" y="2131828"/>
              <a:chExt cx="339573" cy="265864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4D4E502B-5C3C-4FF6-8FAB-3301788C634B}"/>
                  </a:ext>
                </a:extLst>
              </p:cNvPr>
              <p:cNvSpPr/>
              <p:nvPr/>
            </p:nvSpPr>
            <p:spPr>
              <a:xfrm>
                <a:off x="3531469" y="2298099"/>
                <a:ext cx="339573" cy="23339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0EB238BB-C68C-47DC-B8D5-741B37D3FEF5}"/>
                  </a:ext>
                </a:extLst>
              </p:cNvPr>
              <p:cNvSpPr/>
              <p:nvPr/>
            </p:nvSpPr>
            <p:spPr>
              <a:xfrm>
                <a:off x="3545382" y="2131828"/>
                <a:ext cx="325659" cy="3325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15475077-0D97-4E01-85DF-CE1859B176D0}"/>
                  </a:ext>
                </a:extLst>
              </p:cNvPr>
              <p:cNvSpPr/>
              <p:nvPr/>
            </p:nvSpPr>
            <p:spPr>
              <a:xfrm>
                <a:off x="3545382" y="4457934"/>
                <a:ext cx="325659" cy="3325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>
                    <a:solidFill>
                      <a:schemeClr val="tx1"/>
                    </a:solidFill>
                  </a:rPr>
                  <a:t>-</a:t>
                </a:r>
              </a:p>
            </p:txBody>
          </p:sp>
        </p:grp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8AEA55FC-A5F0-4DD3-A553-D3B20FEE4F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9653" y="1746537"/>
              <a:ext cx="355517" cy="670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A97D25A2-53C7-434F-AD05-EEFD8B4C905F}"/>
              </a:ext>
            </a:extLst>
          </p:cNvPr>
          <p:cNvCxnSpPr>
            <a:cxnSpLocks/>
          </p:cNvCxnSpPr>
          <p:nvPr/>
        </p:nvCxnSpPr>
        <p:spPr>
          <a:xfrm>
            <a:off x="4190472" y="2376457"/>
            <a:ext cx="2756760" cy="821367"/>
          </a:xfrm>
          <a:prstGeom prst="straightConnector1">
            <a:avLst/>
          </a:prstGeom>
          <a:ln w="12700" cap="sq">
            <a:solidFill>
              <a:srgbClr val="FFC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49771C0-478E-4650-A159-37D54FB87346}"/>
              </a:ext>
            </a:extLst>
          </p:cNvPr>
          <p:cNvCxnSpPr>
            <a:cxnSpLocks/>
          </p:cNvCxnSpPr>
          <p:nvPr/>
        </p:nvCxnSpPr>
        <p:spPr>
          <a:xfrm>
            <a:off x="3247513" y="1919506"/>
            <a:ext cx="3134138" cy="669788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5A3BF74-5F8B-4212-9CB6-23EDAF1EAAB8}"/>
              </a:ext>
            </a:extLst>
          </p:cNvPr>
          <p:cNvCxnSpPr>
            <a:cxnSpLocks/>
          </p:cNvCxnSpPr>
          <p:nvPr/>
        </p:nvCxnSpPr>
        <p:spPr>
          <a:xfrm>
            <a:off x="4256950" y="3601344"/>
            <a:ext cx="1827849" cy="1258876"/>
          </a:xfrm>
          <a:prstGeom prst="straightConnector1">
            <a:avLst/>
          </a:prstGeom>
          <a:ln w="12700" cap="sq">
            <a:solidFill>
              <a:srgbClr val="E9A08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FF1A2B76-FD6D-474E-BC11-745B52DA8E67}"/>
                  </a:ext>
                </a:extLst>
              </p:cNvPr>
              <p:cNvSpPr txBox="1"/>
              <p:nvPr/>
            </p:nvSpPr>
            <p:spPr>
              <a:xfrm>
                <a:off x="6144796" y="5419841"/>
                <a:ext cx="1503425" cy="4031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fr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 ⋅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fr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fr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de-CH" dirty="0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FF1A2B76-FD6D-474E-BC11-745B52DA8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796" y="5419841"/>
                <a:ext cx="1503425" cy="403124"/>
              </a:xfrm>
              <a:prstGeom prst="rect">
                <a:avLst/>
              </a:prstGeom>
              <a:blipFill>
                <a:blip r:embed="rId5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39FD4A94-1CC7-4EDD-A7D6-3FFB8C444DE4}"/>
                  </a:ext>
                </a:extLst>
              </p:cNvPr>
              <p:cNvSpPr/>
              <p:nvPr/>
            </p:nvSpPr>
            <p:spPr>
              <a:xfrm>
                <a:off x="6144796" y="5781894"/>
                <a:ext cx="21478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H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fr-CH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⋅</m:t>
                      </m:r>
                      <m:r>
                        <m:rPr>
                          <m:sty m:val="p"/>
                        </m:rPr>
                        <a:rPr lang="fr-CH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fr-CH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CH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fr-CH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H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+120°</m:t>
                      </m:r>
                      <m:r>
                        <a:rPr lang="fr-CH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39FD4A94-1CC7-4EDD-A7D6-3FFB8C444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796" y="5781894"/>
                <a:ext cx="2147832" cy="369332"/>
              </a:xfrm>
              <a:prstGeom prst="rect">
                <a:avLst/>
              </a:prstGeom>
              <a:blipFill>
                <a:blip r:embed="rId6"/>
                <a:stretch>
                  <a:fillRect t="-4918" b="-1475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9EDD4A96-90EB-4BCC-B4B5-1D26570DE991}"/>
                  </a:ext>
                </a:extLst>
              </p:cNvPr>
              <p:cNvSpPr/>
              <p:nvPr/>
            </p:nvSpPr>
            <p:spPr>
              <a:xfrm>
                <a:off x="6179872" y="6169282"/>
                <a:ext cx="21478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H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fr-CH" i="1">
                          <a:solidFill>
                            <a:srgbClr val="E9A080"/>
                          </a:solidFill>
                          <a:latin typeface="Cambria Math" panose="02040503050406030204" pitchFamily="18" charset="0"/>
                        </a:rPr>
                        <m:t> ⋅</m:t>
                      </m:r>
                      <m:r>
                        <m:rPr>
                          <m:sty m:val="p"/>
                        </m:rPr>
                        <a:rPr lang="fr-CH">
                          <a:solidFill>
                            <a:srgbClr val="E9A08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fr-CH" i="1">
                          <a:solidFill>
                            <a:srgbClr val="E9A08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CH" i="1">
                          <a:solidFill>
                            <a:srgbClr val="E9A08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fr-CH" i="1">
                          <a:solidFill>
                            <a:srgbClr val="E9A08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i="1">
                          <a:solidFill>
                            <a:srgbClr val="E9A08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b="0" i="1" smtClean="0">
                          <a:solidFill>
                            <a:srgbClr val="E9A080"/>
                          </a:solidFill>
                          <a:latin typeface="Cambria Math" panose="02040503050406030204" pitchFamily="18" charset="0"/>
                        </a:rPr>
                        <m:t>+24</m:t>
                      </m:r>
                      <m:r>
                        <a:rPr lang="fr-CH" b="0" i="1" smtClean="0">
                          <a:solidFill>
                            <a:srgbClr val="E9A080"/>
                          </a:solidFill>
                          <a:latin typeface="Cambria Math" panose="02040503050406030204" pitchFamily="18" charset="0"/>
                        </a:rPr>
                        <m:t>0°</m:t>
                      </m:r>
                      <m:r>
                        <a:rPr lang="fr-CH" i="1">
                          <a:solidFill>
                            <a:srgbClr val="E9A08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>
                  <a:solidFill>
                    <a:srgbClr val="E9A080"/>
                  </a:solidFill>
                </a:endParaRPr>
              </a:p>
            </p:txBody>
          </p:sp>
        </mc:Choice>
        <mc:Fallback xmlns="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9EDD4A96-90EB-4BCC-B4B5-1D26570DE9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872" y="6169282"/>
                <a:ext cx="2147832" cy="369332"/>
              </a:xfrm>
              <a:prstGeom prst="rect">
                <a:avLst/>
              </a:prstGeom>
              <a:blipFill>
                <a:blip r:embed="rId7"/>
                <a:stretch>
                  <a:fillRect t="-4918" b="-1475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066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114C359-CE07-40F4-B05D-6B195DCF8F7B}"/>
              </a:ext>
            </a:extLst>
          </p:cNvPr>
          <p:cNvCxnSpPr>
            <a:cxnSpLocks/>
          </p:cNvCxnSpPr>
          <p:nvPr/>
        </p:nvCxnSpPr>
        <p:spPr>
          <a:xfrm flipH="1" flipV="1">
            <a:off x="3059199" y="3429001"/>
            <a:ext cx="1341012" cy="72008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872FB8F1-79CF-4045-8F39-92273B2CE853}"/>
              </a:ext>
            </a:extLst>
          </p:cNvPr>
          <p:cNvCxnSpPr>
            <a:cxnSpLocks/>
          </p:cNvCxnSpPr>
          <p:nvPr/>
        </p:nvCxnSpPr>
        <p:spPr>
          <a:xfrm>
            <a:off x="3059198" y="2132856"/>
            <a:ext cx="7283220" cy="29198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0F06AA-E9D6-4B8D-B97B-7BDF314C4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3C86E6-D463-4838-9395-16D315962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E540E7-63EF-4B54-A3F7-727637223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76</a:t>
            </a:fld>
            <a:endParaRPr lang="de-CH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8D2FE62-33E8-4071-B63C-6DDAD46E88AE}"/>
              </a:ext>
            </a:extLst>
          </p:cNvPr>
          <p:cNvSpPr/>
          <p:nvPr/>
        </p:nvSpPr>
        <p:spPr>
          <a:xfrm rot="-3600000">
            <a:off x="3511923" y="3411716"/>
            <a:ext cx="216024" cy="648072"/>
          </a:xfrm>
          <a:prstGeom prst="rect">
            <a:avLst/>
          </a:prstGeom>
          <a:solidFill>
            <a:srgbClr val="126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6EB3C9CC-D86A-4FF2-AA57-1119817AB0D7}"/>
              </a:ext>
            </a:extLst>
          </p:cNvPr>
          <p:cNvCxnSpPr>
            <a:cxnSpLocks/>
          </p:cNvCxnSpPr>
          <p:nvPr/>
        </p:nvCxnSpPr>
        <p:spPr>
          <a:xfrm flipV="1">
            <a:off x="1845146" y="3429001"/>
            <a:ext cx="1214051" cy="648071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6378FCCD-F636-49DE-9F09-016788F4E7ED}"/>
              </a:ext>
            </a:extLst>
          </p:cNvPr>
          <p:cNvCxnSpPr>
            <a:cxnSpLocks/>
          </p:cNvCxnSpPr>
          <p:nvPr/>
        </p:nvCxnSpPr>
        <p:spPr>
          <a:xfrm flipV="1">
            <a:off x="4422366" y="4130955"/>
            <a:ext cx="4706000" cy="32683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A888AF9F-4F70-4787-8639-2AEC2EF44E93}"/>
              </a:ext>
            </a:extLst>
          </p:cNvPr>
          <p:cNvCxnSpPr>
            <a:cxnSpLocks/>
          </p:cNvCxnSpPr>
          <p:nvPr/>
        </p:nvCxnSpPr>
        <p:spPr>
          <a:xfrm>
            <a:off x="1845146" y="4869160"/>
            <a:ext cx="9515469" cy="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87B0A7B9-5CA4-48F7-8247-19C4C1B4844D}"/>
              </a:ext>
            </a:extLst>
          </p:cNvPr>
          <p:cNvCxnSpPr>
            <a:cxnSpLocks/>
          </p:cNvCxnSpPr>
          <p:nvPr/>
        </p:nvCxnSpPr>
        <p:spPr>
          <a:xfrm flipV="1">
            <a:off x="1845146" y="4090647"/>
            <a:ext cx="0" cy="778513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2E1B660E-31F4-4CFA-B924-8158102E2870}"/>
              </a:ext>
            </a:extLst>
          </p:cNvPr>
          <p:cNvGrpSpPr/>
          <p:nvPr/>
        </p:nvGrpSpPr>
        <p:grpSpPr>
          <a:xfrm>
            <a:off x="2951186" y="2132856"/>
            <a:ext cx="216024" cy="1296144"/>
            <a:chOff x="2951186" y="2132856"/>
            <a:chExt cx="216024" cy="1296144"/>
          </a:xfrm>
          <a:solidFill>
            <a:srgbClr val="E9A080"/>
          </a:solidFill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87E45EB-A9EE-421C-8671-AAC38157F006}"/>
                </a:ext>
              </a:extLst>
            </p:cNvPr>
            <p:cNvCxnSpPr/>
            <p:nvPr/>
          </p:nvCxnSpPr>
          <p:spPr>
            <a:xfrm flipV="1">
              <a:off x="3059198" y="2132856"/>
              <a:ext cx="0" cy="1296144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082DF418-8FBE-4C72-B35F-2B520F4B02C4}"/>
                </a:ext>
              </a:extLst>
            </p:cNvPr>
            <p:cNvSpPr/>
            <p:nvPr/>
          </p:nvSpPr>
          <p:spPr>
            <a:xfrm>
              <a:off x="2951186" y="2492896"/>
              <a:ext cx="216024" cy="648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32" name="Rechteck 31">
            <a:extLst>
              <a:ext uri="{FF2B5EF4-FFF2-40B4-BE49-F238E27FC236}">
                <a16:creationId xmlns:a16="http://schemas.microsoft.com/office/drawing/2014/main" id="{2A1FB5A7-AA84-4801-BC75-04612C35E02E}"/>
              </a:ext>
            </a:extLst>
          </p:cNvPr>
          <p:cNvSpPr/>
          <p:nvPr/>
        </p:nvSpPr>
        <p:spPr>
          <a:xfrm rot="3655715">
            <a:off x="2341210" y="3428999"/>
            <a:ext cx="216024" cy="6480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02BC05EF-E8F4-43A9-A34A-089084544243}"/>
              </a:ext>
            </a:extLst>
          </p:cNvPr>
          <p:cNvCxnSpPr>
            <a:cxnSpLocks/>
          </p:cNvCxnSpPr>
          <p:nvPr/>
        </p:nvCxnSpPr>
        <p:spPr>
          <a:xfrm>
            <a:off x="3059198" y="3429002"/>
            <a:ext cx="7283220" cy="25594"/>
          </a:xfrm>
          <a:prstGeom prst="line">
            <a:avLst/>
          </a:prstGeom>
          <a:ln w="19050" cap="sq">
            <a:solidFill>
              <a:schemeClr val="bg1">
                <a:lumMod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65EBDF7-2399-437C-94E7-1042F9CD6259}"/>
                  </a:ext>
                </a:extLst>
              </p:cNvPr>
              <p:cNvSpPr txBox="1"/>
              <p:nvPr/>
            </p:nvSpPr>
            <p:spPr>
              <a:xfrm rot="19904528">
                <a:off x="1911140" y="3219096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CH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65EBDF7-2399-437C-94E7-1042F9CD6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04528">
                <a:off x="1911140" y="3219096"/>
                <a:ext cx="77777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2063FC3F-CC22-47CE-B2BC-B8279407803E}"/>
              </a:ext>
            </a:extLst>
          </p:cNvPr>
          <p:cNvCxnSpPr>
            <a:cxnSpLocks/>
          </p:cNvCxnSpPr>
          <p:nvPr/>
        </p:nvCxnSpPr>
        <p:spPr>
          <a:xfrm flipH="1" flipV="1">
            <a:off x="3141289" y="3664858"/>
            <a:ext cx="720083" cy="425790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40A1A0D0-7F5E-4ED1-ABE5-DE2CAC3FA8D2}"/>
              </a:ext>
            </a:extLst>
          </p:cNvPr>
          <p:cNvCxnSpPr>
            <a:cxnSpLocks/>
          </p:cNvCxnSpPr>
          <p:nvPr/>
        </p:nvCxnSpPr>
        <p:spPr>
          <a:xfrm flipH="1">
            <a:off x="3283541" y="2456806"/>
            <a:ext cx="1" cy="736514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0791E310-EE93-4AF8-AF91-83640FE7CE06}"/>
              </a:ext>
            </a:extLst>
          </p:cNvPr>
          <p:cNvCxnSpPr>
            <a:cxnSpLocks/>
          </p:cNvCxnSpPr>
          <p:nvPr/>
        </p:nvCxnSpPr>
        <p:spPr>
          <a:xfrm flipV="1">
            <a:off x="1968789" y="3356992"/>
            <a:ext cx="844584" cy="484224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lipse 78">
            <a:extLst>
              <a:ext uri="{FF2B5EF4-FFF2-40B4-BE49-F238E27FC236}">
                <a16:creationId xmlns:a16="http://schemas.microsoft.com/office/drawing/2014/main" id="{039A5575-BA7B-42B4-AA05-E753C77C3784}"/>
              </a:ext>
            </a:extLst>
          </p:cNvPr>
          <p:cNvSpPr/>
          <p:nvPr/>
        </p:nvSpPr>
        <p:spPr>
          <a:xfrm>
            <a:off x="1629123" y="2276874"/>
            <a:ext cx="2808305" cy="2285120"/>
          </a:xfrm>
          <a:prstGeom prst="ellipse">
            <a:avLst/>
          </a:prstGeom>
          <a:noFill/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08A03803-206E-4C72-9E7E-533CF14880F0}"/>
              </a:ext>
            </a:extLst>
          </p:cNvPr>
          <p:cNvSpPr txBox="1"/>
          <p:nvPr/>
        </p:nvSpPr>
        <p:spPr>
          <a:xfrm>
            <a:off x="760323" y="171270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Generator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1999A625-7182-4BE2-B253-A8F766DEE9BF}"/>
              </a:ext>
            </a:extLst>
          </p:cNvPr>
          <p:cNvCxnSpPr>
            <a:stCxn id="80" idx="2"/>
            <a:endCxn id="79" idx="1"/>
          </p:cNvCxnSpPr>
          <p:nvPr/>
        </p:nvCxnSpPr>
        <p:spPr>
          <a:xfrm>
            <a:off x="1372029" y="2082033"/>
            <a:ext cx="668361" cy="529489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C1BAB7E0-19A7-4C18-B994-6A5BB38D59CF}"/>
              </a:ext>
            </a:extLst>
          </p:cNvPr>
          <p:cNvCxnSpPr>
            <a:cxnSpLocks/>
          </p:cNvCxnSpPr>
          <p:nvPr/>
        </p:nvCxnSpPr>
        <p:spPr>
          <a:xfrm flipH="1" flipV="1">
            <a:off x="10342418" y="3458198"/>
            <a:ext cx="1018197" cy="562313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6FB8F1B0-B5C5-460C-8B78-52099B61A641}"/>
              </a:ext>
            </a:extLst>
          </p:cNvPr>
          <p:cNvSpPr/>
          <p:nvPr/>
        </p:nvSpPr>
        <p:spPr>
          <a:xfrm rot="-3600000">
            <a:off x="10795143" y="3440914"/>
            <a:ext cx="21602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E2F6F8C1-EBB9-45CB-A427-63774127BE92}"/>
              </a:ext>
            </a:extLst>
          </p:cNvPr>
          <p:cNvCxnSpPr>
            <a:cxnSpLocks/>
          </p:cNvCxnSpPr>
          <p:nvPr/>
        </p:nvCxnSpPr>
        <p:spPr>
          <a:xfrm flipV="1">
            <a:off x="9128366" y="3458200"/>
            <a:ext cx="1214051" cy="676357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38D3DA95-82C4-4499-ADBB-DD7FC8685412}"/>
              </a:ext>
            </a:extLst>
          </p:cNvPr>
          <p:cNvCxnSpPr>
            <a:cxnSpLocks/>
          </p:cNvCxnSpPr>
          <p:nvPr/>
        </p:nvCxnSpPr>
        <p:spPr>
          <a:xfrm flipV="1">
            <a:off x="11360615" y="4030485"/>
            <a:ext cx="0" cy="838675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C78E3B39-9277-4906-BA3A-85E22C0BE555}"/>
              </a:ext>
            </a:extLst>
          </p:cNvPr>
          <p:cNvGrpSpPr/>
          <p:nvPr/>
        </p:nvGrpSpPr>
        <p:grpSpPr>
          <a:xfrm>
            <a:off x="10234406" y="2162054"/>
            <a:ext cx="216024" cy="1296144"/>
            <a:chOff x="2951186" y="2132856"/>
            <a:chExt cx="216024" cy="1296144"/>
          </a:xfrm>
          <a:solidFill>
            <a:schemeClr val="bg1"/>
          </a:solidFill>
        </p:grpSpPr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EC8D9B84-9B27-4D48-B6BA-9DDEF94193FD}"/>
                </a:ext>
              </a:extLst>
            </p:cNvPr>
            <p:cNvCxnSpPr/>
            <p:nvPr/>
          </p:nvCxnSpPr>
          <p:spPr>
            <a:xfrm flipV="1">
              <a:off x="3059198" y="2132856"/>
              <a:ext cx="0" cy="1296144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014D810E-4E5B-48B8-A490-FF1A88653BF1}"/>
                </a:ext>
              </a:extLst>
            </p:cNvPr>
            <p:cNvSpPr/>
            <p:nvPr/>
          </p:nvSpPr>
          <p:spPr>
            <a:xfrm>
              <a:off x="2951186" y="2492896"/>
              <a:ext cx="216024" cy="64807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93" name="Rechteck 92">
            <a:extLst>
              <a:ext uri="{FF2B5EF4-FFF2-40B4-BE49-F238E27FC236}">
                <a16:creationId xmlns:a16="http://schemas.microsoft.com/office/drawing/2014/main" id="{F398C4EE-860A-4AB4-B8E2-8F3C5B3F23C4}"/>
              </a:ext>
            </a:extLst>
          </p:cNvPr>
          <p:cNvSpPr/>
          <p:nvPr/>
        </p:nvSpPr>
        <p:spPr>
          <a:xfrm rot="3655715">
            <a:off x="9624430" y="3458197"/>
            <a:ext cx="21602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3CBF35D3-0501-4BA3-B743-8A72F8A07E67}"/>
              </a:ext>
            </a:extLst>
          </p:cNvPr>
          <p:cNvSpPr/>
          <p:nvPr/>
        </p:nvSpPr>
        <p:spPr>
          <a:xfrm>
            <a:off x="8947046" y="2315640"/>
            <a:ext cx="2808305" cy="2285120"/>
          </a:xfrm>
          <a:prstGeom prst="ellipse">
            <a:avLst/>
          </a:prstGeom>
          <a:noFill/>
          <a:ln>
            <a:solidFill>
              <a:srgbClr val="727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49495585-B1C2-486F-9183-3FF1B865D5E1}"/>
              </a:ext>
            </a:extLst>
          </p:cNvPr>
          <p:cNvCxnSpPr/>
          <p:nvPr/>
        </p:nvCxnSpPr>
        <p:spPr>
          <a:xfrm>
            <a:off x="9034548" y="1786151"/>
            <a:ext cx="668361" cy="529489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13079ACC-EB47-4C54-83AE-4D05E4B457DC}"/>
              </a:ext>
            </a:extLst>
          </p:cNvPr>
          <p:cNvSpPr txBox="1"/>
          <p:nvPr/>
        </p:nvSpPr>
        <p:spPr>
          <a:xfrm>
            <a:off x="7273861" y="1439961"/>
            <a:ext cx="36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Verbraucher (Waschmaschine …)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564D0A7E-036F-42D4-9DF0-38DBD7E1E364}"/>
                  </a:ext>
                </a:extLst>
              </p:cNvPr>
              <p:cNvSpPr txBox="1"/>
              <p:nvPr/>
            </p:nvSpPr>
            <p:spPr>
              <a:xfrm>
                <a:off x="3206411" y="2610861"/>
                <a:ext cx="7724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CH" dirty="0">
                  <a:solidFill>
                    <a:srgbClr val="E9A080"/>
                  </a:solidFill>
                </a:endParaRPr>
              </a:p>
            </p:txBody>
          </p:sp>
        </mc:Choice>
        <mc:Fallback xmlns="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564D0A7E-036F-42D4-9DF0-38DBD7E1E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411" y="2610861"/>
                <a:ext cx="7724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20633A77-AFB7-4AA5-A376-8291AD9462C0}"/>
                  </a:ext>
                </a:extLst>
              </p:cNvPr>
              <p:cNvSpPr txBox="1"/>
              <p:nvPr/>
            </p:nvSpPr>
            <p:spPr>
              <a:xfrm>
                <a:off x="2159233" y="6021288"/>
                <a:ext cx="28705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fr-CH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+240°)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20633A77-AFB7-4AA5-A376-8291AD946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233" y="6021288"/>
                <a:ext cx="2870529" cy="369332"/>
              </a:xfrm>
              <a:prstGeom prst="rect">
                <a:avLst/>
              </a:prstGeom>
              <a:blipFill>
                <a:blip r:embed="rId4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feld 110">
                <a:extLst>
                  <a:ext uri="{FF2B5EF4-FFF2-40B4-BE49-F238E27FC236}">
                    <a16:creationId xmlns:a16="http://schemas.microsoft.com/office/drawing/2014/main" id="{C43DC897-1A12-4A20-9671-30AC03E10545}"/>
                  </a:ext>
                </a:extLst>
              </p:cNvPr>
              <p:cNvSpPr txBox="1"/>
              <p:nvPr/>
            </p:nvSpPr>
            <p:spPr>
              <a:xfrm>
                <a:off x="2159233" y="5159354"/>
                <a:ext cx="21182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11" name="Textfeld 110">
                <a:extLst>
                  <a:ext uri="{FF2B5EF4-FFF2-40B4-BE49-F238E27FC236}">
                    <a16:creationId xmlns:a16="http://schemas.microsoft.com/office/drawing/2014/main" id="{C43DC897-1A12-4A20-9671-30AC03E10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233" y="5159354"/>
                <a:ext cx="2118209" cy="369332"/>
              </a:xfrm>
              <a:prstGeom prst="rect">
                <a:avLst/>
              </a:prstGeom>
              <a:blipFill>
                <a:blip r:embed="rId5"/>
                <a:stretch>
                  <a:fillRect t="-4918" b="-1475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02D52EC1-75F8-4DEC-B92E-70C9D3FD5C24}"/>
                  </a:ext>
                </a:extLst>
              </p:cNvPr>
              <p:cNvSpPr txBox="1"/>
              <p:nvPr/>
            </p:nvSpPr>
            <p:spPr>
              <a:xfrm rot="1860788">
                <a:off x="2971729" y="3870316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CH" dirty="0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02D52EC1-75F8-4DEC-B92E-70C9D3FD5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0788">
                <a:off x="2971729" y="3870316"/>
                <a:ext cx="777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7683327C-277A-4F0F-96C3-ABF9314EE2AC}"/>
                  </a:ext>
                </a:extLst>
              </p:cNvPr>
              <p:cNvSpPr txBox="1"/>
              <p:nvPr/>
            </p:nvSpPr>
            <p:spPr>
              <a:xfrm>
                <a:off x="2159233" y="5574683"/>
                <a:ext cx="28705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fr-CH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+120°)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7683327C-277A-4F0F-96C3-ABF9314EE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233" y="5574683"/>
                <a:ext cx="2870529" cy="369332"/>
              </a:xfrm>
              <a:prstGeom prst="rect">
                <a:avLst/>
              </a:prstGeom>
              <a:blipFill>
                <a:blip r:embed="rId7"/>
                <a:stretch>
                  <a:fillRect t="-4918" b="-1475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itel 1">
            <a:extLst>
              <a:ext uri="{FF2B5EF4-FFF2-40B4-BE49-F238E27FC236}">
                <a16:creationId xmlns:a16="http://schemas.microsoft.com/office/drawing/2014/main" id="{84BE79D5-0B52-43D0-932C-FFAA8B11C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620711"/>
            <a:ext cx="11537950" cy="1013969"/>
          </a:xfrm>
        </p:spPr>
        <p:txBody>
          <a:bodyPr/>
          <a:lstStyle/>
          <a:p>
            <a:r>
              <a:rPr lang="fr-CH" dirty="0"/>
              <a:t>3 – </a:t>
            </a:r>
            <a:r>
              <a:rPr lang="fr-CH" dirty="0" err="1"/>
              <a:t>Phasen</a:t>
            </a:r>
            <a:r>
              <a:rPr lang="fr-CH" dirty="0"/>
              <a:t> </a:t>
            </a:r>
            <a:r>
              <a:rPr lang="fr-CH" dirty="0" err="1"/>
              <a:t>Wechselstrom</a:t>
            </a:r>
            <a:endParaRPr lang="de-CH" dirty="0"/>
          </a:p>
        </p:txBody>
      </p: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98AD3A7A-B238-431F-A42C-56B8D777B1DE}"/>
              </a:ext>
            </a:extLst>
          </p:cNvPr>
          <p:cNvCxnSpPr>
            <a:cxnSpLocks/>
          </p:cNvCxnSpPr>
          <p:nvPr/>
        </p:nvCxnSpPr>
        <p:spPr>
          <a:xfrm flipV="1">
            <a:off x="4920052" y="2142470"/>
            <a:ext cx="669511" cy="1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mit Pfeil 121">
            <a:extLst>
              <a:ext uri="{FF2B5EF4-FFF2-40B4-BE49-F238E27FC236}">
                <a16:creationId xmlns:a16="http://schemas.microsoft.com/office/drawing/2014/main" id="{971EF5C0-2F86-4645-B4F5-A2E66932032E}"/>
              </a:ext>
            </a:extLst>
          </p:cNvPr>
          <p:cNvCxnSpPr>
            <a:cxnSpLocks/>
          </p:cNvCxnSpPr>
          <p:nvPr/>
        </p:nvCxnSpPr>
        <p:spPr>
          <a:xfrm flipV="1">
            <a:off x="4920052" y="4177780"/>
            <a:ext cx="669511" cy="1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7DB98408-3464-403D-8F5E-42477A4894B7}"/>
              </a:ext>
            </a:extLst>
          </p:cNvPr>
          <p:cNvCxnSpPr>
            <a:cxnSpLocks/>
          </p:cNvCxnSpPr>
          <p:nvPr/>
        </p:nvCxnSpPr>
        <p:spPr>
          <a:xfrm flipV="1">
            <a:off x="4920051" y="4876984"/>
            <a:ext cx="669511" cy="1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54D4666B-FC23-4E86-9C8F-8AC829C84E66}"/>
              </a:ext>
            </a:extLst>
          </p:cNvPr>
          <p:cNvCxnSpPr>
            <a:cxnSpLocks/>
          </p:cNvCxnSpPr>
          <p:nvPr/>
        </p:nvCxnSpPr>
        <p:spPr>
          <a:xfrm flipH="1" flipV="1">
            <a:off x="6170856" y="3438017"/>
            <a:ext cx="866061" cy="1"/>
          </a:xfrm>
          <a:prstGeom prst="straightConnector1">
            <a:avLst/>
          </a:prstGeom>
          <a:ln w="3810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feld 126">
                <a:extLst>
                  <a:ext uri="{FF2B5EF4-FFF2-40B4-BE49-F238E27FC236}">
                    <a16:creationId xmlns:a16="http://schemas.microsoft.com/office/drawing/2014/main" id="{CC917159-751D-4923-B04E-1D769FEB06D5}"/>
                  </a:ext>
                </a:extLst>
              </p:cNvPr>
              <p:cNvSpPr txBox="1"/>
              <p:nvPr/>
            </p:nvSpPr>
            <p:spPr>
              <a:xfrm>
                <a:off x="7173739" y="5165430"/>
                <a:ext cx="2432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acc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27" name="Textfeld 126">
                <a:extLst>
                  <a:ext uri="{FF2B5EF4-FFF2-40B4-BE49-F238E27FC236}">
                    <a16:creationId xmlns:a16="http://schemas.microsoft.com/office/drawing/2014/main" id="{CC917159-751D-4923-B04E-1D769FEB0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739" y="5165430"/>
                <a:ext cx="2432524" cy="369332"/>
              </a:xfrm>
              <a:prstGeom prst="rect">
                <a:avLst/>
              </a:prstGeom>
              <a:blipFill>
                <a:blip r:embed="rId8"/>
                <a:stretch>
                  <a:fillRect t="-4918" b="-1475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feld 127">
                <a:extLst>
                  <a:ext uri="{FF2B5EF4-FFF2-40B4-BE49-F238E27FC236}">
                    <a16:creationId xmlns:a16="http://schemas.microsoft.com/office/drawing/2014/main" id="{6D24B00C-CBBD-418F-BE31-DA9689CAB6F9}"/>
                  </a:ext>
                </a:extLst>
              </p:cNvPr>
              <p:cNvSpPr txBox="1"/>
              <p:nvPr/>
            </p:nvSpPr>
            <p:spPr>
              <a:xfrm>
                <a:off x="7194092" y="5603203"/>
                <a:ext cx="3184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acc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+120°+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28" name="Textfeld 127">
                <a:extLst>
                  <a:ext uri="{FF2B5EF4-FFF2-40B4-BE49-F238E27FC236}">
                    <a16:creationId xmlns:a16="http://schemas.microsoft.com/office/drawing/2014/main" id="{6D24B00C-CBBD-418F-BE31-DA9689CA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092" y="5603203"/>
                <a:ext cx="3184846" cy="369332"/>
              </a:xfrm>
              <a:prstGeom prst="rect">
                <a:avLst/>
              </a:prstGeom>
              <a:blipFill>
                <a:blip r:embed="rId9"/>
                <a:stretch>
                  <a:fillRect t="-4918" b="-1475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feld 128">
                <a:extLst>
                  <a:ext uri="{FF2B5EF4-FFF2-40B4-BE49-F238E27FC236}">
                    <a16:creationId xmlns:a16="http://schemas.microsoft.com/office/drawing/2014/main" id="{24DD5CD3-AD0F-49DC-996C-EA0B7C26A809}"/>
                  </a:ext>
                </a:extLst>
              </p:cNvPr>
              <p:cNvSpPr txBox="1"/>
              <p:nvPr/>
            </p:nvSpPr>
            <p:spPr>
              <a:xfrm>
                <a:off x="7201371" y="6039170"/>
                <a:ext cx="31752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CH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acc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+240°+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29" name="Textfeld 128">
                <a:extLst>
                  <a:ext uri="{FF2B5EF4-FFF2-40B4-BE49-F238E27FC236}">
                    <a16:creationId xmlns:a16="http://schemas.microsoft.com/office/drawing/2014/main" id="{24DD5CD3-AD0F-49DC-996C-EA0B7C26A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371" y="6039170"/>
                <a:ext cx="3175228" cy="369332"/>
              </a:xfrm>
              <a:prstGeom prst="rect">
                <a:avLst/>
              </a:prstGeom>
              <a:blipFill>
                <a:blip r:embed="rId10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hteck 129">
            <a:extLst>
              <a:ext uri="{FF2B5EF4-FFF2-40B4-BE49-F238E27FC236}">
                <a16:creationId xmlns:a16="http://schemas.microsoft.com/office/drawing/2014/main" id="{D038B346-E85C-4BF6-B14E-4B2230EE95B5}"/>
              </a:ext>
            </a:extLst>
          </p:cNvPr>
          <p:cNvSpPr/>
          <p:nvPr/>
        </p:nvSpPr>
        <p:spPr>
          <a:xfrm>
            <a:off x="1870057" y="5159354"/>
            <a:ext cx="8696704" cy="129398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hteck 130">
                <a:extLst>
                  <a:ext uri="{FF2B5EF4-FFF2-40B4-BE49-F238E27FC236}">
                    <a16:creationId xmlns:a16="http://schemas.microsoft.com/office/drawing/2014/main" id="{34329E12-BB21-4D0E-8E1D-6A92FAEC7631}"/>
                  </a:ext>
                </a:extLst>
              </p:cNvPr>
              <p:cNvSpPr/>
              <p:nvPr/>
            </p:nvSpPr>
            <p:spPr>
              <a:xfrm>
                <a:off x="4838225" y="1731052"/>
                <a:ext cx="7131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31" name="Rechteck 130">
                <a:extLst>
                  <a:ext uri="{FF2B5EF4-FFF2-40B4-BE49-F238E27FC236}">
                    <a16:creationId xmlns:a16="http://schemas.microsoft.com/office/drawing/2014/main" id="{34329E12-BB21-4D0E-8E1D-6A92FAEC76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225" y="1731052"/>
                <a:ext cx="71314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hteck 131">
                <a:extLst>
                  <a:ext uri="{FF2B5EF4-FFF2-40B4-BE49-F238E27FC236}">
                    <a16:creationId xmlns:a16="http://schemas.microsoft.com/office/drawing/2014/main" id="{0E3EF772-B1B4-4AA5-A78A-AB65E7EDAD63}"/>
                  </a:ext>
                </a:extLst>
              </p:cNvPr>
              <p:cNvSpPr/>
              <p:nvPr/>
            </p:nvSpPr>
            <p:spPr>
              <a:xfrm>
                <a:off x="4827861" y="3753029"/>
                <a:ext cx="7131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32" name="Rechteck 131">
                <a:extLst>
                  <a:ext uri="{FF2B5EF4-FFF2-40B4-BE49-F238E27FC236}">
                    <a16:creationId xmlns:a16="http://schemas.microsoft.com/office/drawing/2014/main" id="{0E3EF772-B1B4-4AA5-A78A-AB65E7EDA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861" y="3753029"/>
                <a:ext cx="713144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hteck 132">
                <a:extLst>
                  <a:ext uri="{FF2B5EF4-FFF2-40B4-BE49-F238E27FC236}">
                    <a16:creationId xmlns:a16="http://schemas.microsoft.com/office/drawing/2014/main" id="{3592FC94-CF7A-4EA5-B09E-A83BCDD140B2}"/>
                  </a:ext>
                </a:extLst>
              </p:cNvPr>
              <p:cNvSpPr/>
              <p:nvPr/>
            </p:nvSpPr>
            <p:spPr>
              <a:xfrm>
                <a:off x="4876419" y="4430837"/>
                <a:ext cx="7131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33" name="Rechteck 132">
                <a:extLst>
                  <a:ext uri="{FF2B5EF4-FFF2-40B4-BE49-F238E27FC236}">
                    <a16:creationId xmlns:a16="http://schemas.microsoft.com/office/drawing/2014/main" id="{3592FC94-CF7A-4EA5-B09E-A83BCDD14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419" y="4430837"/>
                <a:ext cx="713144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hteck 133">
                <a:extLst>
                  <a:ext uri="{FF2B5EF4-FFF2-40B4-BE49-F238E27FC236}">
                    <a16:creationId xmlns:a16="http://schemas.microsoft.com/office/drawing/2014/main" id="{480C1179-D8BB-48BB-9581-0FAB0AF09E58}"/>
                  </a:ext>
                </a:extLst>
              </p:cNvPr>
              <p:cNvSpPr/>
              <p:nvPr/>
            </p:nvSpPr>
            <p:spPr>
              <a:xfrm>
                <a:off x="6284453" y="2980193"/>
                <a:ext cx="751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CH" dirty="0">
                  <a:solidFill>
                    <a:srgbClr val="91056A"/>
                  </a:solidFill>
                </a:endParaRPr>
              </a:p>
            </p:txBody>
          </p:sp>
        </mc:Choice>
        <mc:Fallback xmlns="">
          <p:sp>
            <p:nvSpPr>
              <p:cNvPr id="134" name="Rechteck 133">
                <a:extLst>
                  <a:ext uri="{FF2B5EF4-FFF2-40B4-BE49-F238E27FC236}">
                    <a16:creationId xmlns:a16="http://schemas.microsoft.com/office/drawing/2014/main" id="{480C1179-D8BB-48BB-9581-0FAB0AF09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453" y="2980193"/>
                <a:ext cx="751231" cy="369332"/>
              </a:xfrm>
              <a:prstGeom prst="rect">
                <a:avLst/>
              </a:prstGeom>
              <a:blipFill>
                <a:blip r:embed="rId1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3011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/>
      <p:bldP spid="108" grpId="0" animBg="1"/>
      <p:bldP spid="1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015DA81-3A74-47FC-9EDF-D56B64D21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860" y="3737813"/>
            <a:ext cx="5295900" cy="21230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0A5F1B-23CA-452E-B51D-C5ED436A7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981" y="620711"/>
            <a:ext cx="11537950" cy="1013969"/>
          </a:xfrm>
        </p:spPr>
        <p:txBody>
          <a:bodyPr/>
          <a:lstStyle/>
          <a:p>
            <a:r>
              <a:rPr lang="de-CH" dirty="0"/>
              <a:t>3 – Phasen Wechselstrom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39070-3FDB-4CE6-8C2B-248974F3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8CCE42-F2CE-404B-9DBE-33522570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12DF59-DB65-4A9F-A291-AE78B931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77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3E5C0A8-73AA-4A53-B1E6-46C38EFA4CE1}"/>
                  </a:ext>
                </a:extLst>
              </p:cNvPr>
              <p:cNvSpPr txBox="1"/>
              <p:nvPr/>
            </p:nvSpPr>
            <p:spPr>
              <a:xfrm>
                <a:off x="476995" y="1436965"/>
                <a:ext cx="8434745" cy="395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dirty="0"/>
                  <a:t>Die Amplitude der Spannungen zwischen den Aussenleitern ist um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de-CH" dirty="0"/>
                  <a:t> grösser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3E5C0A8-73AA-4A53-B1E6-46C38EFA4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95" y="1436965"/>
                <a:ext cx="8434745" cy="395429"/>
              </a:xfrm>
              <a:prstGeom prst="rect">
                <a:avLst/>
              </a:prstGeom>
              <a:blipFill>
                <a:blip r:embed="rId3"/>
                <a:stretch>
                  <a:fillRect l="-434" t="-1538" b="-246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DD39D78-7392-4B26-A481-B4BA708BE0BF}"/>
              </a:ext>
            </a:extLst>
          </p:cNvPr>
          <p:cNvCxnSpPr>
            <a:cxnSpLocks/>
          </p:cNvCxnSpPr>
          <p:nvPr/>
        </p:nvCxnSpPr>
        <p:spPr>
          <a:xfrm flipH="1" flipV="1">
            <a:off x="2255912" y="2977881"/>
            <a:ext cx="875831" cy="461619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E8DAB960-20EC-4196-B0A3-6CA07A10FF26}"/>
              </a:ext>
            </a:extLst>
          </p:cNvPr>
          <p:cNvCxnSpPr>
            <a:cxnSpLocks/>
          </p:cNvCxnSpPr>
          <p:nvPr/>
        </p:nvCxnSpPr>
        <p:spPr>
          <a:xfrm>
            <a:off x="2255911" y="2146967"/>
            <a:ext cx="1245420" cy="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29996F0C-6360-4856-8A91-2217487929A3}"/>
              </a:ext>
            </a:extLst>
          </p:cNvPr>
          <p:cNvSpPr/>
          <p:nvPr/>
        </p:nvSpPr>
        <p:spPr>
          <a:xfrm rot="18000000">
            <a:off x="2552892" y="2962897"/>
            <a:ext cx="138486" cy="423264"/>
          </a:xfrm>
          <a:prstGeom prst="rect">
            <a:avLst/>
          </a:prstGeom>
          <a:solidFill>
            <a:srgbClr val="E9A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7FD937E-F13E-4872-B33A-F25AA90C01CB}"/>
              </a:ext>
            </a:extLst>
          </p:cNvPr>
          <p:cNvCxnSpPr>
            <a:cxnSpLocks/>
          </p:cNvCxnSpPr>
          <p:nvPr/>
        </p:nvCxnSpPr>
        <p:spPr>
          <a:xfrm flipV="1">
            <a:off x="1462999" y="2977881"/>
            <a:ext cx="792911" cy="415456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FD10116-6314-4ADE-817D-5C0F42F5FB3E}"/>
              </a:ext>
            </a:extLst>
          </p:cNvPr>
          <p:cNvCxnSpPr>
            <a:cxnSpLocks/>
          </p:cNvCxnSpPr>
          <p:nvPr/>
        </p:nvCxnSpPr>
        <p:spPr>
          <a:xfrm>
            <a:off x="3146212" y="3448832"/>
            <a:ext cx="355118" cy="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6B9F17A6-BB84-4530-BFEF-EA3BAA8FC137}"/>
              </a:ext>
            </a:extLst>
          </p:cNvPr>
          <p:cNvGrpSpPr/>
          <p:nvPr/>
        </p:nvGrpSpPr>
        <p:grpSpPr>
          <a:xfrm>
            <a:off x="2185367" y="2146967"/>
            <a:ext cx="141088" cy="830914"/>
            <a:chOff x="2951186" y="2132856"/>
            <a:chExt cx="216024" cy="1296144"/>
          </a:xfrm>
          <a:solidFill>
            <a:srgbClr val="1269B0"/>
          </a:solidFill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B80FFA71-8F51-40FD-9F5C-AE3213F728A1}"/>
                </a:ext>
              </a:extLst>
            </p:cNvPr>
            <p:cNvCxnSpPr/>
            <p:nvPr/>
          </p:nvCxnSpPr>
          <p:spPr>
            <a:xfrm flipV="1">
              <a:off x="3059198" y="2132856"/>
              <a:ext cx="0" cy="1296144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C288EC6-44FE-44E3-8AB5-3B2B3B44D2C9}"/>
                </a:ext>
              </a:extLst>
            </p:cNvPr>
            <p:cNvSpPr/>
            <p:nvPr/>
          </p:nvSpPr>
          <p:spPr>
            <a:xfrm>
              <a:off x="2951186" y="2492896"/>
              <a:ext cx="216024" cy="648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rgbClr val="1269B0"/>
                </a:solidFill>
              </a:endParaRPr>
            </a:p>
          </p:txBody>
        </p:sp>
      </p:grpSp>
      <p:sp>
        <p:nvSpPr>
          <p:cNvPr id="23" name="Rechteck 22">
            <a:extLst>
              <a:ext uri="{FF2B5EF4-FFF2-40B4-BE49-F238E27FC236}">
                <a16:creationId xmlns:a16="http://schemas.microsoft.com/office/drawing/2014/main" id="{6A144B9D-11C9-4084-A3EA-C80440495937}"/>
              </a:ext>
            </a:extLst>
          </p:cNvPr>
          <p:cNvSpPr/>
          <p:nvPr/>
        </p:nvSpPr>
        <p:spPr>
          <a:xfrm rot="3655715">
            <a:off x="1788285" y="2973977"/>
            <a:ext cx="138486" cy="4232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379F32D0-5D10-4CE2-936E-6088E6ADEAC2}"/>
                  </a:ext>
                </a:extLst>
              </p:cNvPr>
              <p:cNvSpPr txBox="1"/>
              <p:nvPr/>
            </p:nvSpPr>
            <p:spPr>
              <a:xfrm rot="19904528">
                <a:off x="1394826" y="2772158"/>
                <a:ext cx="507976" cy="236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CH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379F32D0-5D10-4CE2-936E-6088E6ADE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04528">
                <a:off x="1394826" y="2772158"/>
                <a:ext cx="507976" cy="236766"/>
              </a:xfrm>
              <a:prstGeom prst="rect">
                <a:avLst/>
              </a:prstGeom>
              <a:blipFill>
                <a:blip r:embed="rId4"/>
                <a:stretch>
                  <a:fillRect r="-21505" b="-1200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1EF36EB1-D75C-4E77-85FA-21950F121367}"/>
              </a:ext>
            </a:extLst>
          </p:cNvPr>
          <p:cNvCxnSpPr>
            <a:cxnSpLocks/>
          </p:cNvCxnSpPr>
          <p:nvPr/>
        </p:nvCxnSpPr>
        <p:spPr>
          <a:xfrm flipH="1" flipV="1">
            <a:off x="2309526" y="3129081"/>
            <a:ext cx="470295" cy="272959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6D14C8A-71D9-4116-96E6-F5B21B28863B}"/>
              </a:ext>
            </a:extLst>
          </p:cNvPr>
          <p:cNvCxnSpPr>
            <a:cxnSpLocks/>
          </p:cNvCxnSpPr>
          <p:nvPr/>
        </p:nvCxnSpPr>
        <p:spPr>
          <a:xfrm flipH="1">
            <a:off x="2402432" y="2354640"/>
            <a:ext cx="1" cy="472154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703CDC8-7D8E-43B3-98F1-24CFB47B02E7}"/>
              </a:ext>
            </a:extLst>
          </p:cNvPr>
          <p:cNvCxnSpPr>
            <a:cxnSpLocks/>
          </p:cNvCxnSpPr>
          <p:nvPr/>
        </p:nvCxnSpPr>
        <p:spPr>
          <a:xfrm flipV="1">
            <a:off x="1543752" y="2931719"/>
            <a:ext cx="551608" cy="310419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F0A2E3FA-778C-4C3A-8007-3B02589CC794}"/>
                  </a:ext>
                </a:extLst>
              </p:cNvPr>
              <p:cNvSpPr txBox="1"/>
              <p:nvPr/>
            </p:nvSpPr>
            <p:spPr>
              <a:xfrm>
                <a:off x="2352058" y="2453400"/>
                <a:ext cx="7724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CH" dirty="0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F0A2E3FA-778C-4C3A-8007-3B02589CC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058" y="2453400"/>
                <a:ext cx="7724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CE00B5F9-ABA1-4C72-83FE-7366A865A2B0}"/>
                  </a:ext>
                </a:extLst>
              </p:cNvPr>
              <p:cNvSpPr txBox="1"/>
              <p:nvPr/>
            </p:nvSpPr>
            <p:spPr>
              <a:xfrm rot="1860788">
                <a:off x="2063884" y="3194510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CH" dirty="0">
                  <a:solidFill>
                    <a:srgbClr val="E9A080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CE00B5F9-ABA1-4C72-83FE-7366A865A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0788">
                <a:off x="2063884" y="3194510"/>
                <a:ext cx="777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6343F31-A6A1-40FE-9DF4-5CDB8F31A21B}"/>
              </a:ext>
            </a:extLst>
          </p:cNvPr>
          <p:cNvCxnSpPr>
            <a:cxnSpLocks/>
          </p:cNvCxnSpPr>
          <p:nvPr/>
        </p:nvCxnSpPr>
        <p:spPr>
          <a:xfrm>
            <a:off x="3501330" y="2265129"/>
            <a:ext cx="0" cy="1056208"/>
          </a:xfrm>
          <a:prstGeom prst="straightConnector1">
            <a:avLst/>
          </a:prstGeom>
          <a:ln w="28575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CF57BACA-7AA8-4888-9766-E6CEA800EED4}"/>
                  </a:ext>
                </a:extLst>
              </p:cNvPr>
              <p:cNvSpPr txBox="1"/>
              <p:nvPr/>
            </p:nvSpPr>
            <p:spPr>
              <a:xfrm>
                <a:off x="3647851" y="2556726"/>
                <a:ext cx="63127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CH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ctrlPr>
                            <a:rPr lang="fr-CH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CH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CH" i="1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CH" i="1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i="1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de-CH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fr-CH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de-CH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de-CH" b="0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CH" b="0" i="1" smtClean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b="0" i="1" smtClean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de-CH" b="0" i="1" smtClean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de-CH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de-CH" b="0" i="1" smtClean="0">
                                  <a:solidFill>
                                    <a:srgbClr val="E9A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rgbClr val="E9A08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CH" b="0" i="1" smtClean="0">
                                      <a:solidFill>
                                        <a:srgbClr val="E9A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b="0" i="1" smtClean="0">
                                      <a:solidFill>
                                        <a:srgbClr val="E9A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de-CH" b="0" i="1" smtClean="0">
                                      <a:solidFill>
                                        <a:srgbClr val="E9A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CH" b="0" i="1" smtClean="0">
                                      <a:solidFill>
                                        <a:srgbClr val="E9A080"/>
                                      </a:solidFill>
                                      <a:latin typeface="Cambria Math" panose="02040503050406030204" pitchFamily="18" charset="0"/>
                                    </a:rPr>
                                    <m:t>+120°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de-CH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CH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CH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de-CH" b="0" dirty="0">
                    <a:solidFill>
                      <a:schemeClr val="accent1">
                        <a:lumMod val="75000"/>
                      </a:schemeClr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fr-CH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CH" b="0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CF57BACA-7AA8-4888-9766-E6CEA800E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851" y="2556726"/>
                <a:ext cx="6312723" cy="646331"/>
              </a:xfrm>
              <a:prstGeom prst="rect">
                <a:avLst/>
              </a:prstGeom>
              <a:blipFill>
                <a:blip r:embed="rId7"/>
                <a:stretch>
                  <a:fillRect t="-283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B45D638-1B80-476E-8794-FF647819CA36}"/>
              </a:ext>
            </a:extLst>
          </p:cNvPr>
          <p:cNvCxnSpPr>
            <a:cxnSpLocks/>
          </p:cNvCxnSpPr>
          <p:nvPr/>
        </p:nvCxnSpPr>
        <p:spPr>
          <a:xfrm>
            <a:off x="4437435" y="4938062"/>
            <a:ext cx="5238750" cy="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4EEABA2A-9B2D-4FAF-9196-925E55FC648E}"/>
                  </a:ext>
                </a:extLst>
              </p:cNvPr>
              <p:cNvSpPr/>
              <p:nvPr/>
            </p:nvSpPr>
            <p:spPr>
              <a:xfrm>
                <a:off x="4440003" y="2932345"/>
                <a:ext cx="2435795" cy="40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CH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CH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fr-CH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rad>
                      <m:r>
                        <a:rPr lang="fr-CH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fr-CH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CH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fr-CH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fr-CH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CH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CH" i="1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CH" i="1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CH" i="1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CH" b="0" i="1" smtClean="0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4EEABA2A-9B2D-4FAF-9196-925E55FC64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003" y="2932345"/>
                <a:ext cx="2435795" cy="40197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0E19B027-801E-4471-B1F8-5CC98CFC764C}"/>
              </a:ext>
            </a:extLst>
          </p:cNvPr>
          <p:cNvCxnSpPr/>
          <p:nvPr/>
        </p:nvCxnSpPr>
        <p:spPr>
          <a:xfrm>
            <a:off x="5350342" y="3933056"/>
            <a:ext cx="0" cy="1005006"/>
          </a:xfrm>
          <a:prstGeom prst="line">
            <a:avLst/>
          </a:prstGeom>
          <a:ln w="12700" cap="sq">
            <a:solidFill>
              <a:srgbClr val="91056A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A0CC121F-2B7F-4EDC-A9AB-983B311D01C4}"/>
              </a:ext>
            </a:extLst>
          </p:cNvPr>
          <p:cNvCxnSpPr>
            <a:cxnSpLocks/>
          </p:cNvCxnSpPr>
          <p:nvPr/>
        </p:nvCxnSpPr>
        <p:spPr>
          <a:xfrm flipV="1">
            <a:off x="2840111" y="4150785"/>
            <a:ext cx="2469126" cy="432048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16C9F202-8B80-4B49-9079-F8F5CA8E11E3}"/>
                  </a:ext>
                </a:extLst>
              </p:cNvPr>
              <p:cNvSpPr txBox="1"/>
              <p:nvPr/>
            </p:nvSpPr>
            <p:spPr>
              <a:xfrm>
                <a:off x="2080286" y="4350070"/>
                <a:ext cx="835806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16C9F202-8B80-4B49-9079-F8F5CA8E1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286" y="4350070"/>
                <a:ext cx="835806" cy="401970"/>
              </a:xfrm>
              <a:prstGeom prst="rect">
                <a:avLst/>
              </a:prstGeom>
              <a:blipFill>
                <a:blip r:embed="rId9"/>
                <a:stretch>
                  <a:fillRect r="-2992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5635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2" grpId="0"/>
      <p:bldP spid="4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A5F1B-23CA-452E-B51D-C5ED436A7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981" y="620711"/>
            <a:ext cx="11537950" cy="1013969"/>
          </a:xfrm>
        </p:spPr>
        <p:txBody>
          <a:bodyPr/>
          <a:lstStyle/>
          <a:p>
            <a:r>
              <a:rPr lang="de-CH" dirty="0"/>
              <a:t>3 – Phasen Wechselstrom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39070-3FDB-4CE6-8C2B-248974F3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8CCE42-F2CE-404B-9DBE-33522570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12DF59-DB65-4A9F-A291-AE78B931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78</a:t>
            </a:fld>
            <a:endParaRPr lang="de-CH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2286057-2858-4B25-92EF-939DD6373DF8}"/>
              </a:ext>
            </a:extLst>
          </p:cNvPr>
          <p:cNvSpPr txBox="1"/>
          <p:nvPr/>
        </p:nvSpPr>
        <p:spPr>
          <a:xfrm>
            <a:off x="384419" y="1260743"/>
            <a:ext cx="1020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Die Ströme kompensieren sich im Sternmittelpunkt, so dass der Neutralleiter nicht benötigt wird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28E1B8D-380D-40B8-B61D-CFA09906D900}"/>
              </a:ext>
            </a:extLst>
          </p:cNvPr>
          <p:cNvGrpSpPr/>
          <p:nvPr/>
        </p:nvGrpSpPr>
        <p:grpSpPr>
          <a:xfrm>
            <a:off x="909043" y="1999199"/>
            <a:ext cx="2232249" cy="1972503"/>
            <a:chOff x="9128366" y="2162054"/>
            <a:chExt cx="2232249" cy="1972503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C153F1AF-4CC8-41AF-953F-244F929A9C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42418" y="3458198"/>
              <a:ext cx="1018197" cy="562313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4FD9F9D6-010E-4793-A806-799DF6358374}"/>
                </a:ext>
              </a:extLst>
            </p:cNvPr>
            <p:cNvSpPr/>
            <p:nvPr/>
          </p:nvSpPr>
          <p:spPr>
            <a:xfrm rot="-3600000">
              <a:off x="10795143" y="3440914"/>
              <a:ext cx="216024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FD6C0A33-3BE9-499E-9C14-013CBA89B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8366" y="3458200"/>
              <a:ext cx="1214051" cy="676357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8D80061D-356B-4CD7-B77E-88CDA3417B32}"/>
                </a:ext>
              </a:extLst>
            </p:cNvPr>
            <p:cNvGrpSpPr/>
            <p:nvPr/>
          </p:nvGrpSpPr>
          <p:grpSpPr>
            <a:xfrm>
              <a:off x="10234406" y="2162054"/>
              <a:ext cx="216024" cy="1296144"/>
              <a:chOff x="2951186" y="2132856"/>
              <a:chExt cx="216024" cy="1296144"/>
            </a:xfrm>
            <a:solidFill>
              <a:schemeClr val="bg1"/>
            </a:solidFill>
          </p:grpSpPr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52C5E43B-4459-4CA9-90C5-3A73501E0676}"/>
                  </a:ext>
                </a:extLst>
              </p:cNvPr>
              <p:cNvCxnSpPr/>
              <p:nvPr/>
            </p:nvCxnSpPr>
            <p:spPr>
              <a:xfrm flipV="1">
                <a:off x="3059198" y="2132856"/>
                <a:ext cx="0" cy="1296144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4D5A37E9-3843-4023-981C-5B1219E8AA8E}"/>
                  </a:ext>
                </a:extLst>
              </p:cNvPr>
              <p:cNvSpPr/>
              <p:nvPr/>
            </p:nvSpPr>
            <p:spPr>
              <a:xfrm>
                <a:off x="2951186" y="2492896"/>
                <a:ext cx="216024" cy="64807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3B9C38AA-5358-40A0-81F1-98378D376DDD}"/>
                </a:ext>
              </a:extLst>
            </p:cNvPr>
            <p:cNvSpPr/>
            <p:nvPr/>
          </p:nvSpPr>
          <p:spPr>
            <a:xfrm rot="3655715">
              <a:off x="9624430" y="3458197"/>
              <a:ext cx="216024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75EF03A-AFFE-44C8-A8C0-E940F699674E}"/>
              </a:ext>
            </a:extLst>
          </p:cNvPr>
          <p:cNvCxnSpPr/>
          <p:nvPr/>
        </p:nvCxnSpPr>
        <p:spPr>
          <a:xfrm>
            <a:off x="2123095" y="1999199"/>
            <a:ext cx="0" cy="205665"/>
          </a:xfrm>
          <a:prstGeom prst="straightConnector1">
            <a:avLst/>
          </a:prstGeom>
          <a:ln w="381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BB5262BE-ADFE-4792-B806-D33A62BECA09}"/>
              </a:ext>
            </a:extLst>
          </p:cNvPr>
          <p:cNvCxnSpPr>
            <a:cxnSpLocks/>
          </p:cNvCxnSpPr>
          <p:nvPr/>
        </p:nvCxnSpPr>
        <p:spPr>
          <a:xfrm flipH="1" flipV="1">
            <a:off x="3010701" y="3763844"/>
            <a:ext cx="233868" cy="145003"/>
          </a:xfrm>
          <a:prstGeom prst="straightConnector1">
            <a:avLst/>
          </a:prstGeom>
          <a:ln w="38100" cap="sq">
            <a:solidFill>
              <a:srgbClr val="FFC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4001E9CE-D08C-4C0E-B5A2-DD4243A2867D}"/>
              </a:ext>
            </a:extLst>
          </p:cNvPr>
          <p:cNvCxnSpPr>
            <a:cxnSpLocks/>
          </p:cNvCxnSpPr>
          <p:nvPr/>
        </p:nvCxnSpPr>
        <p:spPr>
          <a:xfrm flipV="1">
            <a:off x="935221" y="3832063"/>
            <a:ext cx="216024" cy="118395"/>
          </a:xfrm>
          <a:prstGeom prst="straightConnector1">
            <a:avLst/>
          </a:prstGeom>
          <a:ln w="38100" cap="sq">
            <a:solidFill>
              <a:srgbClr val="E9A08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8CC2F1D8-6BFD-471E-A604-0BEAC1251998}"/>
              </a:ext>
            </a:extLst>
          </p:cNvPr>
          <p:cNvCxnSpPr/>
          <p:nvPr/>
        </p:nvCxnSpPr>
        <p:spPr>
          <a:xfrm flipH="1">
            <a:off x="693019" y="3295343"/>
            <a:ext cx="1430075" cy="2"/>
          </a:xfrm>
          <a:prstGeom prst="line">
            <a:avLst/>
          </a:prstGeom>
          <a:ln w="28575" cap="sq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D36ED76-B42D-46E5-A7B3-400FA0BAB780}"/>
              </a:ext>
            </a:extLst>
          </p:cNvPr>
          <p:cNvCxnSpPr/>
          <p:nvPr/>
        </p:nvCxnSpPr>
        <p:spPr>
          <a:xfrm flipH="1">
            <a:off x="765027" y="3295343"/>
            <a:ext cx="386218" cy="0"/>
          </a:xfrm>
          <a:prstGeom prst="straightConnector1">
            <a:avLst/>
          </a:prstGeom>
          <a:ln w="3810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1E6AB82E-1F09-41E9-B2BF-E71FE3284B08}"/>
                  </a:ext>
                </a:extLst>
              </p:cNvPr>
              <p:cNvSpPr txBox="1"/>
              <p:nvPr/>
            </p:nvSpPr>
            <p:spPr>
              <a:xfrm>
                <a:off x="4077395" y="1749897"/>
                <a:ext cx="5734647" cy="11364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CH" b="0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fr-CH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H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CH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CH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fr-CH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H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CH" b="0" i="0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fr-CH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fr-CH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H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b="0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fr-CH" b="0" i="0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fr-CH" b="0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fr-CH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CH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fr-CH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fr-CH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fr-CH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CH" b="0" i="1" smtClean="0">
                                  <a:solidFill>
                                    <a:srgbClr val="E9A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solidFill>
                                    <a:srgbClr val="E9A08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fr-CH" b="0" i="0" smtClean="0">
                                  <a:solidFill>
                                    <a:srgbClr val="E9A08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fr-CH" b="0" i="1" smtClean="0">
                                  <a:solidFill>
                                    <a:srgbClr val="E9A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solidFill>
                                    <a:srgbClr val="E9A08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CH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</m:acc>
                        </m:num>
                        <m:den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fr-CH" b="0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CH" b="0" i="1" smtClean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b="0" i="1" smtClean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fr-CH" b="0" i="1" smtClean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fr-CH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CH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fr-CH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CH" b="0" i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+120</m:t>
                                  </m:r>
                                  <m:r>
                                    <a:rPr lang="fr-CH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</m:e>
                              </m:d>
                            </m:e>
                          </m:func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fr-CH" b="0" i="1" smtClean="0">
                                  <a:solidFill>
                                    <a:srgbClr val="E9A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E9A08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CH" i="1">
                                      <a:solidFill>
                                        <a:srgbClr val="E9A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i="1">
                                      <a:solidFill>
                                        <a:srgbClr val="E9A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fr-CH" i="1">
                                      <a:solidFill>
                                        <a:srgbClr val="E9A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CH" b="0" i="1" smtClean="0">
                                      <a:solidFill>
                                        <a:srgbClr val="E9A080"/>
                                      </a:solidFill>
                                      <a:latin typeface="Cambria Math" panose="02040503050406030204" pitchFamily="18" charset="0"/>
                                    </a:rPr>
                                    <m:t>+240°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1E6AB82E-1F09-41E9-B2BF-E71FE3284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395" y="1749897"/>
                <a:ext cx="5734647" cy="11364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Grafik 54">
            <a:extLst>
              <a:ext uri="{FF2B5EF4-FFF2-40B4-BE49-F238E27FC236}">
                <a16:creationId xmlns:a16="http://schemas.microsoft.com/office/drawing/2014/main" id="{BE631085-4B79-4FE9-AB35-9F5A77FC4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932" y="3327566"/>
            <a:ext cx="5314950" cy="295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12487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A5F1B-23CA-452E-B51D-C5ED436A7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981" y="620711"/>
            <a:ext cx="11537950" cy="1013969"/>
          </a:xfrm>
        </p:spPr>
        <p:txBody>
          <a:bodyPr/>
          <a:lstStyle/>
          <a:p>
            <a:r>
              <a:rPr lang="de-CH" dirty="0"/>
              <a:t>3 – Phasen Wechselstrom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39070-3FDB-4CE6-8C2B-248974F3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8CCE42-F2CE-404B-9DBE-33522570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12DF59-DB65-4A9F-A291-AE78B931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79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1E6AB82E-1F09-41E9-B2BF-E71FE3284B08}"/>
                  </a:ext>
                </a:extLst>
              </p:cNvPr>
              <p:cNvSpPr txBox="1"/>
              <p:nvPr/>
            </p:nvSpPr>
            <p:spPr>
              <a:xfrm>
                <a:off x="776107" y="1648033"/>
                <a:ext cx="7587655" cy="2053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fr-CH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fr-CH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fr-CH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fr-CH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fr-CH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fr-CH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CH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fr-CH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fr-CH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fr-CH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CH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H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)⋅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H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de-CH" b="0" i="0" dirty="0">
                    <a:latin typeface="Cambria Math" panose="02040503050406030204" pitchFamily="18" charset="0"/>
                  </a:rPr>
                </a:br>
                <a:endParaRPr lang="de-CH" b="0" i="0" dirty="0">
                  <a:latin typeface="Cambria Math" panose="02040503050406030204" pitchFamily="18" charset="0"/>
                </a:endParaRPr>
              </a:p>
              <a:p>
                <a:endParaRPr lang="fr-CH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fr-CH" b="0" i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 (</m:t>
                      </m:r>
                      <m:func>
                        <m:funcPr>
                          <m:ctrlPr>
                            <a:rPr lang="fr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CH" b="0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CH" b="0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b="0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CH" b="0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fr-CH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fr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fr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fr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r>
                  <a:rPr lang="fr-CH" dirty="0">
                    <a:solidFill>
                      <a:srgbClr val="1269B0"/>
                    </a:solidFill>
                  </a:rPr>
                  <a:t>      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fr-CH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CH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r-CH" i="1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i="1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fr-CH" i="1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CH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+120°</m:t>
                            </m:r>
                          </m:e>
                        </m:d>
                      </m:e>
                    </m:func>
                    <m:r>
                      <a:rPr lang="fr-CH" i="1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fr-CH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fr-CH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fr-CH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H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+120°+</m:t>
                        </m:r>
                        <m:r>
                          <a:rPr lang="fr-CH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de-CH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de-DE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CH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de-CH" b="0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de-DE" b="0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de-CH" b="0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fr-CH" b="0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CH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CH" i="1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CH" i="1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CH" b="0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  <m:t>+240°</m:t>
                              </m:r>
                            </m:e>
                          </m:d>
                        </m:e>
                      </m:func>
                      <m:r>
                        <a:rPr lang="fr-CH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fr-CH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fr-CH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fr-CH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+240°+</m:t>
                          </m:r>
                          <m:r>
                            <a:rPr lang="fr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de-DE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fr-CH" b="0" dirty="0"/>
                  <a:t>                      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H" b="0" i="1" dirty="0">
                  <a:latin typeface="Cambria Math" panose="02040503050406030204" pitchFamily="18" charset="0"/>
                </a:endParaRPr>
              </a:p>
              <a:p>
                <a:endParaRPr lang="fr-CH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1E6AB82E-1F09-41E9-B2BF-E71FE3284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07" y="1648033"/>
                <a:ext cx="7587655" cy="20538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feld 55">
            <a:extLst>
              <a:ext uri="{FF2B5EF4-FFF2-40B4-BE49-F238E27FC236}">
                <a16:creationId xmlns:a16="http://schemas.microsoft.com/office/drawing/2014/main" id="{F9D7E890-0127-4261-9731-76A6A6C6B0E3}"/>
              </a:ext>
            </a:extLst>
          </p:cNvPr>
          <p:cNvSpPr txBox="1"/>
          <p:nvPr/>
        </p:nvSpPr>
        <p:spPr>
          <a:xfrm>
            <a:off x="476995" y="1262942"/>
            <a:ext cx="1070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Die gesamte abgegebene Leistung bei symmetrischer Belastung ist </a:t>
            </a:r>
            <a:r>
              <a:rPr lang="de-CH" b="1" dirty="0"/>
              <a:t>Konstant und Zeitunabhängig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E81642B2-1313-435D-B9A8-D51F501AEFEA}"/>
              </a:ext>
            </a:extLst>
          </p:cNvPr>
          <p:cNvSpPr/>
          <p:nvPr/>
        </p:nvSpPr>
        <p:spPr>
          <a:xfrm rot="5400000">
            <a:off x="6430984" y="1224296"/>
            <a:ext cx="244198" cy="5918749"/>
          </a:xfrm>
          <a:prstGeom prst="righ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4A650AA-080A-4D6C-97E1-6C99432134C6}"/>
                  </a:ext>
                </a:extLst>
              </p:cNvPr>
              <p:cNvSpPr txBox="1"/>
              <p:nvPr/>
            </p:nvSpPr>
            <p:spPr>
              <a:xfrm>
                <a:off x="6299179" y="4235037"/>
                <a:ext cx="6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14A650AA-080A-4D6C-97E1-6C9943213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179" y="4235037"/>
                <a:ext cx="61427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0D7AB02-1FFD-4FF5-B835-7DE441CE295B}"/>
                  </a:ext>
                </a:extLst>
              </p:cNvPr>
              <p:cNvSpPr txBox="1"/>
              <p:nvPr/>
            </p:nvSpPr>
            <p:spPr>
              <a:xfrm>
                <a:off x="711122" y="5305741"/>
                <a:ext cx="4629152" cy="483466"/>
              </a:xfrm>
              <a:prstGeom prst="rect">
                <a:avLst/>
              </a:prstGeom>
              <a:noFill/>
              <a:ln>
                <a:solidFill>
                  <a:srgbClr val="72791C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CH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a:rPr lang="fr-CH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CH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fr-CH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CH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fr-C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dirty="0"/>
                  <a:t>)</a:t>
                </a: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0D7AB02-1FFD-4FF5-B835-7DE441CE2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22" y="5305741"/>
                <a:ext cx="4629152" cy="483466"/>
              </a:xfrm>
              <a:prstGeom prst="rect">
                <a:avLst/>
              </a:prstGeom>
              <a:blipFill>
                <a:blip r:embed="rId4"/>
                <a:stretch>
                  <a:fillRect r="-131" b="-4878"/>
                </a:stretch>
              </a:blipFill>
              <a:ln>
                <a:solidFill>
                  <a:srgbClr val="72791C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6EBE377-3AA2-4488-B612-5A4BE62419B6}"/>
              </a:ext>
            </a:extLst>
          </p:cNvPr>
          <p:cNvCxnSpPr>
            <a:cxnSpLocks/>
          </p:cNvCxnSpPr>
          <p:nvPr/>
        </p:nvCxnSpPr>
        <p:spPr>
          <a:xfrm flipV="1">
            <a:off x="1002188" y="4061571"/>
            <a:ext cx="669260" cy="1091661"/>
          </a:xfrm>
          <a:prstGeom prst="straightConnector1">
            <a:avLst/>
          </a:prstGeom>
          <a:ln w="127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41BF08C-A50E-4648-859D-8A46E64C27A0}"/>
              </a:ext>
            </a:extLst>
          </p:cNvPr>
          <p:cNvGrpSpPr/>
          <p:nvPr/>
        </p:nvGrpSpPr>
        <p:grpSpPr>
          <a:xfrm>
            <a:off x="1535694" y="4330473"/>
            <a:ext cx="1749132" cy="682816"/>
            <a:chOff x="1527516" y="3889819"/>
            <a:chExt cx="1749132" cy="6828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CF807E4F-5550-4347-82F2-89C0C05131D6}"/>
                    </a:ext>
                  </a:extLst>
                </p:cNvPr>
                <p:cNvSpPr txBox="1"/>
                <p:nvPr/>
              </p:nvSpPr>
              <p:spPr>
                <a:xfrm>
                  <a:off x="1527516" y="3889819"/>
                  <a:ext cx="1749132" cy="6127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f>
                          <m:f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fr-CH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CH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H" b="0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CF807E4F-5550-4347-82F2-89C0C05131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516" y="3889819"/>
                  <a:ext cx="1749132" cy="6127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2D3ACDF2-8CA1-4C60-B4E7-8261B1654928}"/>
                </a:ext>
              </a:extLst>
            </p:cNvPr>
            <p:cNvCxnSpPr/>
            <p:nvPr/>
          </p:nvCxnSpPr>
          <p:spPr>
            <a:xfrm>
              <a:off x="1909869" y="4572635"/>
              <a:ext cx="1080120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8C9B4424-7AE4-41CF-9F27-067963FB364C}"/>
                </a:ext>
              </a:extLst>
            </p:cNvPr>
            <p:cNvCxnSpPr/>
            <p:nvPr/>
          </p:nvCxnSpPr>
          <p:spPr>
            <a:xfrm>
              <a:off x="1909869" y="4542899"/>
              <a:ext cx="1080120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04F6F2A-CE11-4AED-9746-E98E1248A76A}"/>
              </a:ext>
            </a:extLst>
          </p:cNvPr>
          <p:cNvGrpSpPr/>
          <p:nvPr/>
        </p:nvGrpSpPr>
        <p:grpSpPr>
          <a:xfrm>
            <a:off x="9014746" y="1731390"/>
            <a:ext cx="2409731" cy="1972503"/>
            <a:chOff x="909043" y="1999199"/>
            <a:chExt cx="2409731" cy="1972503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328E1B8D-380D-40B8-B61D-CFA09906D900}"/>
                </a:ext>
              </a:extLst>
            </p:cNvPr>
            <p:cNvGrpSpPr/>
            <p:nvPr/>
          </p:nvGrpSpPr>
          <p:grpSpPr>
            <a:xfrm>
              <a:off x="909043" y="1999199"/>
              <a:ext cx="2232249" cy="1972503"/>
              <a:chOff x="9128366" y="2162054"/>
              <a:chExt cx="2232249" cy="1972503"/>
            </a:xfrm>
          </p:grpSpPr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C153F1AF-4CC8-41AF-953F-244F929A9C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42418" y="3458198"/>
                <a:ext cx="1018197" cy="562313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FD9F9D6-010E-4793-A806-799DF6358374}"/>
                  </a:ext>
                </a:extLst>
              </p:cNvPr>
              <p:cNvSpPr/>
              <p:nvPr/>
            </p:nvSpPr>
            <p:spPr>
              <a:xfrm rot="-3600000">
                <a:off x="10795143" y="3440914"/>
                <a:ext cx="216024" cy="6480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D6C0A33-3BE9-499E-9C14-013CBA89B9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28366" y="3458200"/>
                <a:ext cx="1214051" cy="676357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8D80061D-356B-4CD7-B77E-88CDA3417B32}"/>
                  </a:ext>
                </a:extLst>
              </p:cNvPr>
              <p:cNvGrpSpPr/>
              <p:nvPr/>
            </p:nvGrpSpPr>
            <p:grpSpPr>
              <a:xfrm>
                <a:off x="10234406" y="2162054"/>
                <a:ext cx="216024" cy="1296144"/>
                <a:chOff x="2951186" y="2132856"/>
                <a:chExt cx="216024" cy="1296144"/>
              </a:xfrm>
              <a:solidFill>
                <a:schemeClr val="bg1"/>
              </a:solidFill>
            </p:grpSpPr>
            <p:cxnSp>
              <p:nvCxnSpPr>
                <p:cNvPr id="42" name="Gerader Verbinder 41">
                  <a:extLst>
                    <a:ext uri="{FF2B5EF4-FFF2-40B4-BE49-F238E27FC236}">
                      <a16:creationId xmlns:a16="http://schemas.microsoft.com/office/drawing/2014/main" id="{52C5E43B-4459-4CA9-90C5-3A73501E0676}"/>
                    </a:ext>
                  </a:extLst>
                </p:cNvPr>
                <p:cNvCxnSpPr/>
                <p:nvPr/>
              </p:nvCxnSpPr>
              <p:spPr>
                <a:xfrm flipV="1">
                  <a:off x="3059198" y="2132856"/>
                  <a:ext cx="0" cy="1296144"/>
                </a:xfrm>
                <a:prstGeom prst="line">
                  <a:avLst/>
                </a:prstGeom>
                <a:grpFill/>
                <a:ln w="28575" cap="sq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4D5A37E9-3843-4023-981C-5B1219E8AA8E}"/>
                    </a:ext>
                  </a:extLst>
                </p:cNvPr>
                <p:cNvSpPr/>
                <p:nvPr/>
              </p:nvSpPr>
              <p:spPr>
                <a:xfrm>
                  <a:off x="2951186" y="2492896"/>
                  <a:ext cx="216024" cy="64807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</p:grp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3B9C38AA-5358-40A0-81F1-98378D376DDD}"/>
                  </a:ext>
                </a:extLst>
              </p:cNvPr>
              <p:cNvSpPr/>
              <p:nvPr/>
            </p:nvSpPr>
            <p:spPr>
              <a:xfrm rot="3655715">
                <a:off x="9624430" y="3458197"/>
                <a:ext cx="216024" cy="6480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775EF03A-AFFE-44C8-A8C0-E940F699674E}"/>
                </a:ext>
              </a:extLst>
            </p:cNvPr>
            <p:cNvCxnSpPr/>
            <p:nvPr/>
          </p:nvCxnSpPr>
          <p:spPr>
            <a:xfrm>
              <a:off x="2123095" y="1999199"/>
              <a:ext cx="0" cy="205665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BB5262BE-ADFE-4792-B806-D33A62BECA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0701" y="3763844"/>
              <a:ext cx="233868" cy="145003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4001E9CE-D08C-4C0E-B5A2-DD4243A28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221" y="3832063"/>
              <a:ext cx="216024" cy="118395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4F816211-B0F6-426C-917F-C5CDFBE242E5}"/>
                    </a:ext>
                  </a:extLst>
                </p:cNvPr>
                <p:cNvSpPr txBox="1"/>
                <p:nvPr/>
              </p:nvSpPr>
              <p:spPr>
                <a:xfrm>
                  <a:off x="2216582" y="2462605"/>
                  <a:ext cx="7611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4F816211-B0F6-426C-917F-C5CDFBE242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6582" y="2462605"/>
                  <a:ext cx="76110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4CC15CF0-BD4E-4ACF-AED7-748233BBB93A}"/>
                    </a:ext>
                  </a:extLst>
                </p:cNvPr>
                <p:cNvSpPr txBox="1"/>
                <p:nvPr/>
              </p:nvSpPr>
              <p:spPr>
                <a:xfrm rot="1660288">
                  <a:off x="2552347" y="3187713"/>
                  <a:ext cx="7664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4CC15CF0-BD4E-4ACF-AED7-748233BBB9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60288">
                  <a:off x="2552347" y="3187713"/>
                  <a:ext cx="76642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531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B4367BF1-56EB-44C6-9739-D4ED088BFBF5}"/>
                    </a:ext>
                  </a:extLst>
                </p:cNvPr>
                <p:cNvSpPr txBox="1"/>
                <p:nvPr/>
              </p:nvSpPr>
              <p:spPr>
                <a:xfrm rot="20082142">
                  <a:off x="1019886" y="3134048"/>
                  <a:ext cx="7611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B4367BF1-56EB-44C6-9739-D4ED088BFB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82142">
                  <a:off x="1019886" y="3134048"/>
                  <a:ext cx="761106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439" b="-91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F92D80D3-3B5A-43B3-8BBC-518BD31759E3}"/>
                  </a:ext>
                </a:extLst>
              </p:cNvPr>
              <p:cNvSpPr/>
              <p:nvPr/>
            </p:nvSpPr>
            <p:spPr>
              <a:xfrm>
                <a:off x="1315505" y="3588575"/>
                <a:ext cx="8582543" cy="617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num>
                        <m:den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CH" i="1">
                          <a:latin typeface="Cambria Math" panose="02040503050406030204" pitchFamily="18" charset="0"/>
                        </a:rPr>
                        <m:t>(3⋅</m:t>
                      </m:r>
                      <m:func>
                        <m:func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fr-CH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fr-CH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+120°+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CH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+240°+</m:t>
                              </m:r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fr-CH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F92D80D3-3B5A-43B3-8BBC-518BD3175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505" y="3588575"/>
                <a:ext cx="8582543" cy="6177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7107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" grpId="0" animBg="1"/>
      <p:bldP spid="10" grpId="0"/>
      <p:bldP spid="13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3F0C5D-FA8B-4D70-8F8C-3580C3BA0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Verhalten von Feldgrössen bei Randflächen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00D831-9B24-476B-BD95-03A1B9D49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2623FA-3E4D-4C84-84B9-DACA7113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René Zurbrügg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F5403E-D882-4E91-9B92-9AC50C28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8</a:t>
            </a:fld>
            <a:endParaRPr lang="de-CH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7520EE0-A181-46A6-8050-807959DFDDA9}"/>
              </a:ext>
            </a:extLst>
          </p:cNvPr>
          <p:cNvCxnSpPr/>
          <p:nvPr/>
        </p:nvCxnSpPr>
        <p:spPr>
          <a:xfrm>
            <a:off x="1978979" y="2167295"/>
            <a:ext cx="0" cy="2376264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B96784E-8408-4E72-80F8-80A98CEDEBA0}"/>
              </a:ext>
            </a:extLst>
          </p:cNvPr>
          <p:cNvCxnSpPr/>
          <p:nvPr/>
        </p:nvCxnSpPr>
        <p:spPr>
          <a:xfrm>
            <a:off x="1023191" y="2821902"/>
            <a:ext cx="936104" cy="504056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52CB47E-69CF-47D5-8786-2D03A22BAE43}"/>
              </a:ext>
            </a:extLst>
          </p:cNvPr>
          <p:cNvCxnSpPr/>
          <p:nvPr/>
        </p:nvCxnSpPr>
        <p:spPr>
          <a:xfrm>
            <a:off x="7605787" y="1997548"/>
            <a:ext cx="0" cy="2376264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391B070-27E2-4EC5-9D04-DB4386FF4437}"/>
              </a:ext>
            </a:extLst>
          </p:cNvPr>
          <p:cNvCxnSpPr/>
          <p:nvPr/>
        </p:nvCxnSpPr>
        <p:spPr>
          <a:xfrm>
            <a:off x="6649999" y="2652155"/>
            <a:ext cx="936104" cy="504056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2922F45-5743-494F-A592-A732166FDCC0}"/>
              </a:ext>
            </a:extLst>
          </p:cNvPr>
          <p:cNvCxnSpPr>
            <a:cxnSpLocks/>
          </p:cNvCxnSpPr>
          <p:nvPr/>
        </p:nvCxnSpPr>
        <p:spPr>
          <a:xfrm>
            <a:off x="1998664" y="3336454"/>
            <a:ext cx="1261474" cy="520508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38C6C11-C342-43C3-BBE2-BA28F760679D}"/>
              </a:ext>
            </a:extLst>
          </p:cNvPr>
          <p:cNvCxnSpPr/>
          <p:nvPr/>
        </p:nvCxnSpPr>
        <p:spPr>
          <a:xfrm>
            <a:off x="6649999" y="2652155"/>
            <a:ext cx="955788" cy="0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7F9E2894-4260-473A-B3C9-23EBEA8D1B30}"/>
              </a:ext>
            </a:extLst>
          </p:cNvPr>
          <p:cNvCxnSpPr>
            <a:cxnSpLocks/>
          </p:cNvCxnSpPr>
          <p:nvPr/>
        </p:nvCxnSpPr>
        <p:spPr>
          <a:xfrm>
            <a:off x="7605788" y="2654676"/>
            <a:ext cx="0" cy="501535"/>
          </a:xfrm>
          <a:prstGeom prst="straightConnector1">
            <a:avLst/>
          </a:prstGeom>
          <a:ln w="1270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772D3CB-B8C9-49F0-B34E-8941D8554A1D}"/>
              </a:ext>
            </a:extLst>
          </p:cNvPr>
          <p:cNvCxnSpPr>
            <a:cxnSpLocks/>
          </p:cNvCxnSpPr>
          <p:nvPr/>
        </p:nvCxnSpPr>
        <p:spPr>
          <a:xfrm>
            <a:off x="7613758" y="3156211"/>
            <a:ext cx="1576205" cy="51543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1EEEA2A5-3A1D-469C-BE53-503F1C640115}"/>
              </a:ext>
            </a:extLst>
          </p:cNvPr>
          <p:cNvCxnSpPr>
            <a:cxnSpLocks/>
          </p:cNvCxnSpPr>
          <p:nvPr/>
        </p:nvCxnSpPr>
        <p:spPr>
          <a:xfrm>
            <a:off x="7613758" y="3170106"/>
            <a:ext cx="0" cy="501535"/>
          </a:xfrm>
          <a:prstGeom prst="straightConnector1">
            <a:avLst/>
          </a:prstGeom>
          <a:ln w="12700" cap="sq">
            <a:solidFill>
              <a:srgbClr val="FF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0F22288-D859-4216-BFE0-236BB704DF04}"/>
              </a:ext>
            </a:extLst>
          </p:cNvPr>
          <p:cNvCxnSpPr>
            <a:cxnSpLocks/>
          </p:cNvCxnSpPr>
          <p:nvPr/>
        </p:nvCxnSpPr>
        <p:spPr>
          <a:xfrm>
            <a:off x="7605787" y="3671641"/>
            <a:ext cx="1584176" cy="0"/>
          </a:xfrm>
          <a:prstGeom prst="straightConnector1">
            <a:avLst/>
          </a:prstGeom>
          <a:ln w="12700" cap="sq">
            <a:solidFill>
              <a:srgbClr val="00B05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6DEC6D62-DB3B-4656-9CDE-F40E75F149F0}"/>
                  </a:ext>
                </a:extLst>
              </p:cNvPr>
              <p:cNvSpPr txBox="1"/>
              <p:nvPr/>
            </p:nvSpPr>
            <p:spPr>
              <a:xfrm>
                <a:off x="1295320" y="2654676"/>
                <a:ext cx="355097" cy="334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6DEC6D62-DB3B-4656-9CDE-F40E75F14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320" y="2654676"/>
                <a:ext cx="355097" cy="334451"/>
              </a:xfrm>
              <a:prstGeom prst="rect">
                <a:avLst/>
              </a:prstGeom>
              <a:blipFill>
                <a:blip r:embed="rId2"/>
                <a:stretch>
                  <a:fillRect l="-13559" r="-3390" b="-2181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48794242-6BF3-466B-BEC9-E55F6EFFEA74}"/>
                  </a:ext>
                </a:extLst>
              </p:cNvPr>
              <p:cNvSpPr txBox="1"/>
              <p:nvPr/>
            </p:nvSpPr>
            <p:spPr>
              <a:xfrm>
                <a:off x="2470287" y="3265017"/>
                <a:ext cx="318228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48794242-6BF3-466B-BEC9-E55F6EFFE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287" y="3265017"/>
                <a:ext cx="318228" cy="310598"/>
              </a:xfrm>
              <a:prstGeom prst="rect">
                <a:avLst/>
              </a:prstGeom>
              <a:blipFill>
                <a:blip r:embed="rId3"/>
                <a:stretch>
                  <a:fillRect l="-15385" r="-5769" b="-1568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F8C051B-6296-477A-B998-A23EC5A3A5E0}"/>
                  </a:ext>
                </a:extLst>
              </p:cNvPr>
              <p:cNvSpPr txBox="1"/>
              <p:nvPr/>
            </p:nvSpPr>
            <p:spPr>
              <a:xfrm>
                <a:off x="5431236" y="2186198"/>
                <a:ext cx="1529842" cy="334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sub>
                          </m:sSub>
                        </m:e>
                      </m:acc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CH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CH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DF8C051B-6296-477A-B998-A23EC5A3A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236" y="2186198"/>
                <a:ext cx="1529842" cy="334451"/>
              </a:xfrm>
              <a:prstGeom prst="rect">
                <a:avLst/>
              </a:prstGeom>
              <a:blipFill>
                <a:blip r:embed="rId4"/>
                <a:stretch>
                  <a:fillRect l="-3187" b="-2222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4F42B0A6-1C0E-4F80-BD1A-217DA2B6DF7E}"/>
                  </a:ext>
                </a:extLst>
              </p:cNvPr>
              <p:cNvSpPr txBox="1"/>
              <p:nvPr/>
            </p:nvSpPr>
            <p:spPr>
              <a:xfrm>
                <a:off x="7965827" y="3738963"/>
                <a:ext cx="1529842" cy="334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sub>
                          </m:sSub>
                        </m:e>
                      </m:acc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de-CH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de-CH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4F42B0A6-1C0E-4F80-BD1A-217DA2B6D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827" y="3738963"/>
                <a:ext cx="1529842" cy="334451"/>
              </a:xfrm>
              <a:prstGeom prst="rect">
                <a:avLst/>
              </a:prstGeom>
              <a:blipFill>
                <a:blip r:embed="rId5"/>
                <a:stretch>
                  <a:fillRect l="-3187" b="-2181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0BB19CB6-7301-4591-8EA0-5DB0E2D78164}"/>
                  </a:ext>
                </a:extLst>
              </p:cNvPr>
              <p:cNvSpPr txBox="1"/>
              <p:nvPr/>
            </p:nvSpPr>
            <p:spPr>
              <a:xfrm>
                <a:off x="6909116" y="4735368"/>
                <a:ext cx="1737142" cy="332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⃗"/>
                        <m:ctrlPr>
                          <a:rPr lang="de-CH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CH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de-CH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CH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de-CH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|  </m:t>
                    </m:r>
                  </m:oMath>
                </a14:m>
                <a:r>
                  <a:rPr lang="de-CH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de-CH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CH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CH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de-CH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CH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de-CH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CH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0BB19CB6-7301-4591-8EA0-5DB0E2D78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116" y="4735368"/>
                <a:ext cx="1737142" cy="332848"/>
              </a:xfrm>
              <a:prstGeom prst="rect">
                <a:avLst/>
              </a:prstGeom>
              <a:blipFill>
                <a:blip r:embed="rId6"/>
                <a:stretch>
                  <a:fillRect l="-6316" t="-12963" r="-2105" b="-3703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feld 43">
            <a:extLst>
              <a:ext uri="{FF2B5EF4-FFF2-40B4-BE49-F238E27FC236}">
                <a16:creationId xmlns:a16="http://schemas.microsoft.com/office/drawing/2014/main" id="{EC0247D9-FD5D-4355-82FA-9656968F1558}"/>
              </a:ext>
            </a:extLst>
          </p:cNvPr>
          <p:cNvSpPr txBox="1"/>
          <p:nvPr/>
        </p:nvSpPr>
        <p:spPr>
          <a:xfrm>
            <a:off x="1145447" y="5565244"/>
            <a:ext cx="889217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/>
              <a:t>Fliesst ein Elektrisches Flussdichte durch eine geladene Fläche, </a:t>
            </a:r>
          </a:p>
          <a:p>
            <a:r>
              <a:rPr lang="de-CH" dirty="0"/>
              <a:t>so verändert sich nur die Länge der Normalkomponente um die Flächenladungsdichte</a:t>
            </a:r>
          </a:p>
        </p:txBody>
      </p:sp>
    </p:spTree>
    <p:extLst>
      <p:ext uri="{BB962C8B-B14F-4D97-AF65-F5344CB8AC3E}">
        <p14:creationId xmlns:p14="http://schemas.microsoft.com/office/powerpoint/2010/main" val="355209633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5C9F7-757B-4564-AF80-5DE500C43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620711"/>
            <a:ext cx="11537950" cy="1013969"/>
          </a:xfrm>
        </p:spPr>
        <p:txBody>
          <a:bodyPr/>
          <a:lstStyle/>
          <a:p>
            <a:r>
              <a:rPr lang="de-CH" dirty="0"/>
              <a:t>Aufgabe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B903E3-8894-4230-A140-8E8C021FF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B3DC42-67FD-406A-BE52-578877B39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FE37F2-8295-490C-8E8E-5C012A02B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80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ED75EA8-8032-4578-BECD-CE46C2B21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55" y="1270739"/>
            <a:ext cx="8086725" cy="18097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41E062C-7AF0-48B1-A515-47DAA39A7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711" y="3191094"/>
            <a:ext cx="3674852" cy="296522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D5D1B3D-B98E-4A3D-ADAB-E3F08AE9D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723" y="3086953"/>
            <a:ext cx="3242804" cy="31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3057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A6B0D4-3500-4C20-A219-9D5187708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A79E2D-8779-4620-B676-26B078BC5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3DFEB9-8819-487A-AB92-2AAE82190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81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535F8BB-1B47-407C-8659-03AED697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967" y="620688"/>
            <a:ext cx="3112668" cy="297850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0CA8E18-1C96-4FC4-BA8E-89218EAE7DA4}"/>
              </a:ext>
            </a:extLst>
          </p:cNvPr>
          <p:cNvSpPr txBox="1"/>
          <p:nvPr/>
        </p:nvSpPr>
        <p:spPr>
          <a:xfrm>
            <a:off x="264598" y="908720"/>
            <a:ext cx="753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1) Welche magnetische Flussdichte stellt sich im inneren der Spule ein?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CDA0F8E-A705-4601-824A-B05BC788CA2E}"/>
                  </a:ext>
                </a:extLst>
              </p:cNvPr>
              <p:cNvSpPr txBox="1"/>
              <p:nvPr/>
            </p:nvSpPr>
            <p:spPr>
              <a:xfrm>
                <a:off x="260971" y="1278052"/>
                <a:ext cx="8348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2) Wie gross ist der Magnetische Fluss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CH" dirty="0"/>
                  <a:t> in Richtung der Flächennormale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de-CH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acc>
                  </m:oMath>
                </a14:m>
                <a:r>
                  <a:rPr lang="de-CH" dirty="0"/>
                  <a:t> ?</a:t>
                </a: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CDA0F8E-A705-4601-824A-B05BC788C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1" y="1278052"/>
                <a:ext cx="8348824" cy="369332"/>
              </a:xfrm>
              <a:prstGeom prst="rect">
                <a:avLst/>
              </a:prstGeom>
              <a:blipFill>
                <a:blip r:embed="rId3"/>
                <a:stretch>
                  <a:fillRect l="-657" t="-10000" r="-438" b="-26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04A7587-AA05-44C5-B455-5DBC1C684CD5}"/>
                  </a:ext>
                </a:extLst>
              </p:cNvPr>
              <p:cNvSpPr txBox="1"/>
              <p:nvPr/>
            </p:nvSpPr>
            <p:spPr>
              <a:xfrm>
                <a:off x="274833" y="1647384"/>
                <a:ext cx="84305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3) Berechnen sie die Spannung u(t) des Spannungsmessgerätes in Abhängigkeit</a:t>
                </a:r>
              </a:p>
              <a:p>
                <a:r>
                  <a:rPr lang="de-CH" dirty="0"/>
                  <a:t>     von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de-CH" dirty="0"/>
                  <a:t>.</a:t>
                </a: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04A7587-AA05-44C5-B455-5DBC1C684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33" y="1647384"/>
                <a:ext cx="8430513" cy="646331"/>
              </a:xfrm>
              <a:prstGeom prst="rect">
                <a:avLst/>
              </a:prstGeom>
              <a:blipFill>
                <a:blip r:embed="rId4"/>
                <a:stretch>
                  <a:fillRect l="-578" t="-4717" b="-1415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431510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A6B0D4-3500-4C20-A219-9D5187708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A79E2D-8779-4620-B676-26B078BC5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3DFEB9-8819-487A-AB92-2AAE82190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82</a:t>
            </a:fld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784FDA4-EFFC-468D-BC62-E0659202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967" y="620688"/>
            <a:ext cx="3112668" cy="297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55414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389649-5A7B-4B33-8A44-C070C0F9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ECA808-43DA-4F07-92AF-9E177D80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9320"/>
            <a:ext cx="4631883" cy="459776"/>
          </a:xfrm>
        </p:spPr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389C98-DB43-4AFD-ACC8-2A910CEF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83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B06A294-1880-484B-B045-80797645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65" y="840596"/>
            <a:ext cx="3854633" cy="385463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EB59BFF-3256-4305-9CD4-BD7201B1375F}"/>
              </a:ext>
            </a:extLst>
          </p:cNvPr>
          <p:cNvSpPr txBox="1"/>
          <p:nvPr/>
        </p:nvSpPr>
        <p:spPr>
          <a:xfrm>
            <a:off x="325438" y="988349"/>
            <a:ext cx="5647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Induktivität</a:t>
            </a:r>
            <a:r>
              <a:rPr lang="de-DE" dirty="0"/>
              <a:t>: Wieviel </a:t>
            </a:r>
            <a:r>
              <a:rPr lang="de-DE" b="1" dirty="0"/>
              <a:t>magnetischer Fluss </a:t>
            </a:r>
            <a:r>
              <a:rPr lang="de-DE" dirty="0"/>
              <a:t>durchsetzt</a:t>
            </a:r>
          </a:p>
          <a:p>
            <a:r>
              <a:rPr lang="de-DE" dirty="0"/>
              <a:t>	       die Leiterschleife </a:t>
            </a:r>
            <a:r>
              <a:rPr lang="de-DE" b="1" dirty="0"/>
              <a:t>bei einem Strom </a:t>
            </a:r>
            <a:r>
              <a:rPr lang="de-DE" dirty="0"/>
              <a:t>i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A8608B6-52CC-4C45-AC92-8D9E13DE502F}"/>
              </a:ext>
            </a:extLst>
          </p:cNvPr>
          <p:cNvSpPr txBox="1"/>
          <p:nvPr/>
        </p:nvSpPr>
        <p:spPr>
          <a:xfrm>
            <a:off x="436534" y="3858109"/>
            <a:ext cx="6878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Gegeninduktivität</a:t>
            </a:r>
            <a:r>
              <a:rPr lang="de-DE" dirty="0"/>
              <a:t>: Wieviel </a:t>
            </a:r>
            <a:r>
              <a:rPr lang="de-DE" b="1" dirty="0"/>
              <a:t>magnetischer Fluss </a:t>
            </a:r>
            <a:r>
              <a:rPr lang="de-DE" dirty="0"/>
              <a:t>durchsetzt</a:t>
            </a:r>
          </a:p>
          <a:p>
            <a:r>
              <a:rPr lang="de-DE" dirty="0"/>
              <a:t>	                  eine andere Leiterschleife </a:t>
            </a:r>
            <a:r>
              <a:rPr lang="de-DE" b="1" dirty="0"/>
              <a:t>bei einem Strom </a:t>
            </a:r>
            <a:r>
              <a:rPr lang="de-DE" dirty="0"/>
              <a:t>i </a:t>
            </a:r>
          </a:p>
          <a:p>
            <a:r>
              <a:rPr lang="de-DE" dirty="0"/>
              <a:t>		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91C7AFD-AB95-4398-AFD9-CCED5264E5F4}"/>
                  </a:ext>
                </a:extLst>
              </p:cNvPr>
              <p:cNvSpPr txBox="1"/>
              <p:nvPr/>
            </p:nvSpPr>
            <p:spPr>
              <a:xfrm>
                <a:off x="1897819" y="1729795"/>
                <a:ext cx="1493870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91C7AFD-AB95-4398-AFD9-CCED5264E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819" y="1729795"/>
                <a:ext cx="1493870" cy="656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F990938-7BB6-4205-A406-B04416794392}"/>
                  </a:ext>
                </a:extLst>
              </p:cNvPr>
              <p:cNvSpPr txBox="1"/>
              <p:nvPr/>
            </p:nvSpPr>
            <p:spPr>
              <a:xfrm>
                <a:off x="4789884" y="1729179"/>
                <a:ext cx="1504514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F990938-7BB6-4205-A406-B04416794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884" y="1729179"/>
                <a:ext cx="1504514" cy="656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5E7A4D9-BE06-4DD9-8A89-9D02E1BFB8A6}"/>
                  </a:ext>
                </a:extLst>
              </p:cNvPr>
              <p:cNvSpPr txBox="1"/>
              <p:nvPr/>
            </p:nvSpPr>
            <p:spPr>
              <a:xfrm>
                <a:off x="10198075" y="2139417"/>
                <a:ext cx="42986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5E7A4D9-BE06-4DD9-8A89-9D02E1BFB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075" y="2139417"/>
                <a:ext cx="4298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F9633B8-693E-4341-93D4-AA63F3E5CD1B}"/>
                  </a:ext>
                </a:extLst>
              </p:cNvPr>
              <p:cNvSpPr txBox="1"/>
              <p:nvPr/>
            </p:nvSpPr>
            <p:spPr>
              <a:xfrm>
                <a:off x="2191667" y="4685575"/>
                <a:ext cx="1703287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𝟐𝟏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F9633B8-693E-4341-93D4-AA63F3E5C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67" y="4685575"/>
                <a:ext cx="1703287" cy="656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A95187F-115C-4DBE-B072-37F09DD23B67}"/>
                  </a:ext>
                </a:extLst>
              </p:cNvPr>
              <p:cNvSpPr txBox="1"/>
              <p:nvPr/>
            </p:nvSpPr>
            <p:spPr>
              <a:xfrm>
                <a:off x="5086919" y="4734277"/>
                <a:ext cx="1692643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A95187F-115C-4DBE-B072-37F09DD23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919" y="4734277"/>
                <a:ext cx="1692643" cy="656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1BF507B-D81D-4F20-BD71-3BDDD70927D1}"/>
                  </a:ext>
                </a:extLst>
              </p:cNvPr>
              <p:cNvSpPr txBox="1"/>
              <p:nvPr/>
            </p:nvSpPr>
            <p:spPr>
              <a:xfrm>
                <a:off x="1585846" y="3035054"/>
                <a:ext cx="2392835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1BF507B-D81D-4F20-BD71-3BDDD7092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46" y="3035054"/>
                <a:ext cx="2392835" cy="6182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D898872-2691-417B-B043-7534FFA5AEA2}"/>
                  </a:ext>
                </a:extLst>
              </p:cNvPr>
              <p:cNvSpPr txBox="1"/>
              <p:nvPr/>
            </p:nvSpPr>
            <p:spPr>
              <a:xfrm>
                <a:off x="4608351" y="3035054"/>
                <a:ext cx="2418483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D898872-2691-417B-B043-7534FFA5A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351" y="3035054"/>
                <a:ext cx="2418483" cy="6182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FD95EE4A-1E30-4CFE-A27C-50133FFB38E5}"/>
                  </a:ext>
                </a:extLst>
              </p:cNvPr>
              <p:cNvSpPr txBox="1"/>
              <p:nvPr/>
            </p:nvSpPr>
            <p:spPr>
              <a:xfrm>
                <a:off x="2025801" y="5411202"/>
                <a:ext cx="2510944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FD95EE4A-1E30-4CFE-A27C-50133FFB3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801" y="5411202"/>
                <a:ext cx="2510944" cy="6182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19074B36-4615-498D-B130-6447904AA8E8}"/>
                  </a:ext>
                </a:extLst>
              </p:cNvPr>
              <p:cNvSpPr/>
              <p:nvPr/>
            </p:nvSpPr>
            <p:spPr>
              <a:xfrm>
                <a:off x="4699213" y="5406592"/>
                <a:ext cx="2522678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DE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19074B36-4615-498D-B130-6447904AA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213" y="5406592"/>
                <a:ext cx="2522678" cy="6182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E943A3D-5F18-4E71-AC36-8A8E3C2038EF}"/>
              </a:ext>
            </a:extLst>
          </p:cNvPr>
          <p:cNvCxnSpPr>
            <a:cxnSpLocks/>
          </p:cNvCxnSpPr>
          <p:nvPr/>
        </p:nvCxnSpPr>
        <p:spPr>
          <a:xfrm flipH="1" flipV="1">
            <a:off x="2721210" y="2313362"/>
            <a:ext cx="1027811" cy="182159"/>
          </a:xfrm>
          <a:prstGeom prst="straightConnector1">
            <a:avLst/>
          </a:prstGeom>
          <a:ln w="12700" cap="sq">
            <a:solidFill>
              <a:schemeClr val="bg1">
                <a:lumMod val="50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C798273-70C7-4928-BC6C-54BB9294DFDB}"/>
                  </a:ext>
                </a:extLst>
              </p:cNvPr>
              <p:cNvSpPr txBox="1"/>
              <p:nvPr/>
            </p:nvSpPr>
            <p:spPr>
              <a:xfrm>
                <a:off x="2161412" y="2507616"/>
                <a:ext cx="385874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CH" dirty="0">
                    <a:solidFill>
                      <a:schemeClr val="bg1">
                        <a:lumMod val="50000"/>
                      </a:schemeClr>
                    </a:solidFill>
                  </a:rPr>
                  <a:t> da Fluss durch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CH" dirty="0">
                    <a:solidFill>
                      <a:schemeClr val="bg1">
                        <a:lumMod val="50000"/>
                      </a:schemeClr>
                    </a:solidFill>
                  </a:rPr>
                  <a:t> Wicklungen geht</a:t>
                </a: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C798273-70C7-4928-BC6C-54BB929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412" y="2507616"/>
                <a:ext cx="3858749" cy="276999"/>
              </a:xfrm>
              <a:prstGeom prst="rect">
                <a:avLst/>
              </a:prstGeom>
              <a:blipFill>
                <a:blip r:embed="rId12"/>
                <a:stretch>
                  <a:fillRect l="-2212" t="-28261" r="-2528" b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ED7A5A7-8E61-4CA7-AD09-C4748FDC50CC}"/>
              </a:ext>
            </a:extLst>
          </p:cNvPr>
          <p:cNvCxnSpPr>
            <a:cxnSpLocks/>
          </p:cNvCxnSpPr>
          <p:nvPr/>
        </p:nvCxnSpPr>
        <p:spPr>
          <a:xfrm flipV="1">
            <a:off x="3995194" y="2313362"/>
            <a:ext cx="1495856" cy="172940"/>
          </a:xfrm>
          <a:prstGeom prst="straightConnector1">
            <a:avLst/>
          </a:prstGeom>
          <a:ln w="12700" cap="sq">
            <a:solidFill>
              <a:schemeClr val="bg1">
                <a:lumMod val="50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945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A465E-0D25-4025-9EC5-416AA7532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Gegeninduktion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A62480-F30F-4A97-82E9-7BC68CEAE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2A6CE1-F380-4B9F-A162-B50E3794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René Zurbrügg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47BEC-B419-4C63-BC0A-A35A89BC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84</a:t>
            </a:fld>
            <a:endParaRPr lang="de-CH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AA2D765-C6E2-456B-9C0A-7C619620B0A7}"/>
              </a:ext>
            </a:extLst>
          </p:cNvPr>
          <p:cNvSpPr txBox="1"/>
          <p:nvPr/>
        </p:nvSpPr>
        <p:spPr>
          <a:xfrm>
            <a:off x="325438" y="1244452"/>
            <a:ext cx="11495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Durchsetzt der Fluss der einen Leiterschleife eine andere Leiterschleife, so kann eine Spannung in der anderen</a:t>
            </a:r>
          </a:p>
          <a:p>
            <a:r>
              <a:rPr lang="de-CH" dirty="0"/>
              <a:t>Schleife induziert werden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D7D1F236-B5FD-471C-B1C2-6A87A76C993B}"/>
                  </a:ext>
                </a:extLst>
              </p:cNvPr>
              <p:cNvSpPr txBox="1"/>
              <p:nvPr/>
            </p:nvSpPr>
            <p:spPr>
              <a:xfrm>
                <a:off x="627424" y="2205401"/>
                <a:ext cx="6081408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D7D1F236-B5FD-471C-B1C2-6A87A76C9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24" y="2205401"/>
                <a:ext cx="6081408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3F64F08-DFAB-4DFB-AEA2-3D50BC705D04}"/>
                  </a:ext>
                </a:extLst>
              </p:cNvPr>
              <p:cNvSpPr txBox="1"/>
              <p:nvPr/>
            </p:nvSpPr>
            <p:spPr>
              <a:xfrm>
                <a:off x="589849" y="2895084"/>
                <a:ext cx="6206379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3F64F08-DFAB-4DFB-AEA2-3D50BC70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49" y="2895084"/>
                <a:ext cx="6206379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A6221575-E65C-4DBC-9233-47E773A7A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378" y="4258636"/>
            <a:ext cx="5341465" cy="209157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B6E99D7-1447-44E7-AD76-89E79F64C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946" y="1996198"/>
            <a:ext cx="5236651" cy="1905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CFEB34A-6EB9-4607-B525-5BFEF76BEEFF}"/>
                  </a:ext>
                </a:extLst>
              </p:cNvPr>
              <p:cNvSpPr txBox="1"/>
              <p:nvPr/>
            </p:nvSpPr>
            <p:spPr>
              <a:xfrm>
                <a:off x="702574" y="4614742"/>
                <a:ext cx="6081408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CFEB34A-6EB9-4607-B525-5BFEF76BE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74" y="4614742"/>
                <a:ext cx="6081408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9F0BFA17-4998-49EB-A0D4-F33F20E5386E}"/>
                  </a:ext>
                </a:extLst>
              </p:cNvPr>
              <p:cNvSpPr txBox="1"/>
              <p:nvPr/>
            </p:nvSpPr>
            <p:spPr>
              <a:xfrm>
                <a:off x="664999" y="5304425"/>
                <a:ext cx="6206379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9F0BFA17-4998-49EB-A0D4-F33F20E53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99" y="5304425"/>
                <a:ext cx="6206379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1528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2C28F-0B48-46A6-9AE4-0025FA94E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DE" dirty="0"/>
              <a:t>Wie können wir ein Transformator in einem Schaltbild darstellen?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581BF8-9776-49FB-9F95-9D75B531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A1EEEE-E54E-4FB0-A40C-206B4A262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BF0F0A-9AA0-4E5E-8EA4-19785CFF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85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FAAD409-8369-4421-9BF6-3AD9FD3C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91" y="1385507"/>
            <a:ext cx="5297392" cy="2336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FEACF713-11C3-44D1-ADE2-AA230D65BD8E}"/>
                  </a:ext>
                </a:extLst>
              </p:cNvPr>
              <p:cNvSpPr txBox="1"/>
              <p:nvPr/>
            </p:nvSpPr>
            <p:spPr>
              <a:xfrm>
                <a:off x="693416" y="1512874"/>
                <a:ext cx="3830728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FEACF713-11C3-44D1-ADE2-AA230D65B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16" y="1512874"/>
                <a:ext cx="3830728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E3AC1E7-E827-4E40-8713-97C4586946E0}"/>
                  </a:ext>
                </a:extLst>
              </p:cNvPr>
              <p:cNvSpPr txBox="1"/>
              <p:nvPr/>
            </p:nvSpPr>
            <p:spPr>
              <a:xfrm>
                <a:off x="734067" y="2131120"/>
                <a:ext cx="3790077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E3AC1E7-E827-4E40-8713-97C458694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67" y="2131120"/>
                <a:ext cx="3790077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E8E4881-65BE-4228-AD25-6A1B8BE1BD80}"/>
                  </a:ext>
                </a:extLst>
              </p:cNvPr>
              <p:cNvSpPr txBox="1"/>
              <p:nvPr/>
            </p:nvSpPr>
            <p:spPr>
              <a:xfrm>
                <a:off x="760893" y="2990638"/>
                <a:ext cx="2564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CH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Selbstinduktivit</m:t>
                      </m:r>
                      <m:r>
                        <a:rPr lang="de-CH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ä</m:t>
                      </m:r>
                      <m:r>
                        <m:rPr>
                          <m:sty m:val="p"/>
                        </m:rPr>
                        <a:rPr lang="de-CH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E8E4881-65BE-4228-AD25-6A1B8BE1B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93" y="2990638"/>
                <a:ext cx="2564420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1925B76-9BAC-4747-96D8-3E990DE285C7}"/>
                  </a:ext>
                </a:extLst>
              </p:cNvPr>
              <p:cNvSpPr txBox="1"/>
              <p:nvPr/>
            </p:nvSpPr>
            <p:spPr>
              <a:xfrm>
                <a:off x="762036" y="3398460"/>
                <a:ext cx="5338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b="0" i="1" smtClean="0">
                        <a:solidFill>
                          <a:srgbClr val="72791C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CH" b="0" i="1" smtClean="0">
                        <a:solidFill>
                          <a:srgbClr val="72791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solidFill>
                          <a:srgbClr val="72791C"/>
                        </a:solidFill>
                        <a:latin typeface="Cambria Math" panose="02040503050406030204" pitchFamily="18" charset="0"/>
                      </a:rPr>
                      <m:t>𝐺𝑒𝑔𝑒𝑛𝑖𝑛𝑑𝑢𝑘𝑡𝑖𝑣𝑖𝑡</m:t>
                    </m:r>
                    <m:r>
                      <a:rPr lang="de-CH" b="0" i="1" smtClean="0">
                        <a:solidFill>
                          <a:srgbClr val="72791C"/>
                        </a:solidFill>
                        <a:latin typeface="Cambria Math" panose="02040503050406030204" pitchFamily="18" charset="0"/>
                      </a:rPr>
                      <m:t>ä</m:t>
                    </m:r>
                    <m:r>
                      <a:rPr lang="de-CH" b="0" i="1" smtClean="0">
                        <a:solidFill>
                          <a:srgbClr val="72791C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CH" dirty="0">
                    <a:solidFill>
                      <a:srgbClr val="72791C"/>
                    </a:solidFill>
                  </a:rPr>
                  <a:t> = Magnetische Koppelung</a:t>
                </a: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1925B76-9BAC-4747-96D8-3E990DE28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36" y="3398460"/>
                <a:ext cx="5338384" cy="369332"/>
              </a:xfrm>
              <a:prstGeom prst="rect">
                <a:avLst/>
              </a:prstGeom>
              <a:blipFill>
                <a:blip r:embed="rId6"/>
                <a:stretch>
                  <a:fillRect t="-8197" r="-114" b="-2459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673957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2C28F-0B48-46A6-9AE4-0025FA94E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DE" dirty="0"/>
              <a:t>Wie können wir ein Transformator in einem Schaltbild darstellen?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581BF8-9776-49FB-9F95-9D75B531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A1EEEE-E54E-4FB0-A40C-206B4A262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BF0F0A-9AA0-4E5E-8EA4-19785CFF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86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C90A242-CA72-4F2F-BF00-89BC671C4072}"/>
                  </a:ext>
                </a:extLst>
              </p:cNvPr>
              <p:cNvSpPr txBox="1"/>
              <p:nvPr/>
            </p:nvSpPr>
            <p:spPr>
              <a:xfrm>
                <a:off x="2421211" y="1407103"/>
                <a:ext cx="6939657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b="0" i="1" smtClean="0">
                          <a:solidFill>
                            <a:srgbClr val="72791C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de-CH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f>
                            <m:fPr>
                              <m:ctrlPr>
                                <a:rPr lang="de-CH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de-CH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ctrlPr>
                                <a:rPr lang="de-CH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CH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de-CH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de-CH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f>
                            <m:fPr>
                              <m:ctrlP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ctrlP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de-CH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C90A242-CA72-4F2F-BF00-89BC671C4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211" y="1407103"/>
                <a:ext cx="6939657" cy="708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F9E89DA2-CA6F-427C-BBA0-5AD9F4FDC18C}"/>
                  </a:ext>
                </a:extLst>
              </p:cNvPr>
              <p:cNvSpPr/>
              <p:nvPr/>
            </p:nvSpPr>
            <p:spPr>
              <a:xfrm>
                <a:off x="2781251" y="2185248"/>
                <a:ext cx="4791376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i="1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b="0" i="1" smtClean="0">
                          <a:solidFill>
                            <a:srgbClr val="72791C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CH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i="1" smtClean="0">
                          <a:solidFill>
                            <a:srgbClr val="72791C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F9E89DA2-CA6F-427C-BBA0-5AD9F4FDC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251" y="2185248"/>
                <a:ext cx="4791376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9D5529A-7527-493B-A7AF-44D07F3881F9}"/>
                  </a:ext>
                </a:extLst>
              </p:cNvPr>
              <p:cNvSpPr txBox="1"/>
              <p:nvPr/>
            </p:nvSpPr>
            <p:spPr>
              <a:xfrm>
                <a:off x="2709243" y="4469375"/>
                <a:ext cx="5069978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C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smtClean="0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de-C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b="0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de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b="0" i="1" smtClean="0">
                          <a:solidFill>
                            <a:srgbClr val="9105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9D5529A-7527-493B-A7AF-44D07F388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243" y="4469375"/>
                <a:ext cx="5069978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7D84FFE-3C5A-4835-956E-62C7FD041947}"/>
                  </a:ext>
                </a:extLst>
              </p:cNvPr>
              <p:cNvSpPr txBox="1"/>
              <p:nvPr/>
            </p:nvSpPr>
            <p:spPr>
              <a:xfrm>
                <a:off x="2421211" y="3759846"/>
                <a:ext cx="6933116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i="1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f>
                            <m:fPr>
                              <m:ctrlP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ctrlP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de-CH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de-CH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f>
                            <m:fPr>
                              <m:ctrlP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ctrlP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7D84FFE-3C5A-4835-956E-62C7FD041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211" y="3759846"/>
                <a:ext cx="6933116" cy="708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699375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2C28F-0B48-46A6-9AE4-0025FA94E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DE" dirty="0"/>
              <a:t>Wie können wir ein Transformator in einem Schaltbild darstellen?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581BF8-9776-49FB-9F95-9D75B531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A1EEEE-E54E-4FB0-A40C-206B4A262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BF0F0A-9AA0-4E5E-8EA4-19785CFF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87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FAAD409-8369-4421-9BF6-3AD9FD3C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00" y="1694618"/>
            <a:ext cx="4631884" cy="2043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F9E89DA2-CA6F-427C-BBA0-5AD9F4FDC18C}"/>
                  </a:ext>
                </a:extLst>
              </p:cNvPr>
              <p:cNvSpPr/>
              <p:nvPr/>
            </p:nvSpPr>
            <p:spPr>
              <a:xfrm>
                <a:off x="3299372" y="4342183"/>
                <a:ext cx="5090561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solidFill>
                            <a:srgbClr val="A8322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i="1" smtClean="0">
                              <a:solidFill>
                                <a:srgbClr val="A8322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rgbClr val="A8322D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i="1">
                              <a:solidFill>
                                <a:srgbClr val="A8322D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A8322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b="0" i="1" smtClean="0">
                          <a:solidFill>
                            <a:srgbClr val="A8322D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CH" b="0" i="1" smtClean="0">
                          <a:solidFill>
                            <a:srgbClr val="A8322D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CH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i="1" smtClean="0">
                          <a:solidFill>
                            <a:srgbClr val="72791C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F9E89DA2-CA6F-427C-BBA0-5AD9F4FDC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372" y="4342183"/>
                <a:ext cx="5090561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9D5529A-7527-493B-A7AF-44D07F3881F9}"/>
                  </a:ext>
                </a:extLst>
              </p:cNvPr>
              <p:cNvSpPr txBox="1"/>
              <p:nvPr/>
            </p:nvSpPr>
            <p:spPr>
              <a:xfrm>
                <a:off x="3299372" y="4970990"/>
                <a:ext cx="542578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CH" b="0" i="1" smtClean="0">
                              <a:solidFill>
                                <a:srgbClr val="007A9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smtClean="0">
                                  <a:solidFill>
                                    <a:srgbClr val="007A9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007A96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007A96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de-CH" b="0" i="1" smtClean="0">
                              <a:solidFill>
                                <a:srgbClr val="007A9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b="0" i="1" smtClean="0">
                              <a:solidFill>
                                <a:srgbClr val="007A9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de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b="0" i="1" smtClean="0">
                          <a:solidFill>
                            <a:srgbClr val="9105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9D5529A-7527-493B-A7AF-44D07F388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372" y="4970990"/>
                <a:ext cx="5425780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690184D-9ABF-465A-8B45-9AC82354E3AD}"/>
              </a:ext>
            </a:extLst>
          </p:cNvPr>
          <p:cNvGrpSpPr/>
          <p:nvPr/>
        </p:nvGrpSpPr>
        <p:grpSpPr>
          <a:xfrm>
            <a:off x="5844653" y="1540109"/>
            <a:ext cx="6198397" cy="1863947"/>
            <a:chOff x="2429175" y="3666925"/>
            <a:chExt cx="6198397" cy="18639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C84E85EA-9BA7-411E-9D09-004BF2F6CCDB}"/>
                    </a:ext>
                  </a:extLst>
                </p:cNvPr>
                <p:cNvSpPr txBox="1"/>
                <p:nvPr/>
              </p:nvSpPr>
              <p:spPr>
                <a:xfrm>
                  <a:off x="7849026" y="4658344"/>
                  <a:ext cx="7785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C84E85EA-9BA7-411E-9D09-004BF2F6C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9026" y="4658344"/>
                  <a:ext cx="778546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965635E3-0217-43A2-96EF-19059C3433F8}"/>
                </a:ext>
              </a:extLst>
            </p:cNvPr>
            <p:cNvGrpSpPr/>
            <p:nvPr/>
          </p:nvGrpSpPr>
          <p:grpSpPr>
            <a:xfrm>
              <a:off x="2429175" y="3666925"/>
              <a:ext cx="5435482" cy="1863947"/>
              <a:chOff x="442113" y="3842712"/>
              <a:chExt cx="5435482" cy="1863947"/>
            </a:xfrm>
          </p:grpSpPr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D84E9A4-DA32-4BBE-9CE3-DD717DEEDB55}"/>
                  </a:ext>
                </a:extLst>
              </p:cNvPr>
              <p:cNvSpPr/>
              <p:nvPr/>
            </p:nvSpPr>
            <p:spPr>
              <a:xfrm>
                <a:off x="1548731" y="4407101"/>
                <a:ext cx="1944216" cy="12961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1F9C2C90-E0A9-42EF-99F5-7962D1DBED95}"/>
                  </a:ext>
                </a:extLst>
              </p:cNvPr>
              <p:cNvSpPr/>
              <p:nvPr/>
            </p:nvSpPr>
            <p:spPr>
              <a:xfrm>
                <a:off x="3492947" y="4407101"/>
                <a:ext cx="1944216" cy="12961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313207D3-BCEE-446F-9281-64CE3D51C37B}"/>
                  </a:ext>
                </a:extLst>
              </p:cNvPr>
              <p:cNvSpPr/>
              <p:nvPr/>
            </p:nvSpPr>
            <p:spPr>
              <a:xfrm>
                <a:off x="3384935" y="4613796"/>
                <a:ext cx="216024" cy="576064"/>
              </a:xfrm>
              <a:prstGeom prst="rect">
                <a:avLst/>
              </a:prstGeom>
              <a:solidFill>
                <a:srgbClr val="7279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41DBC3E-5DD7-4238-93CD-3F8E3EFCD27C}"/>
                  </a:ext>
                </a:extLst>
              </p:cNvPr>
              <p:cNvSpPr/>
              <p:nvPr/>
            </p:nvSpPr>
            <p:spPr>
              <a:xfrm rot="5400000">
                <a:off x="2093523" y="4086030"/>
                <a:ext cx="216024" cy="576064"/>
              </a:xfrm>
              <a:prstGeom prst="rect">
                <a:avLst/>
              </a:prstGeom>
              <a:solidFill>
                <a:srgbClr val="A83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3CBE705-3419-4007-A329-809129E2CA09}"/>
                  </a:ext>
                </a:extLst>
              </p:cNvPr>
              <p:cNvSpPr/>
              <p:nvPr/>
            </p:nvSpPr>
            <p:spPr>
              <a:xfrm rot="5400000">
                <a:off x="4727092" y="4110404"/>
                <a:ext cx="216024" cy="576064"/>
              </a:xfrm>
              <a:prstGeom prst="rect">
                <a:avLst/>
              </a:prstGeom>
              <a:solidFill>
                <a:srgbClr val="007A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hteck 9">
                    <a:extLst>
                      <a:ext uri="{FF2B5EF4-FFF2-40B4-BE49-F238E27FC236}">
                        <a16:creationId xmlns:a16="http://schemas.microsoft.com/office/drawing/2014/main" id="{95531601-EF09-4746-953E-3599B7E5C32C}"/>
                      </a:ext>
                    </a:extLst>
                  </p:cNvPr>
                  <p:cNvSpPr/>
                  <p:nvPr/>
                </p:nvSpPr>
                <p:spPr>
                  <a:xfrm>
                    <a:off x="1611102" y="3842712"/>
                    <a:ext cx="124290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CH" dirty="0"/>
                  </a:p>
                </p:txBody>
              </p:sp>
            </mc:Choice>
            <mc:Fallback xmlns="">
              <p:sp>
                <p:nvSpPr>
                  <p:cNvPr id="10" name="Rechteck 9">
                    <a:extLst>
                      <a:ext uri="{FF2B5EF4-FFF2-40B4-BE49-F238E27FC236}">
                        <a16:creationId xmlns:a16="http://schemas.microsoft.com/office/drawing/2014/main" id="{95531601-EF09-4746-953E-3599B7E5C3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1102" y="3842712"/>
                    <a:ext cx="124290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hteck 10">
                    <a:extLst>
                      <a:ext uri="{FF2B5EF4-FFF2-40B4-BE49-F238E27FC236}">
                        <a16:creationId xmlns:a16="http://schemas.microsoft.com/office/drawing/2014/main" id="{60C1A3D0-FB74-40D1-BAEE-27FA6AB2C3A5}"/>
                      </a:ext>
                    </a:extLst>
                  </p:cNvPr>
                  <p:cNvSpPr/>
                  <p:nvPr/>
                </p:nvSpPr>
                <p:spPr>
                  <a:xfrm>
                    <a:off x="4211376" y="3864799"/>
                    <a:ext cx="124745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oMath>
                      </m:oMathPara>
                    </a14:m>
                    <a:endParaRPr lang="de-CH" dirty="0"/>
                  </a:p>
                </p:txBody>
              </p:sp>
            </mc:Choice>
            <mc:Fallback xmlns="">
              <p:sp>
                <p:nvSpPr>
                  <p:cNvPr id="11" name="Rechteck 10">
                    <a:extLst>
                      <a:ext uri="{FF2B5EF4-FFF2-40B4-BE49-F238E27FC236}">
                        <a16:creationId xmlns:a16="http://schemas.microsoft.com/office/drawing/2014/main" id="{60C1A3D0-FB74-40D1-BAEE-27FA6AB2C3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1376" y="3864799"/>
                    <a:ext cx="1247456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hteck 11">
                    <a:extLst>
                      <a:ext uri="{FF2B5EF4-FFF2-40B4-BE49-F238E27FC236}">
                        <a16:creationId xmlns:a16="http://schemas.microsoft.com/office/drawing/2014/main" id="{5B05B059-A592-4CBC-A2B7-99DEE890A0A5}"/>
                      </a:ext>
                    </a:extLst>
                  </p:cNvPr>
                  <p:cNvSpPr/>
                  <p:nvPr/>
                </p:nvSpPr>
                <p:spPr>
                  <a:xfrm>
                    <a:off x="3600959" y="4700643"/>
                    <a:ext cx="4515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de-CH" dirty="0"/>
                  </a:p>
                </p:txBody>
              </p:sp>
            </mc:Choice>
            <mc:Fallback xmlns="">
              <p:sp>
                <p:nvSpPr>
                  <p:cNvPr id="12" name="Rechteck 11">
                    <a:extLst>
                      <a:ext uri="{FF2B5EF4-FFF2-40B4-BE49-F238E27FC236}">
                        <a16:creationId xmlns:a16="http://schemas.microsoft.com/office/drawing/2014/main" id="{5B05B059-A592-4CBC-A2B7-99DEE890A0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0959" y="4700643"/>
                    <a:ext cx="4515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1D7F74FC-3808-4CE2-8934-6E4D176FCD9B}"/>
                  </a:ext>
                </a:extLst>
              </p:cNvPr>
              <p:cNvSpPr/>
              <p:nvPr/>
            </p:nvSpPr>
            <p:spPr>
              <a:xfrm>
                <a:off x="5159174" y="4767141"/>
                <a:ext cx="574957" cy="5520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F2ADC02D-FED0-45E6-B2C8-840EA0FFD7FB}"/>
                  </a:ext>
                </a:extLst>
              </p:cNvPr>
              <p:cNvSpPr/>
              <p:nvPr/>
            </p:nvSpPr>
            <p:spPr>
              <a:xfrm>
                <a:off x="1261252" y="4762619"/>
                <a:ext cx="574957" cy="5520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/>
              </a:p>
            </p:txBody>
          </p:sp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9C58F38B-8090-4451-8C41-9C322F8709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7595" y="4759789"/>
                <a:ext cx="0" cy="554899"/>
              </a:xfrm>
              <a:prstGeom prst="straightConnector1">
                <a:avLst/>
              </a:prstGeom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mit Pfeil 29">
                <a:extLst>
                  <a:ext uri="{FF2B5EF4-FFF2-40B4-BE49-F238E27FC236}">
                    <a16:creationId xmlns:a16="http://schemas.microsoft.com/office/drawing/2014/main" id="{4583A950-34BD-439E-BE18-31478D385252}"/>
                  </a:ext>
                </a:extLst>
              </p:cNvPr>
              <p:cNvCxnSpPr/>
              <p:nvPr/>
            </p:nvCxnSpPr>
            <p:spPr>
              <a:xfrm>
                <a:off x="1125067" y="4810564"/>
                <a:ext cx="0" cy="489217"/>
              </a:xfrm>
              <a:prstGeom prst="straightConnector1">
                <a:avLst/>
              </a:prstGeom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feld 30">
                    <a:extLst>
                      <a:ext uri="{FF2B5EF4-FFF2-40B4-BE49-F238E27FC236}">
                        <a16:creationId xmlns:a16="http://schemas.microsoft.com/office/drawing/2014/main" id="{9DF81874-40D2-4DFE-ADCF-49B715F87DC0}"/>
                      </a:ext>
                    </a:extLst>
                  </p:cNvPr>
                  <p:cNvSpPr txBox="1"/>
                  <p:nvPr/>
                </p:nvSpPr>
                <p:spPr>
                  <a:xfrm>
                    <a:off x="442113" y="4820528"/>
                    <a:ext cx="7732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CH" dirty="0"/>
                  </a:p>
                </p:txBody>
              </p:sp>
            </mc:Choice>
            <mc:Fallback xmlns="">
              <p:sp>
                <p:nvSpPr>
                  <p:cNvPr id="31" name="Textfeld 30">
                    <a:extLst>
                      <a:ext uri="{FF2B5EF4-FFF2-40B4-BE49-F238E27FC236}">
                        <a16:creationId xmlns:a16="http://schemas.microsoft.com/office/drawing/2014/main" id="{9DF81874-40D2-4DFE-ADCF-49B715F87D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113" y="4820528"/>
                    <a:ext cx="773225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Gerade Verbindung mit Pfeil 33">
                <a:extLst>
                  <a:ext uri="{FF2B5EF4-FFF2-40B4-BE49-F238E27FC236}">
                    <a16:creationId xmlns:a16="http://schemas.microsoft.com/office/drawing/2014/main" id="{B0832321-8A53-411A-AECF-584295B89B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0449" y="4405327"/>
                <a:ext cx="334213" cy="3547"/>
              </a:xfrm>
              <a:prstGeom prst="straightConnector1">
                <a:avLst/>
              </a:prstGeom>
              <a:ln w="38100" cap="sq">
                <a:solidFill>
                  <a:srgbClr val="C0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9C40F923-7238-4C1C-8463-BE926015E2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4035" y="4398436"/>
                <a:ext cx="334213" cy="3547"/>
              </a:xfrm>
              <a:prstGeom prst="straightConnector1">
                <a:avLst/>
              </a:prstGeom>
              <a:ln w="38100" cap="sq">
                <a:solidFill>
                  <a:srgbClr val="C0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84A16506-51C9-43AA-B2E7-9038E45324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8526" y="5301208"/>
                <a:ext cx="4421" cy="293913"/>
              </a:xfrm>
              <a:prstGeom prst="straightConnector1">
                <a:avLst/>
              </a:prstGeom>
              <a:ln w="38100" cap="sq">
                <a:solidFill>
                  <a:srgbClr val="C0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feld 39">
                    <a:extLst>
                      <a:ext uri="{FF2B5EF4-FFF2-40B4-BE49-F238E27FC236}">
                        <a16:creationId xmlns:a16="http://schemas.microsoft.com/office/drawing/2014/main" id="{6800272D-E0FF-4649-903E-F8C71D299DA8}"/>
                      </a:ext>
                    </a:extLst>
                  </p:cNvPr>
                  <p:cNvSpPr txBox="1"/>
                  <p:nvPr/>
                </p:nvSpPr>
                <p:spPr>
                  <a:xfrm>
                    <a:off x="2849826" y="3989030"/>
                    <a:ext cx="4245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de-CH" dirty="0"/>
                  </a:p>
                </p:txBody>
              </p:sp>
            </mc:Choice>
            <mc:Fallback xmlns="">
              <p:sp>
                <p:nvSpPr>
                  <p:cNvPr id="40" name="Textfeld 39">
                    <a:extLst>
                      <a:ext uri="{FF2B5EF4-FFF2-40B4-BE49-F238E27FC236}">
                        <a16:creationId xmlns:a16="http://schemas.microsoft.com/office/drawing/2014/main" id="{6800272D-E0FF-4649-903E-F8C71D299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9826" y="3989030"/>
                    <a:ext cx="42454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hteck 40">
                    <a:extLst>
                      <a:ext uri="{FF2B5EF4-FFF2-40B4-BE49-F238E27FC236}">
                        <a16:creationId xmlns:a16="http://schemas.microsoft.com/office/drawing/2014/main" id="{46695710-3AE6-4967-B1F3-268C419B0348}"/>
                      </a:ext>
                    </a:extLst>
                  </p:cNvPr>
                  <p:cNvSpPr/>
                  <p:nvPr/>
                </p:nvSpPr>
                <p:spPr>
                  <a:xfrm>
                    <a:off x="3817504" y="4004730"/>
                    <a:ext cx="42986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de-CH" dirty="0"/>
                  </a:p>
                </p:txBody>
              </p:sp>
            </mc:Choice>
            <mc:Fallback xmlns="">
              <p:sp>
                <p:nvSpPr>
                  <p:cNvPr id="41" name="Rechteck 40">
                    <a:extLst>
                      <a:ext uri="{FF2B5EF4-FFF2-40B4-BE49-F238E27FC236}">
                        <a16:creationId xmlns:a16="http://schemas.microsoft.com/office/drawing/2014/main" id="{46695710-3AE6-4967-B1F3-268C419B034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7504" y="4004730"/>
                    <a:ext cx="429861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hteck 41">
                    <a:extLst>
                      <a:ext uri="{FF2B5EF4-FFF2-40B4-BE49-F238E27FC236}">
                        <a16:creationId xmlns:a16="http://schemas.microsoft.com/office/drawing/2014/main" id="{E3CE839B-6698-4ADC-9BF1-81B20DE5D55E}"/>
                      </a:ext>
                    </a:extLst>
                  </p:cNvPr>
                  <p:cNvSpPr/>
                  <p:nvPr/>
                </p:nvSpPr>
                <p:spPr>
                  <a:xfrm>
                    <a:off x="3466369" y="5225789"/>
                    <a:ext cx="107369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CH" dirty="0"/>
                  </a:p>
                </p:txBody>
              </p:sp>
            </mc:Choice>
            <mc:Fallback xmlns="">
              <p:sp>
                <p:nvSpPr>
                  <p:cNvPr id="42" name="Rechteck 41">
                    <a:extLst>
                      <a:ext uri="{FF2B5EF4-FFF2-40B4-BE49-F238E27FC236}">
                        <a16:creationId xmlns:a16="http://schemas.microsoft.com/office/drawing/2014/main" id="{E3CE839B-6698-4ADC-9BF1-81B20DE5D55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6369" y="5225789"/>
                    <a:ext cx="1073692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15859301-5A5D-4118-9323-B66BBD6D9E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46668" y="5703245"/>
                <a:ext cx="376872" cy="3414"/>
              </a:xfrm>
              <a:prstGeom prst="straightConnector1">
                <a:avLst/>
              </a:prstGeom>
              <a:ln w="38100" cap="sq">
                <a:solidFill>
                  <a:srgbClr val="C0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hteck 44">
                    <a:extLst>
                      <a:ext uri="{FF2B5EF4-FFF2-40B4-BE49-F238E27FC236}">
                        <a16:creationId xmlns:a16="http://schemas.microsoft.com/office/drawing/2014/main" id="{2F631167-0C3B-4EE0-8D40-53F56CC9B807}"/>
                      </a:ext>
                    </a:extLst>
                  </p:cNvPr>
                  <p:cNvSpPr/>
                  <p:nvPr/>
                </p:nvSpPr>
                <p:spPr>
                  <a:xfrm>
                    <a:off x="4627234" y="5299781"/>
                    <a:ext cx="42986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de-CH" dirty="0"/>
                  </a:p>
                </p:txBody>
              </p:sp>
            </mc:Choice>
            <mc:Fallback xmlns="">
              <p:sp>
                <p:nvSpPr>
                  <p:cNvPr id="45" name="Rechteck 44">
                    <a:extLst>
                      <a:ext uri="{FF2B5EF4-FFF2-40B4-BE49-F238E27FC236}">
                        <a16:creationId xmlns:a16="http://schemas.microsoft.com/office/drawing/2014/main" id="{2F631167-0C3B-4EE0-8D40-53F56CC9B8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7234" y="5299781"/>
                    <a:ext cx="429861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A68DCF39-F980-4E22-ACBD-02AE0BF8057E}"/>
                </a:ext>
              </a:extLst>
            </p:cNvPr>
            <p:cNvSpPr/>
            <p:nvPr/>
          </p:nvSpPr>
          <p:spPr>
            <a:xfrm>
              <a:off x="3382093" y="4790889"/>
              <a:ext cx="297180" cy="141124"/>
            </a:xfrm>
            <a:custGeom>
              <a:avLst/>
              <a:gdLst>
                <a:gd name="connsiteX0" fmla="*/ 0 w 297180"/>
                <a:gd name="connsiteY0" fmla="*/ 70562 h 141124"/>
                <a:gd name="connsiteX1" fmla="*/ 91440 w 297180"/>
                <a:gd name="connsiteY1" fmla="*/ 1982 h 141124"/>
                <a:gd name="connsiteX2" fmla="*/ 213360 w 297180"/>
                <a:gd name="connsiteY2" fmla="*/ 139142 h 141124"/>
                <a:gd name="connsiteX3" fmla="*/ 297180 w 297180"/>
                <a:gd name="connsiteY3" fmla="*/ 70562 h 14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180" h="141124">
                  <a:moveTo>
                    <a:pt x="0" y="70562"/>
                  </a:moveTo>
                  <a:cubicBezTo>
                    <a:pt x="27940" y="30557"/>
                    <a:pt x="55880" y="-9448"/>
                    <a:pt x="91440" y="1982"/>
                  </a:cubicBezTo>
                  <a:cubicBezTo>
                    <a:pt x="127000" y="13412"/>
                    <a:pt x="179070" y="127712"/>
                    <a:pt x="213360" y="139142"/>
                  </a:cubicBezTo>
                  <a:cubicBezTo>
                    <a:pt x="247650" y="150572"/>
                    <a:pt x="272415" y="110567"/>
                    <a:pt x="297180" y="7056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AB9B3CA9-43F7-4F58-B22B-1269838413D5}"/>
                </a:ext>
              </a:extLst>
            </p:cNvPr>
            <p:cNvSpPr/>
            <p:nvPr/>
          </p:nvSpPr>
          <p:spPr>
            <a:xfrm>
              <a:off x="7297304" y="4808823"/>
              <a:ext cx="297180" cy="141124"/>
            </a:xfrm>
            <a:custGeom>
              <a:avLst/>
              <a:gdLst>
                <a:gd name="connsiteX0" fmla="*/ 0 w 297180"/>
                <a:gd name="connsiteY0" fmla="*/ 70562 h 141124"/>
                <a:gd name="connsiteX1" fmla="*/ 91440 w 297180"/>
                <a:gd name="connsiteY1" fmla="*/ 1982 h 141124"/>
                <a:gd name="connsiteX2" fmla="*/ 213360 w 297180"/>
                <a:gd name="connsiteY2" fmla="*/ 139142 h 141124"/>
                <a:gd name="connsiteX3" fmla="*/ 297180 w 297180"/>
                <a:gd name="connsiteY3" fmla="*/ 70562 h 14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180" h="141124">
                  <a:moveTo>
                    <a:pt x="0" y="70562"/>
                  </a:moveTo>
                  <a:cubicBezTo>
                    <a:pt x="27940" y="30557"/>
                    <a:pt x="55880" y="-9448"/>
                    <a:pt x="91440" y="1982"/>
                  </a:cubicBezTo>
                  <a:cubicBezTo>
                    <a:pt x="127000" y="13412"/>
                    <a:pt x="179070" y="127712"/>
                    <a:pt x="213360" y="139142"/>
                  </a:cubicBezTo>
                  <a:cubicBezTo>
                    <a:pt x="247650" y="150572"/>
                    <a:pt x="272415" y="110567"/>
                    <a:pt x="297180" y="7056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1354921596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04EBE92C-A088-44FB-841C-C336736E1F55}"/>
              </a:ext>
            </a:extLst>
          </p:cNvPr>
          <p:cNvSpPr/>
          <p:nvPr/>
        </p:nvSpPr>
        <p:spPr>
          <a:xfrm>
            <a:off x="-243085" y="2556316"/>
            <a:ext cx="12529392" cy="44010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03283B-65C7-4F01-8E80-4EE362BAA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Beispiel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CC5D9B-00ED-4F50-8DCD-AD74ED846F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DDB013-FCDB-4BB7-9CF7-B027D3BF9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11FA00-8DA4-4E2B-AD74-4015DEC24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1116651-E3B8-4C0D-A1B1-2CDF3E95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88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5E30A9-BA60-4B26-B2DC-F3F26FD8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965" y="620711"/>
            <a:ext cx="6646242" cy="2443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41D495B-88B4-4085-9434-67CA13CC7BE6}"/>
                  </a:ext>
                </a:extLst>
              </p:cNvPr>
              <p:cNvSpPr txBox="1"/>
              <p:nvPr/>
            </p:nvSpPr>
            <p:spPr>
              <a:xfrm>
                <a:off x="345338" y="1196159"/>
                <a:ext cx="571098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Gegeben sei folgender Transformator mit den </a:t>
                </a:r>
              </a:p>
              <a:p>
                <a:r>
                  <a:rPr lang="de-CH" dirty="0"/>
                  <a:t>Grössen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de-CH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CH" dirty="0"/>
                  <a:t>und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de-CH" dirty="0"/>
                  <a:t> und den Widerständen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41D495B-88B4-4085-9434-67CA13CC7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38" y="1196159"/>
                <a:ext cx="5710987" cy="646331"/>
              </a:xfrm>
              <a:prstGeom prst="rect">
                <a:avLst/>
              </a:prstGeom>
              <a:blipFill>
                <a:blip r:embed="rId3"/>
                <a:stretch>
                  <a:fillRect l="-962" t="-4717" b="-1415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1BDF9CAE-E511-4BDE-8C4A-4A0BE6B5B042}"/>
              </a:ext>
            </a:extLst>
          </p:cNvPr>
          <p:cNvSpPr txBox="1"/>
          <p:nvPr/>
        </p:nvSpPr>
        <p:spPr>
          <a:xfrm>
            <a:off x="330095" y="1876238"/>
            <a:ext cx="3954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Fassen Sie die Anordnung zu einem </a:t>
            </a:r>
          </a:p>
          <a:p>
            <a:r>
              <a:rPr lang="de-CH" dirty="0"/>
              <a:t>einfachen ESB zusammen</a:t>
            </a:r>
          </a:p>
        </p:txBody>
      </p:sp>
    </p:spTree>
    <p:extLst>
      <p:ext uri="{BB962C8B-B14F-4D97-AF65-F5344CB8AC3E}">
        <p14:creationId xmlns:p14="http://schemas.microsoft.com/office/powerpoint/2010/main" val="2426997599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9AE4A43-B0CC-4F92-A87C-F5C570419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658" y="1231149"/>
            <a:ext cx="6554854" cy="20024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3F12DB-ACD5-425D-B8E8-02523C082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Verlustloser Übertrager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F49A59-F5B4-4C06-9D82-0174B82F1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E0C015-4D7F-4C15-8A17-FC3F06239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45C451-82BF-42A7-870D-EA0C8BA6B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89</a:t>
            </a:fld>
            <a:endParaRPr lang="de-CH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253EB5B-60AB-40E1-B10A-4AF3C2A5704A}"/>
              </a:ext>
            </a:extLst>
          </p:cNvPr>
          <p:cNvSpPr txBox="1"/>
          <p:nvPr/>
        </p:nvSpPr>
        <p:spPr>
          <a:xfrm>
            <a:off x="325438" y="1340768"/>
            <a:ext cx="598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Annahme: </a:t>
            </a:r>
            <a:r>
              <a:rPr lang="de-CH" b="1" dirty="0"/>
              <a:t>Gesamter Fluss fliesst durch andere Spule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EDB4DAF-4667-46A1-8EE6-D59272250351}"/>
                  </a:ext>
                </a:extLst>
              </p:cNvPr>
              <p:cNvSpPr txBox="1"/>
              <p:nvPr/>
            </p:nvSpPr>
            <p:spPr>
              <a:xfrm>
                <a:off x="756222" y="1777964"/>
                <a:ext cx="2397964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DE" b="1" i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de-DE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EDB4DAF-4667-46A1-8EE6-D59272250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22" y="1777964"/>
                <a:ext cx="2397964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CD7941E-A4F2-4232-A659-D80A7BAE21B4}"/>
                  </a:ext>
                </a:extLst>
              </p:cNvPr>
              <p:cNvSpPr txBox="1"/>
              <p:nvPr/>
            </p:nvSpPr>
            <p:spPr>
              <a:xfrm>
                <a:off x="3155700" y="1779479"/>
                <a:ext cx="247433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CH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CD7941E-A4F2-4232-A659-D80A7BAE2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700" y="1779479"/>
                <a:ext cx="2474331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8E2E49F-981A-49E1-8314-0B587539DFB9}"/>
                  </a:ext>
                </a:extLst>
              </p:cNvPr>
              <p:cNvSpPr txBox="1"/>
              <p:nvPr/>
            </p:nvSpPr>
            <p:spPr>
              <a:xfrm>
                <a:off x="2295220" y="2615365"/>
                <a:ext cx="1477328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8E2E49F-981A-49E1-8314-0B587539D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220" y="2615365"/>
                <a:ext cx="1477328" cy="5638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BFB04260-3DE0-476E-B5E8-ADE2397DF22D}"/>
                  </a:ext>
                </a:extLst>
              </p:cNvPr>
              <p:cNvSpPr/>
              <p:nvPr/>
            </p:nvSpPr>
            <p:spPr>
              <a:xfrm>
                <a:off x="996667" y="4237410"/>
                <a:ext cx="1795620" cy="656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± ü ≔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BFB04260-3DE0-476E-B5E8-ADE2397DF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667" y="4237410"/>
                <a:ext cx="1795620" cy="656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817415D5-5658-4482-A65C-4D8BDE0C9889}"/>
              </a:ext>
            </a:extLst>
          </p:cNvPr>
          <p:cNvSpPr txBox="1"/>
          <p:nvPr/>
        </p:nvSpPr>
        <p:spPr>
          <a:xfrm>
            <a:off x="381884" y="3776632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Übersetzungsverhältnis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3ED209D-0246-4E1E-A2FB-A766D124C1C5}"/>
              </a:ext>
            </a:extLst>
          </p:cNvPr>
          <p:cNvSpPr txBox="1"/>
          <p:nvPr/>
        </p:nvSpPr>
        <p:spPr>
          <a:xfrm>
            <a:off x="478382" y="5814130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Abhängig der Wicklungsrichtungen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5D1272E-E04C-42B8-BF55-B811BD26B851}"/>
              </a:ext>
            </a:extLst>
          </p:cNvPr>
          <p:cNvSpPr/>
          <p:nvPr/>
        </p:nvSpPr>
        <p:spPr>
          <a:xfrm>
            <a:off x="1053059" y="4450043"/>
            <a:ext cx="288032" cy="275101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AB6A8F8-3AE4-4A6F-8043-435B4CAB8B6E}"/>
              </a:ext>
            </a:extLst>
          </p:cNvPr>
          <p:cNvCxnSpPr>
            <a:cxnSpLocks/>
          </p:cNvCxnSpPr>
          <p:nvPr/>
        </p:nvCxnSpPr>
        <p:spPr>
          <a:xfrm flipH="1" flipV="1">
            <a:off x="1269083" y="4743359"/>
            <a:ext cx="810113" cy="1036727"/>
          </a:xfrm>
          <a:prstGeom prst="straightConnector1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74543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6337707" y="2177335"/>
            <a:ext cx="472899" cy="12471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5856277" y="2177336"/>
                <a:ext cx="20839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sz="105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277" y="2177336"/>
                <a:ext cx="208390" cy="161583"/>
              </a:xfrm>
              <a:prstGeom prst="rect">
                <a:avLst/>
              </a:prstGeom>
              <a:blipFill>
                <a:blip r:embed="rId2"/>
                <a:stretch>
                  <a:fillRect l="-8824" r="-2941" b="-148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451777" y="2178158"/>
                <a:ext cx="20839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sz="105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777" y="2178158"/>
                <a:ext cx="208390" cy="161583"/>
              </a:xfrm>
              <a:prstGeom prst="rect">
                <a:avLst/>
              </a:prstGeom>
              <a:blipFill>
                <a:blip r:embed="rId3"/>
                <a:stretch>
                  <a:fillRect l="-5714" r="-2857" b="-148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9</a:t>
            </a:fld>
            <a:endParaRPr lang="de-CH" dirty="0"/>
          </a:p>
        </p:txBody>
      </p:sp>
      <p:grpSp>
        <p:nvGrpSpPr>
          <p:cNvPr id="39" name="Group 38"/>
          <p:cNvGrpSpPr/>
          <p:nvPr/>
        </p:nvGrpSpPr>
        <p:grpSpPr>
          <a:xfrm>
            <a:off x="2507006" y="2207534"/>
            <a:ext cx="1600805" cy="1718696"/>
            <a:chOff x="1151734" y="1929247"/>
            <a:chExt cx="3466137" cy="3721400"/>
          </a:xfrm>
        </p:grpSpPr>
        <p:grpSp>
          <p:nvGrpSpPr>
            <p:cNvPr id="8" name="Group 7"/>
            <p:cNvGrpSpPr/>
            <p:nvPr/>
          </p:nvGrpSpPr>
          <p:grpSpPr>
            <a:xfrm>
              <a:off x="1151734" y="3222594"/>
              <a:ext cx="3466137" cy="2428053"/>
              <a:chOff x="1987796" y="3123007"/>
              <a:chExt cx="3466137" cy="2428053"/>
            </a:xfrm>
          </p:grpSpPr>
          <p:cxnSp>
            <p:nvCxnSpPr>
              <p:cNvPr id="9" name="Straight Connector 8"/>
              <p:cNvCxnSpPr/>
              <p:nvPr/>
            </p:nvCxnSpPr>
            <p:spPr>
              <a:xfrm flipH="1">
                <a:off x="1989163" y="3123007"/>
                <a:ext cx="288032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>
                <a:off x="5157515" y="3123007"/>
                <a:ext cx="288032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5453931" y="3123007"/>
                <a:ext cx="0" cy="1674145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1987796" y="3123007"/>
                <a:ext cx="0" cy="1674145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989163" y="4804164"/>
                <a:ext cx="3464770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/>
              <p:cNvSpPr/>
              <p:nvPr/>
            </p:nvSpPr>
            <p:spPr>
              <a:xfrm>
                <a:off x="3505523" y="4588140"/>
                <a:ext cx="432048" cy="4320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3219722" y="5201193"/>
                    <a:ext cx="1070006" cy="34986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50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de-CH" sz="1050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=0 </m:t>
                          </m:r>
                          <m:r>
                            <m:rPr>
                              <m:nor/>
                            </m:rPr>
                            <a:rPr lang="de-CH" sz="105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oMath>
                      </m:oMathPara>
                    </a14:m>
                    <a:endParaRPr lang="de-CH" sz="1351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19722" y="5201193"/>
                    <a:ext cx="1070006" cy="3498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173" r="-6173" b="-11538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Group 16"/>
            <p:cNvGrpSpPr/>
            <p:nvPr/>
          </p:nvGrpSpPr>
          <p:grpSpPr>
            <a:xfrm>
              <a:off x="1445325" y="1929247"/>
              <a:ext cx="2880320" cy="2700382"/>
              <a:chOff x="2277195" y="1772816"/>
              <a:chExt cx="2880320" cy="270038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277195" y="1772816"/>
                <a:ext cx="144016" cy="270038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013499" y="1772816"/>
                <a:ext cx="144016" cy="270038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</p:grpSp>
      </p:grpSp>
      <p:sp>
        <p:nvSpPr>
          <p:cNvPr id="38" name="Oval 37"/>
          <p:cNvSpPr/>
          <p:nvPr/>
        </p:nvSpPr>
        <p:spPr>
          <a:xfrm>
            <a:off x="1871599" y="2159301"/>
            <a:ext cx="378190" cy="378190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801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759474" y="4432532"/>
            <a:ext cx="2480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500" dirty="0"/>
              <a:t>Kondensator ist entladen.</a:t>
            </a:r>
          </a:p>
          <a:p>
            <a:pPr algn="ctr"/>
            <a:r>
              <a:rPr lang="de-CH" sz="1500" dirty="0"/>
              <a:t>Keine Felder, keine Spannung,</a:t>
            </a:r>
          </a:p>
          <a:p>
            <a:pPr algn="ctr"/>
            <a:r>
              <a:rPr lang="de-CH" sz="1500" dirty="0"/>
              <a:t>keine Energie gespeichert.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5411276" y="2177336"/>
            <a:ext cx="1600805" cy="1748177"/>
            <a:chOff x="1151734" y="1929247"/>
            <a:chExt cx="3466137" cy="3785234"/>
          </a:xfrm>
        </p:grpSpPr>
        <p:grpSp>
          <p:nvGrpSpPr>
            <p:cNvPr id="42" name="Group 41"/>
            <p:cNvGrpSpPr/>
            <p:nvPr/>
          </p:nvGrpSpPr>
          <p:grpSpPr>
            <a:xfrm>
              <a:off x="1151734" y="3222594"/>
              <a:ext cx="3466137" cy="2491887"/>
              <a:chOff x="1987796" y="3123007"/>
              <a:chExt cx="3466137" cy="2491887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 flipH="1">
                <a:off x="1989163" y="3123007"/>
                <a:ext cx="288032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5157515" y="3123007"/>
                <a:ext cx="288032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5453931" y="3123007"/>
                <a:ext cx="0" cy="1674145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1987796" y="3123007"/>
                <a:ext cx="0" cy="1674145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989163" y="4804164"/>
                <a:ext cx="3464770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3505523" y="4588140"/>
                <a:ext cx="432048" cy="4320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  <p:cxnSp>
            <p:nvCxnSpPr>
              <p:cNvPr id="52" name="Straight Arrow Connector 51"/>
              <p:cNvCxnSpPr/>
              <p:nvPr/>
            </p:nvCxnSpPr>
            <p:spPr>
              <a:xfrm>
                <a:off x="3505523" y="5154555"/>
                <a:ext cx="499864" cy="0"/>
              </a:xfrm>
              <a:prstGeom prst="straightConnector1">
                <a:avLst/>
              </a:prstGeom>
              <a:ln w="38100" cap="sq">
                <a:solidFill>
                  <a:srgbClr val="1269B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3578059" y="5265027"/>
                    <a:ext cx="286834" cy="34986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50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de-CH" sz="1351" dirty="0"/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8059" y="5265027"/>
                    <a:ext cx="286834" cy="34986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727" r="-18182" b="-7407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Group 42"/>
            <p:cNvGrpSpPr/>
            <p:nvPr/>
          </p:nvGrpSpPr>
          <p:grpSpPr>
            <a:xfrm>
              <a:off x="1445325" y="1929247"/>
              <a:ext cx="2880320" cy="2700382"/>
              <a:chOff x="2277195" y="1772816"/>
              <a:chExt cx="2880320" cy="2700382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2277195" y="1772816"/>
                <a:ext cx="144016" cy="270038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013499" y="1772816"/>
                <a:ext cx="144016" cy="270038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</p:grpSp>
      </p:grpSp>
      <p:sp>
        <p:nvSpPr>
          <p:cNvPr id="54" name="Oval 53"/>
          <p:cNvSpPr/>
          <p:nvPr/>
        </p:nvSpPr>
        <p:spPr>
          <a:xfrm>
            <a:off x="4597467" y="2154840"/>
            <a:ext cx="378190" cy="378190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801" b="1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365429" y="4432531"/>
            <a:ext cx="307554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500" dirty="0"/>
              <a:t>Spannung wird angelegt.</a:t>
            </a:r>
          </a:p>
          <a:p>
            <a:pPr algn="ctr"/>
            <a:r>
              <a:rPr lang="de-CH" sz="1500" dirty="0"/>
              <a:t>Freie Elektronen im Metall wandern</a:t>
            </a:r>
            <a:br>
              <a:rPr lang="de-CH" sz="1500" dirty="0"/>
            </a:br>
            <a:r>
              <a:rPr lang="de-CH" sz="1500" dirty="0"/>
              <a:t>von der einen Platte auf die andere.</a:t>
            </a:r>
            <a:br>
              <a:rPr lang="de-CH" sz="1500" dirty="0"/>
            </a:br>
            <a:r>
              <a:rPr lang="de-CH" sz="1500" dirty="0"/>
              <a:t>Ein Strom fliesst, Ladung baut sich auf!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5510333" y="2164537"/>
            <a:ext cx="138535" cy="1259883"/>
            <a:chOff x="5897259" y="1682587"/>
            <a:chExt cx="184641" cy="16791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5898161" y="1682587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161" y="1682587"/>
                  <a:ext cx="183739" cy="215360"/>
                </a:xfrm>
                <a:prstGeom prst="rect">
                  <a:avLst/>
                </a:prstGeom>
                <a:blipFill>
                  <a:blip r:embed="rId6"/>
                  <a:stretch>
                    <a:fillRect l="-56522" t="-18519" r="-52174" b="-3703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5898161" y="1891705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161" y="1891705"/>
                  <a:ext cx="183739" cy="215360"/>
                </a:xfrm>
                <a:prstGeom prst="rect">
                  <a:avLst/>
                </a:prstGeom>
                <a:blipFill>
                  <a:blip r:embed="rId7"/>
                  <a:stretch>
                    <a:fillRect l="-56522" t="-19231" r="-52174" b="-4230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898161" y="2100822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161" y="2100822"/>
                  <a:ext cx="183739" cy="215360"/>
                </a:xfrm>
                <a:prstGeom prst="rect">
                  <a:avLst/>
                </a:prstGeom>
                <a:blipFill>
                  <a:blip r:embed="rId8"/>
                  <a:stretch>
                    <a:fillRect l="-56522" t="-19231" r="-52174" b="-4230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898161" y="2309941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161" y="2309941"/>
                  <a:ext cx="183739" cy="215360"/>
                </a:xfrm>
                <a:prstGeom prst="rect">
                  <a:avLst/>
                </a:prstGeom>
                <a:blipFill>
                  <a:blip r:embed="rId9"/>
                  <a:stretch>
                    <a:fillRect l="-56522" t="-18519" r="-52174" b="-40741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5898161" y="2519059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161" y="2519059"/>
                  <a:ext cx="183739" cy="215360"/>
                </a:xfrm>
                <a:prstGeom prst="rect">
                  <a:avLst/>
                </a:prstGeom>
                <a:blipFill>
                  <a:blip r:embed="rId6"/>
                  <a:stretch>
                    <a:fillRect l="-56522" t="-18519" r="-52174" b="-3703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5897259" y="2728177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7259" y="2728177"/>
                  <a:ext cx="183739" cy="215360"/>
                </a:xfrm>
                <a:prstGeom prst="rect">
                  <a:avLst/>
                </a:prstGeom>
                <a:blipFill>
                  <a:blip r:embed="rId7"/>
                  <a:stretch>
                    <a:fillRect l="-56522" t="-19231" r="-52174" b="-4230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5897259" y="2937294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7259" y="2937294"/>
                  <a:ext cx="183739" cy="215360"/>
                </a:xfrm>
                <a:prstGeom prst="rect">
                  <a:avLst/>
                </a:prstGeom>
                <a:blipFill>
                  <a:blip r:embed="rId10"/>
                  <a:stretch>
                    <a:fillRect l="-56522" t="-19231" r="-52174" b="-4230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5897259" y="3146415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7259" y="3146415"/>
                  <a:ext cx="183739" cy="215360"/>
                </a:xfrm>
                <a:prstGeom prst="rect">
                  <a:avLst/>
                </a:prstGeom>
                <a:blipFill>
                  <a:blip r:embed="rId11"/>
                  <a:stretch>
                    <a:fillRect l="-56522" t="-18519" r="-52174" b="-3703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oup 78"/>
          <p:cNvGrpSpPr/>
          <p:nvPr/>
        </p:nvGrpSpPr>
        <p:grpSpPr>
          <a:xfrm>
            <a:off x="6774022" y="2163767"/>
            <a:ext cx="138535" cy="1259883"/>
            <a:chOff x="7581522" y="1681561"/>
            <a:chExt cx="184641" cy="16791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7582424" y="1681561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424" y="1681561"/>
                  <a:ext cx="183739" cy="215360"/>
                </a:xfrm>
                <a:prstGeom prst="rect">
                  <a:avLst/>
                </a:prstGeom>
                <a:blipFill>
                  <a:blip r:embed="rId12"/>
                  <a:stretch>
                    <a:fillRect l="-43478" r="-43478" b="-30769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7582424" y="1890679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424" y="1890679"/>
                  <a:ext cx="183739" cy="215360"/>
                </a:xfrm>
                <a:prstGeom prst="rect">
                  <a:avLst/>
                </a:prstGeom>
                <a:blipFill>
                  <a:blip r:embed="rId12"/>
                  <a:stretch>
                    <a:fillRect l="-43478" r="-43478" b="-30769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582424" y="2099796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424" y="2099796"/>
                  <a:ext cx="183739" cy="215360"/>
                </a:xfrm>
                <a:prstGeom prst="rect">
                  <a:avLst/>
                </a:prstGeom>
                <a:blipFill>
                  <a:blip r:embed="rId13"/>
                  <a:stretch>
                    <a:fillRect l="-43478" r="-43478" b="-2963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7582424" y="2308915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424" y="2308915"/>
                  <a:ext cx="183739" cy="215360"/>
                </a:xfrm>
                <a:prstGeom prst="rect">
                  <a:avLst/>
                </a:prstGeom>
                <a:blipFill>
                  <a:blip r:embed="rId14"/>
                  <a:stretch>
                    <a:fillRect l="-43478" r="-43478" b="-25926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7582424" y="2518033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424" y="2518033"/>
                  <a:ext cx="183739" cy="215360"/>
                </a:xfrm>
                <a:prstGeom prst="rect">
                  <a:avLst/>
                </a:prstGeom>
                <a:blipFill>
                  <a:blip r:embed="rId12"/>
                  <a:stretch>
                    <a:fillRect l="-43478" r="-43478" b="-30769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7581522" y="2727151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522" y="2727151"/>
                  <a:ext cx="183739" cy="215360"/>
                </a:xfrm>
                <a:prstGeom prst="rect">
                  <a:avLst/>
                </a:prstGeom>
                <a:blipFill>
                  <a:blip r:embed="rId15"/>
                  <a:stretch>
                    <a:fillRect l="-43478" r="-39130" b="-30769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7581522" y="2936268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522" y="2936268"/>
                  <a:ext cx="183739" cy="215360"/>
                </a:xfrm>
                <a:prstGeom prst="rect">
                  <a:avLst/>
                </a:prstGeom>
                <a:blipFill>
                  <a:blip r:embed="rId16"/>
                  <a:stretch>
                    <a:fillRect l="-43478" r="-39130" b="-2963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7581522" y="3145389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522" y="3145389"/>
                  <a:ext cx="183739" cy="215360"/>
                </a:xfrm>
                <a:prstGeom prst="rect">
                  <a:avLst/>
                </a:prstGeom>
                <a:blipFill>
                  <a:blip r:embed="rId17"/>
                  <a:stretch>
                    <a:fillRect l="-43478" r="-39130" b="-25926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2" name="Rectangle 71"/>
          <p:cNvSpPr/>
          <p:nvPr/>
        </p:nvSpPr>
        <p:spPr>
          <a:xfrm>
            <a:off x="3433436" y="2207533"/>
            <a:ext cx="472899" cy="12471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2952007" y="2207535"/>
                <a:ext cx="20839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sz="105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007" y="2207535"/>
                <a:ext cx="208390" cy="161583"/>
              </a:xfrm>
              <a:prstGeom prst="rect">
                <a:avLst/>
              </a:prstGeom>
              <a:blipFill>
                <a:blip r:embed="rId18"/>
                <a:stretch>
                  <a:fillRect l="-5882" r="-5882" b="-148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3547507" y="2208357"/>
                <a:ext cx="20839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sz="105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507" y="2208357"/>
                <a:ext cx="208390" cy="161583"/>
              </a:xfrm>
              <a:prstGeom prst="rect">
                <a:avLst/>
              </a:prstGeom>
              <a:blipFill>
                <a:blip r:embed="rId19"/>
                <a:stretch>
                  <a:fillRect l="-8824" r="-2941" b="-148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Isosceles Triangle 79"/>
          <p:cNvSpPr/>
          <p:nvPr/>
        </p:nvSpPr>
        <p:spPr>
          <a:xfrm rot="16200000">
            <a:off x="5680691" y="3481477"/>
            <a:ext cx="161486" cy="139212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1"/>
          </a:p>
        </p:txBody>
      </p:sp>
      <p:sp>
        <p:nvSpPr>
          <p:cNvPr id="81" name="Rectangle 80"/>
          <p:cNvSpPr/>
          <p:nvPr/>
        </p:nvSpPr>
        <p:spPr>
          <a:xfrm>
            <a:off x="9333036" y="2223192"/>
            <a:ext cx="472899" cy="12471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35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8851606" y="2223193"/>
                <a:ext cx="20839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sz="105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606" y="2223193"/>
                <a:ext cx="208390" cy="161583"/>
              </a:xfrm>
              <a:prstGeom prst="rect">
                <a:avLst/>
              </a:prstGeom>
              <a:blipFill>
                <a:blip r:embed="rId20"/>
                <a:stretch>
                  <a:fillRect l="-5882" r="-5882" b="-1538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9447106" y="2224015"/>
                <a:ext cx="208390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de-CH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sz="105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106" y="2224015"/>
                <a:ext cx="208390" cy="161583"/>
              </a:xfrm>
              <a:prstGeom prst="rect">
                <a:avLst/>
              </a:prstGeom>
              <a:blipFill>
                <a:blip r:embed="rId21"/>
                <a:stretch>
                  <a:fillRect l="-8824" r="-2941" b="-1538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Group 83"/>
          <p:cNvGrpSpPr/>
          <p:nvPr/>
        </p:nvGrpSpPr>
        <p:grpSpPr>
          <a:xfrm>
            <a:off x="8406605" y="2223193"/>
            <a:ext cx="1600805" cy="1748177"/>
            <a:chOff x="1151734" y="1929247"/>
            <a:chExt cx="3466137" cy="3785234"/>
          </a:xfrm>
        </p:grpSpPr>
        <p:grpSp>
          <p:nvGrpSpPr>
            <p:cNvPr id="85" name="Group 84"/>
            <p:cNvGrpSpPr/>
            <p:nvPr/>
          </p:nvGrpSpPr>
          <p:grpSpPr>
            <a:xfrm>
              <a:off x="1151734" y="3222594"/>
              <a:ext cx="3466137" cy="2491887"/>
              <a:chOff x="1987796" y="3123007"/>
              <a:chExt cx="3466137" cy="2491887"/>
            </a:xfrm>
          </p:grpSpPr>
          <p:cxnSp>
            <p:nvCxnSpPr>
              <p:cNvPr id="89" name="Straight Connector 88"/>
              <p:cNvCxnSpPr/>
              <p:nvPr/>
            </p:nvCxnSpPr>
            <p:spPr>
              <a:xfrm flipH="1">
                <a:off x="1989163" y="3123007"/>
                <a:ext cx="288032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5157515" y="3123007"/>
                <a:ext cx="288032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5453931" y="3123007"/>
                <a:ext cx="0" cy="1674145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1987796" y="3123007"/>
                <a:ext cx="0" cy="1674145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989163" y="4804164"/>
                <a:ext cx="3464770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/>
              <p:cNvSpPr/>
              <p:nvPr/>
            </p:nvSpPr>
            <p:spPr>
              <a:xfrm>
                <a:off x="3505523" y="4588140"/>
                <a:ext cx="432048" cy="4320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  <p:cxnSp>
            <p:nvCxnSpPr>
              <p:cNvPr id="95" name="Straight Arrow Connector 94"/>
              <p:cNvCxnSpPr/>
              <p:nvPr/>
            </p:nvCxnSpPr>
            <p:spPr>
              <a:xfrm>
                <a:off x="3505523" y="5154555"/>
                <a:ext cx="499864" cy="0"/>
              </a:xfrm>
              <a:prstGeom prst="straightConnector1">
                <a:avLst/>
              </a:prstGeom>
              <a:ln w="38100" cap="sq">
                <a:solidFill>
                  <a:srgbClr val="1269B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3578059" y="5265027"/>
                    <a:ext cx="286834" cy="34986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50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de-CH" sz="1351" dirty="0"/>
                  </a:p>
                </p:txBody>
              </p:sp>
            </mc:Choice>
            <mc:Fallback xmlns="">
              <p:sp>
                <p:nvSpPr>
                  <p:cNvPr id="96" name="TextBox 9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8059" y="5265027"/>
                    <a:ext cx="286834" cy="34986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3810" r="-23810" b="-11538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/>
            <p:cNvGrpSpPr/>
            <p:nvPr/>
          </p:nvGrpSpPr>
          <p:grpSpPr>
            <a:xfrm>
              <a:off x="1445325" y="1929247"/>
              <a:ext cx="2880320" cy="2700382"/>
              <a:chOff x="2277195" y="1772816"/>
              <a:chExt cx="2880320" cy="2700382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2277195" y="1772816"/>
                <a:ext cx="144016" cy="270038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013499" y="1772816"/>
                <a:ext cx="144016" cy="270038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</p:grpSp>
      </p:grpSp>
      <p:sp>
        <p:nvSpPr>
          <p:cNvPr id="97" name="Oval 96"/>
          <p:cNvSpPr/>
          <p:nvPr/>
        </p:nvSpPr>
        <p:spPr>
          <a:xfrm>
            <a:off x="7565394" y="2182174"/>
            <a:ext cx="378190" cy="378190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801" b="1" dirty="0">
                <a:solidFill>
                  <a:schemeClr val="accent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7410710" y="4466827"/>
                <a:ext cx="3252509" cy="1488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1500" dirty="0"/>
                  <a:t>Durch die getrennten Ladungen </a:t>
                </a:r>
                <a:r>
                  <a:rPr lang="de-CH" sz="1500" dirty="0" err="1"/>
                  <a:t>ent</a:t>
                </a:r>
                <a:r>
                  <a:rPr lang="de-CH" sz="1500" dirty="0"/>
                  <a:t>-</a:t>
                </a:r>
                <a:br>
                  <a:rPr lang="de-CH" sz="1500" dirty="0"/>
                </a:br>
                <a:r>
                  <a:rPr lang="de-CH" sz="1500" dirty="0"/>
                  <a:t>steht eine elektrische Flussdichte </a:t>
                </a:r>
                <a14:m>
                  <m:oMath xmlns:m="http://schemas.openxmlformats.org/officeDocument/2006/math">
                    <m:r>
                      <a:rPr lang="de-CH" sz="15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br>
                  <a:rPr lang="de-CH" sz="1500" dirty="0"/>
                </a:br>
                <a:r>
                  <a:rPr lang="de-CH" sz="1500" dirty="0"/>
                  <a:t>entsprechend dem Gesetz von Gauss</a:t>
                </a:r>
                <a:br>
                  <a:rPr lang="de-CH" sz="15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∯"/>
                          <m:supHide m:val="on"/>
                          <m:ctrlPr>
                            <a:rPr lang="de-CH" sz="15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CH" sz="15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CH" sz="15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de-CH" sz="15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sz="15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de-CH" sz="15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de-CH" sz="15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sz="15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de-CH" sz="15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1500" i="1" dirty="0">
                              <a:latin typeface="Cambria Math" panose="02040503050406030204" pitchFamily="18" charset="0"/>
                            </a:rPr>
                            <m:t>𝑑𝐴</m:t>
                          </m:r>
                          <m:r>
                            <a:rPr lang="de-CH" sz="15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∭"/>
                              <m:supHide m:val="on"/>
                              <m:ctrlPr>
                                <a:rPr lang="de-CH" sz="15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de-CH" sz="1500" i="1" dirty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r>
                                <a:rPr lang="de-CH" sz="1500" i="1" dirty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de-CH" sz="15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1500" i="1" dirty="0">
                                  <a:latin typeface="Cambria Math" panose="02040503050406030204" pitchFamily="18" charset="0"/>
                                </a:rPr>
                                <m:t>𝑑𝑉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CH" sz="15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710" y="4466827"/>
                <a:ext cx="3252509" cy="1488934"/>
              </a:xfrm>
              <a:prstGeom prst="rect">
                <a:avLst/>
              </a:prstGeom>
              <a:blipFill>
                <a:blip r:embed="rId22"/>
                <a:stretch>
                  <a:fillRect l="-6004" t="-2049" r="-18386" b="-9057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/>
          <p:cNvGrpSpPr/>
          <p:nvPr/>
        </p:nvGrpSpPr>
        <p:grpSpPr>
          <a:xfrm>
            <a:off x="8505662" y="2210394"/>
            <a:ext cx="138535" cy="1259883"/>
            <a:chOff x="5897259" y="1682587"/>
            <a:chExt cx="184641" cy="16791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5898161" y="1682587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161" y="1682587"/>
                  <a:ext cx="183739" cy="215360"/>
                </a:xfrm>
                <a:prstGeom prst="rect">
                  <a:avLst/>
                </a:prstGeom>
                <a:blipFill>
                  <a:blip r:embed="rId23"/>
                  <a:stretch>
                    <a:fillRect l="-56522" t="-19231" r="-56522" b="-4230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5898161" y="1891705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161" y="1891705"/>
                  <a:ext cx="183739" cy="215360"/>
                </a:xfrm>
                <a:prstGeom prst="rect">
                  <a:avLst/>
                </a:prstGeom>
                <a:blipFill>
                  <a:blip r:embed="rId24"/>
                  <a:stretch>
                    <a:fillRect l="-56522" t="-18519" r="-56522" b="-40741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5898161" y="2100822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161" y="2100822"/>
                  <a:ext cx="183739" cy="215360"/>
                </a:xfrm>
                <a:prstGeom prst="rect">
                  <a:avLst/>
                </a:prstGeom>
                <a:blipFill>
                  <a:blip r:embed="rId25"/>
                  <a:stretch>
                    <a:fillRect l="-56522" t="-18519" r="-56522" b="-3703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5898161" y="2309941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161" y="2309941"/>
                  <a:ext cx="183739" cy="215360"/>
                </a:xfrm>
                <a:prstGeom prst="rect">
                  <a:avLst/>
                </a:prstGeom>
                <a:blipFill>
                  <a:blip r:embed="rId26"/>
                  <a:stretch>
                    <a:fillRect l="-56522" t="-19231" r="-56522" b="-4230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5898161" y="2519059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8161" y="2519059"/>
                  <a:ext cx="183739" cy="215360"/>
                </a:xfrm>
                <a:prstGeom prst="rect">
                  <a:avLst/>
                </a:prstGeom>
                <a:blipFill>
                  <a:blip r:embed="rId23"/>
                  <a:stretch>
                    <a:fillRect l="-56522" t="-19231" r="-56522" b="-4230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5897259" y="2728177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7259" y="2728177"/>
                  <a:ext cx="183739" cy="215360"/>
                </a:xfrm>
                <a:prstGeom prst="rect">
                  <a:avLst/>
                </a:prstGeom>
                <a:blipFill>
                  <a:blip r:embed="rId24"/>
                  <a:stretch>
                    <a:fillRect l="-56522" t="-18519" r="-56522" b="-40741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5897259" y="2937294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7259" y="2937294"/>
                  <a:ext cx="183739" cy="215360"/>
                </a:xfrm>
                <a:prstGeom prst="rect">
                  <a:avLst/>
                </a:prstGeom>
                <a:blipFill>
                  <a:blip r:embed="rId25"/>
                  <a:stretch>
                    <a:fillRect l="-56522" t="-18519" r="-56522" b="-3703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5897259" y="3146415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7259" y="3146415"/>
                  <a:ext cx="183739" cy="215360"/>
                </a:xfrm>
                <a:prstGeom prst="rect">
                  <a:avLst/>
                </a:prstGeom>
                <a:blipFill>
                  <a:blip r:embed="rId26"/>
                  <a:stretch>
                    <a:fillRect l="-56522" t="-19231" r="-56522" b="-4230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" name="Group 107"/>
          <p:cNvGrpSpPr/>
          <p:nvPr/>
        </p:nvGrpSpPr>
        <p:grpSpPr>
          <a:xfrm>
            <a:off x="9769351" y="2209624"/>
            <a:ext cx="138535" cy="1259883"/>
            <a:chOff x="7581522" y="1681561"/>
            <a:chExt cx="184641" cy="16791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7582424" y="1681561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424" y="1681561"/>
                  <a:ext cx="183739" cy="215360"/>
                </a:xfrm>
                <a:prstGeom prst="rect">
                  <a:avLst/>
                </a:prstGeom>
                <a:blipFill>
                  <a:blip r:embed="rId27"/>
                  <a:stretch>
                    <a:fillRect l="-50000" r="-45455" b="-2963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/>
                <p:cNvSpPr txBox="1"/>
                <p:nvPr/>
              </p:nvSpPr>
              <p:spPr>
                <a:xfrm>
                  <a:off x="7582424" y="1890679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10" name="TextBox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424" y="1890679"/>
                  <a:ext cx="183739" cy="215360"/>
                </a:xfrm>
                <a:prstGeom prst="rect">
                  <a:avLst/>
                </a:prstGeom>
                <a:blipFill>
                  <a:blip r:embed="rId28"/>
                  <a:stretch>
                    <a:fillRect l="-50000" r="-45455" b="-25926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/>
                <p:cNvSpPr txBox="1"/>
                <p:nvPr/>
              </p:nvSpPr>
              <p:spPr>
                <a:xfrm>
                  <a:off x="7582424" y="2099796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11" name="TextBox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424" y="2099796"/>
                  <a:ext cx="183739" cy="215360"/>
                </a:xfrm>
                <a:prstGeom prst="rect">
                  <a:avLst/>
                </a:prstGeom>
                <a:blipFill>
                  <a:blip r:embed="rId29"/>
                  <a:stretch>
                    <a:fillRect l="-50000" r="-45455" b="-30769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/>
                <p:cNvSpPr txBox="1"/>
                <p:nvPr/>
              </p:nvSpPr>
              <p:spPr>
                <a:xfrm>
                  <a:off x="7582424" y="2308915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424" y="2308915"/>
                  <a:ext cx="183739" cy="215360"/>
                </a:xfrm>
                <a:prstGeom prst="rect">
                  <a:avLst/>
                </a:prstGeom>
                <a:blipFill>
                  <a:blip r:embed="rId29"/>
                  <a:stretch>
                    <a:fillRect l="-50000" r="-45455" b="-30769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/>
                <p:cNvSpPr txBox="1"/>
                <p:nvPr/>
              </p:nvSpPr>
              <p:spPr>
                <a:xfrm>
                  <a:off x="7582424" y="2518033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13" name="TextBox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2424" y="2518033"/>
                  <a:ext cx="183739" cy="215360"/>
                </a:xfrm>
                <a:prstGeom prst="rect">
                  <a:avLst/>
                </a:prstGeom>
                <a:blipFill>
                  <a:blip r:embed="rId30"/>
                  <a:stretch>
                    <a:fillRect l="-50000" r="-45455" b="-2963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>
                  <a:off x="7581522" y="2727151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522" y="2727151"/>
                  <a:ext cx="183739" cy="215360"/>
                </a:xfrm>
                <a:prstGeom prst="rect">
                  <a:avLst/>
                </a:prstGeom>
                <a:blipFill>
                  <a:blip r:embed="rId28"/>
                  <a:stretch>
                    <a:fillRect l="-50000" r="-45455" b="-25926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7581522" y="2936268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522" y="2936268"/>
                  <a:ext cx="183739" cy="215360"/>
                </a:xfrm>
                <a:prstGeom prst="rect">
                  <a:avLst/>
                </a:prstGeom>
                <a:blipFill>
                  <a:blip r:embed="rId29"/>
                  <a:stretch>
                    <a:fillRect l="-50000" r="-45455" b="-30769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7581522" y="3145389"/>
                  <a:ext cx="183739" cy="2153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50">
                            <a:effectLst>
                              <a:glow rad="203200">
                                <a:schemeClr val="bg1">
                                  <a:alpha val="8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m:oMathPara>
                  </a14:m>
                  <a:endParaRPr lang="de-CH" sz="1050" dirty="0">
                    <a:effectLst>
                      <a:glow rad="203200">
                        <a:schemeClr val="bg1">
                          <a:alpha val="80000"/>
                        </a:schemeClr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1522" y="3145389"/>
                  <a:ext cx="183739" cy="215360"/>
                </a:xfrm>
                <a:prstGeom prst="rect">
                  <a:avLst/>
                </a:prstGeom>
                <a:blipFill>
                  <a:blip r:embed="rId29"/>
                  <a:stretch>
                    <a:fillRect l="-50000" r="-45455" b="-30769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Group 133"/>
          <p:cNvGrpSpPr/>
          <p:nvPr/>
        </p:nvGrpSpPr>
        <p:grpSpPr>
          <a:xfrm>
            <a:off x="8639976" y="2383523"/>
            <a:ext cx="1614242" cy="1011978"/>
            <a:chOff x="9487438" y="2035574"/>
            <a:chExt cx="2151483" cy="1348777"/>
          </a:xfrm>
        </p:grpSpPr>
        <p:cxnSp>
          <p:nvCxnSpPr>
            <p:cNvPr id="119" name="Straight Arrow Connector 118"/>
            <p:cNvCxnSpPr/>
            <p:nvPr/>
          </p:nvCxnSpPr>
          <p:spPr>
            <a:xfrm flipV="1">
              <a:off x="9487438" y="2133662"/>
              <a:ext cx="1499917" cy="1026"/>
            </a:xfrm>
            <a:prstGeom prst="straightConnector1">
              <a:avLst/>
            </a:prstGeom>
            <a:ln w="12700" cap="sq">
              <a:solidFill>
                <a:srgbClr val="FFC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flipV="1">
              <a:off x="9487438" y="2341939"/>
              <a:ext cx="1499917" cy="1026"/>
            </a:xfrm>
            <a:prstGeom prst="straightConnector1">
              <a:avLst/>
            </a:prstGeom>
            <a:ln w="12700" cap="sq">
              <a:solidFill>
                <a:srgbClr val="FFC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flipV="1">
              <a:off x="9487438" y="2550216"/>
              <a:ext cx="1499917" cy="1026"/>
            </a:xfrm>
            <a:prstGeom prst="straightConnector1">
              <a:avLst/>
            </a:prstGeom>
            <a:ln w="12700" cap="sq">
              <a:solidFill>
                <a:srgbClr val="FFC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 flipV="1">
              <a:off x="9487438" y="2758493"/>
              <a:ext cx="1499917" cy="1026"/>
            </a:xfrm>
            <a:prstGeom prst="straightConnector1">
              <a:avLst/>
            </a:prstGeom>
            <a:ln w="12700" cap="sq">
              <a:solidFill>
                <a:srgbClr val="FFC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flipV="1">
              <a:off x="9487438" y="2966770"/>
              <a:ext cx="1499917" cy="1026"/>
            </a:xfrm>
            <a:prstGeom prst="straightConnector1">
              <a:avLst/>
            </a:prstGeom>
            <a:ln w="12700" cap="sq">
              <a:solidFill>
                <a:srgbClr val="FFC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V="1">
              <a:off x="9487438" y="3175047"/>
              <a:ext cx="1499917" cy="1026"/>
            </a:xfrm>
            <a:prstGeom prst="straightConnector1">
              <a:avLst/>
            </a:prstGeom>
            <a:ln w="12700" cap="sq">
              <a:solidFill>
                <a:srgbClr val="FFC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flipV="1">
              <a:off x="9487438" y="3383325"/>
              <a:ext cx="1499917" cy="1026"/>
            </a:xfrm>
            <a:prstGeom prst="straightConnector1">
              <a:avLst/>
            </a:prstGeom>
            <a:ln w="12700" cap="sq">
              <a:solidFill>
                <a:srgbClr val="FFC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11161711" y="2035574"/>
                  <a:ext cx="477210" cy="4338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CH" sz="1351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sz="1351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oMath>
                    </m:oMathPara>
                  </a14:m>
                  <a:endParaRPr lang="de-CH" sz="1351" dirty="0"/>
                </a:p>
              </p:txBody>
            </p:sp>
          </mc:Choice>
          <mc:Fallback xmlns="">
            <p:sp>
              <p:nvSpPr>
                <p:cNvPr id="126" name="TextBox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61711" y="2035574"/>
                  <a:ext cx="477210" cy="43388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prechblase: rechteckig 1"/>
          <p:cNvSpPr/>
          <p:nvPr/>
        </p:nvSpPr>
        <p:spPr>
          <a:xfrm>
            <a:off x="8125213" y="1186069"/>
            <a:ext cx="2363756" cy="783795"/>
          </a:xfrm>
          <a:prstGeom prst="wedgeRectCallou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sz="1500" dirty="0"/>
              <a:t>Salopp: D-</a:t>
            </a:r>
            <a:r>
              <a:rPr lang="de-CH" sz="1500" dirty="0" err="1"/>
              <a:t>Feldlininen</a:t>
            </a:r>
            <a:r>
              <a:rPr lang="de-CH" sz="1500" dirty="0"/>
              <a:t> verbinden die positiven und die negativen Ladungen!</a:t>
            </a:r>
          </a:p>
        </p:txBody>
      </p:sp>
      <p:sp>
        <p:nvSpPr>
          <p:cNvPr id="117" name="Titel 1">
            <a:extLst>
              <a:ext uri="{FF2B5EF4-FFF2-40B4-BE49-F238E27FC236}">
                <a16:creationId xmlns:a16="http://schemas.microsoft.com/office/drawing/2014/main" id="{80F7A144-436F-4F6D-B9FE-3217813070E4}"/>
              </a:ext>
            </a:extLst>
          </p:cNvPr>
          <p:cNvSpPr txBox="1">
            <a:spLocks/>
          </p:cNvSpPr>
          <p:nvPr/>
        </p:nvSpPr>
        <p:spPr>
          <a:xfrm>
            <a:off x="1978819" y="116632"/>
            <a:ext cx="8229600" cy="4229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b="0" kern="1200">
                <a:solidFill>
                  <a:schemeClr val="tx1"/>
                </a:solidFill>
                <a:latin typeface="ETH Light" pitchFamily="2" charset="0"/>
                <a:ea typeface="+mj-ea"/>
                <a:cs typeface="+mj-cs"/>
              </a:defRPr>
            </a:lvl1pPr>
          </a:lstStyle>
          <a:p>
            <a:r>
              <a:rPr lang="de-DE" dirty="0"/>
              <a:t>Herleitung der Felder im Kondensator</a:t>
            </a:r>
          </a:p>
        </p:txBody>
      </p:sp>
    </p:spTree>
    <p:extLst>
      <p:ext uri="{BB962C8B-B14F-4D97-AF65-F5344CB8AC3E}">
        <p14:creationId xmlns:p14="http://schemas.microsoft.com/office/powerpoint/2010/main" val="247939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/>
      <p:bldP spid="77" grpId="0"/>
      <p:bldP spid="38" grpId="0" animBg="1"/>
      <p:bldP spid="40" grpId="0"/>
      <p:bldP spid="54" grpId="0" animBg="1"/>
      <p:bldP spid="55" grpId="0"/>
      <p:bldP spid="72" grpId="0" animBg="1"/>
      <p:bldP spid="73" grpId="0"/>
      <p:bldP spid="74" grpId="0"/>
      <p:bldP spid="80" grpId="0" animBg="1"/>
      <p:bldP spid="81" grpId="0" animBg="1"/>
      <p:bldP spid="82" grpId="0"/>
      <p:bldP spid="83" grpId="0"/>
      <p:bldP spid="97" grpId="0" animBg="1"/>
      <p:bldP spid="98" grpId="0"/>
      <p:bldP spid="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B7E17FE4-D03C-4C67-ACE9-4FB3E19B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911" y="3375057"/>
            <a:ext cx="4038600" cy="2543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3F12DB-ACD5-425D-B8E8-02523C082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Idealer Übertrager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F49A59-F5B4-4C06-9D82-0174B82F1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E0C015-4D7F-4C15-8A17-FC3F06239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45C451-82BF-42A7-870D-EA0C8BA6B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90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BFB04260-3DE0-476E-B5E8-ADE2397DF22D}"/>
                  </a:ext>
                </a:extLst>
              </p:cNvPr>
              <p:cNvSpPr/>
              <p:nvPr/>
            </p:nvSpPr>
            <p:spPr>
              <a:xfrm>
                <a:off x="1046060" y="1752229"/>
                <a:ext cx="1994392" cy="656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ü ≔±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BFB04260-3DE0-476E-B5E8-ADE2397DF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60" y="1752229"/>
                <a:ext cx="1994392" cy="656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FE67D2F-E53E-446A-9BCC-DA011839F7D5}"/>
                  </a:ext>
                </a:extLst>
              </p:cNvPr>
              <p:cNvSpPr txBox="1"/>
              <p:nvPr/>
            </p:nvSpPr>
            <p:spPr>
              <a:xfrm>
                <a:off x="353727" y="1334581"/>
                <a:ext cx="4265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Falls Übertrager verlustfrei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FE67D2F-E53E-446A-9BCC-DA011839F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27" y="1334581"/>
                <a:ext cx="4265976" cy="369332"/>
              </a:xfrm>
              <a:prstGeom prst="rect">
                <a:avLst/>
              </a:prstGeom>
              <a:blipFill>
                <a:blip r:embed="rId4"/>
                <a:stretch>
                  <a:fillRect l="-1143" t="-9836" b="-2459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4D68EDA-3803-4B4F-B81B-358752DDE42C}"/>
                  </a:ext>
                </a:extLst>
              </p:cNvPr>
              <p:cNvSpPr txBox="1"/>
              <p:nvPr/>
            </p:nvSpPr>
            <p:spPr>
              <a:xfrm>
                <a:off x="1523437" y="4072766"/>
                <a:ext cx="1417311" cy="658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ü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4D68EDA-3803-4B4F-B81B-358752DDE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437" y="4072766"/>
                <a:ext cx="1417311" cy="6580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5EE943D1-E829-49EF-8926-61B09F3EF0CD}"/>
              </a:ext>
            </a:extLst>
          </p:cNvPr>
          <p:cNvSpPr txBox="1"/>
          <p:nvPr/>
        </p:nvSpPr>
        <p:spPr>
          <a:xfrm>
            <a:off x="261295" y="3606801"/>
            <a:ext cx="550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Ströme teilen sich umgekehrt zur Windungszahl auf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45B65FC-08FB-4D01-9E26-6A97E47F1A0A}"/>
              </a:ext>
            </a:extLst>
          </p:cNvPr>
          <p:cNvSpPr txBox="1"/>
          <p:nvPr/>
        </p:nvSpPr>
        <p:spPr>
          <a:xfrm>
            <a:off x="6741691" y="313683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Schaltbild: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7A8EF14-AC33-42BB-982E-915621AA2B79}"/>
              </a:ext>
            </a:extLst>
          </p:cNvPr>
          <p:cNvCxnSpPr/>
          <p:nvPr/>
        </p:nvCxnSpPr>
        <p:spPr>
          <a:xfrm>
            <a:off x="7389763" y="3818552"/>
            <a:ext cx="0" cy="1656184"/>
          </a:xfrm>
          <a:prstGeom prst="straightConnector1">
            <a:avLst/>
          </a:prstGeom>
          <a:ln w="190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2D298D1-BAFE-40A1-914C-19A61533617C}"/>
              </a:ext>
            </a:extLst>
          </p:cNvPr>
          <p:cNvCxnSpPr/>
          <p:nvPr/>
        </p:nvCxnSpPr>
        <p:spPr>
          <a:xfrm>
            <a:off x="10558115" y="3818552"/>
            <a:ext cx="0" cy="1656184"/>
          </a:xfrm>
          <a:prstGeom prst="straightConnector1">
            <a:avLst/>
          </a:prstGeom>
          <a:ln w="190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D425875-F51A-4464-A7CC-009A9B8E4FAE}"/>
              </a:ext>
            </a:extLst>
          </p:cNvPr>
          <p:cNvCxnSpPr>
            <a:cxnSpLocks/>
          </p:cNvCxnSpPr>
          <p:nvPr/>
        </p:nvCxnSpPr>
        <p:spPr>
          <a:xfrm>
            <a:off x="7612380" y="3688080"/>
            <a:ext cx="425455" cy="0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4A0B25B-9D41-4CA9-9B92-2AE85AA469F5}"/>
              </a:ext>
            </a:extLst>
          </p:cNvPr>
          <p:cNvCxnSpPr>
            <a:cxnSpLocks/>
          </p:cNvCxnSpPr>
          <p:nvPr/>
        </p:nvCxnSpPr>
        <p:spPr>
          <a:xfrm>
            <a:off x="9622011" y="3688080"/>
            <a:ext cx="425455" cy="0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7A6DD8F2-6A96-44AD-AF2A-9CDDBEB46F7A}"/>
                  </a:ext>
                </a:extLst>
              </p:cNvPr>
              <p:cNvSpPr txBox="1"/>
              <p:nvPr/>
            </p:nvSpPr>
            <p:spPr>
              <a:xfrm>
                <a:off x="8730404" y="552348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ü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7A6DD8F2-6A96-44AD-AF2A-9CDDBEB46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404" y="5523480"/>
                <a:ext cx="3770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Ellipse 30">
            <a:extLst>
              <a:ext uri="{FF2B5EF4-FFF2-40B4-BE49-F238E27FC236}">
                <a16:creationId xmlns:a16="http://schemas.microsoft.com/office/drawing/2014/main" id="{CF98944B-7DE6-4339-8131-FC25A7C01DD9}"/>
              </a:ext>
            </a:extLst>
          </p:cNvPr>
          <p:cNvSpPr/>
          <p:nvPr/>
        </p:nvSpPr>
        <p:spPr>
          <a:xfrm>
            <a:off x="9393509" y="3791467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639C247-B8FD-4A16-9087-347DD1DD9128}"/>
              </a:ext>
            </a:extLst>
          </p:cNvPr>
          <p:cNvSpPr/>
          <p:nvPr/>
        </p:nvSpPr>
        <p:spPr>
          <a:xfrm>
            <a:off x="8338346" y="3755679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180AB6CB-7F5C-47FB-8FB9-AFAC962DE97E}"/>
                  </a:ext>
                </a:extLst>
              </p:cNvPr>
              <p:cNvSpPr txBox="1"/>
              <p:nvPr/>
            </p:nvSpPr>
            <p:spPr>
              <a:xfrm>
                <a:off x="6941986" y="4353448"/>
                <a:ext cx="483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180AB6CB-7F5C-47FB-8FB9-AFAC962DE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986" y="4353448"/>
                <a:ext cx="4838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990A74E-1575-4131-911B-5A1CF6D2B320}"/>
                  </a:ext>
                </a:extLst>
              </p:cNvPr>
              <p:cNvSpPr txBox="1"/>
              <p:nvPr/>
            </p:nvSpPr>
            <p:spPr>
              <a:xfrm>
                <a:off x="10648388" y="4352955"/>
                <a:ext cx="489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990A74E-1575-4131-911B-5A1CF6D2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388" y="4352955"/>
                <a:ext cx="4891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F526CCCA-7D9F-4984-813F-0D82980FFC20}"/>
                  </a:ext>
                </a:extLst>
              </p:cNvPr>
              <p:cNvSpPr txBox="1"/>
              <p:nvPr/>
            </p:nvSpPr>
            <p:spPr>
              <a:xfrm>
                <a:off x="7603412" y="3633886"/>
                <a:ext cx="424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F526CCCA-7D9F-4984-813F-0D82980FF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412" y="3633886"/>
                <a:ext cx="4245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FFA5CDB6-CF34-4FF1-9827-F955D5991EE2}"/>
                  </a:ext>
                </a:extLst>
              </p:cNvPr>
              <p:cNvSpPr txBox="1"/>
              <p:nvPr/>
            </p:nvSpPr>
            <p:spPr>
              <a:xfrm>
                <a:off x="9653888" y="3678809"/>
                <a:ext cx="429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FFA5CDB6-CF34-4FF1-9827-F955D5991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888" y="3678809"/>
                <a:ext cx="42986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feld 36">
            <a:extLst>
              <a:ext uri="{FF2B5EF4-FFF2-40B4-BE49-F238E27FC236}">
                <a16:creationId xmlns:a16="http://schemas.microsoft.com/office/drawing/2014/main" id="{C314E796-B2B7-4CE6-8056-0146717D33F5}"/>
              </a:ext>
            </a:extLst>
          </p:cNvPr>
          <p:cNvSpPr txBox="1"/>
          <p:nvPr/>
        </p:nvSpPr>
        <p:spPr>
          <a:xfrm>
            <a:off x="268028" y="2582343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Leistungen müssen konstant bleiben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F9C597D7-CC30-4DDE-AFE0-38F6B365D2A2}"/>
                  </a:ext>
                </a:extLst>
              </p:cNvPr>
              <p:cNvSpPr txBox="1"/>
              <p:nvPr/>
            </p:nvSpPr>
            <p:spPr>
              <a:xfrm>
                <a:off x="1339262" y="3005725"/>
                <a:ext cx="171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F9C597D7-CC30-4DDE-AFE0-38F6B365D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262" y="3005725"/>
                <a:ext cx="171906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Grafik 38">
            <a:extLst>
              <a:ext uri="{FF2B5EF4-FFF2-40B4-BE49-F238E27FC236}">
                <a16:creationId xmlns:a16="http://schemas.microsoft.com/office/drawing/2014/main" id="{7C6DB5AD-307A-4951-8BD4-E634300861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2288" y="710732"/>
            <a:ext cx="6554854" cy="20024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C90999C2-9AA7-4945-9D84-8DE80C0C8DC4}"/>
                  </a:ext>
                </a:extLst>
              </p:cNvPr>
              <p:cNvSpPr txBox="1"/>
              <p:nvPr/>
            </p:nvSpPr>
            <p:spPr>
              <a:xfrm>
                <a:off x="233052" y="4874747"/>
                <a:ext cx="635186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 →∞</m:t>
                    </m:r>
                  </m:oMath>
                </a14:m>
                <a:r>
                  <a:rPr lang="de-CH" dirty="0"/>
                  <a:t> ist das H-Feld im inneren des Kernes = 0 und es</a:t>
                </a:r>
              </a:p>
              <a:p>
                <a:r>
                  <a:rPr lang="de-CH" dirty="0"/>
                  <a:t>Wird keine Energie im Material gespeichert</a:t>
                </a:r>
                <a:br>
                  <a:rPr lang="de-CH" dirty="0"/>
                </a:br>
                <a:endParaRPr lang="de-CH" dirty="0"/>
              </a:p>
              <a:p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de-CH" dirty="0"/>
                  <a:t>Magnetisierungsstrom = 0</a:t>
                </a:r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C90999C2-9AA7-4945-9D84-8DE80C0C8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52" y="4874747"/>
                <a:ext cx="6351867" cy="1200329"/>
              </a:xfrm>
              <a:prstGeom prst="rect">
                <a:avLst/>
              </a:prstGeom>
              <a:blipFill>
                <a:blip r:embed="rId13"/>
                <a:stretch>
                  <a:fillRect l="-768" t="-3046" b="-710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4933508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3C3717-A524-42D5-8C3E-9FB0349CC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620711"/>
            <a:ext cx="11537950" cy="1013969"/>
          </a:xfrm>
        </p:spPr>
        <p:txBody>
          <a:bodyPr/>
          <a:lstStyle/>
          <a:p>
            <a:r>
              <a:rPr lang="de-CH" dirty="0"/>
              <a:t>Punktkonvention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D437498-9018-4130-A166-BBFC173FA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916F49-BC25-4CF9-9007-48F79A5D9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0417C4-6975-433B-8605-62BFA907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7527AE-DCE6-43CC-BF4A-AD273CAE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91</a:t>
            </a:fld>
            <a:endParaRPr lang="de-CH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F0881FF7-0823-47F0-B1F6-CA5A3E6AC1AC}"/>
              </a:ext>
            </a:extLst>
          </p:cNvPr>
          <p:cNvGrpSpPr/>
          <p:nvPr/>
        </p:nvGrpSpPr>
        <p:grpSpPr>
          <a:xfrm>
            <a:off x="1951373" y="2357507"/>
            <a:ext cx="3373534" cy="1972364"/>
            <a:chOff x="6941986" y="3375057"/>
            <a:chExt cx="4280525" cy="2837146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346A4E6-098F-44C1-B80F-5F9028062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3911" y="3375057"/>
              <a:ext cx="4038600" cy="2543175"/>
            </a:xfrm>
            <a:prstGeom prst="rect">
              <a:avLst/>
            </a:prstGeom>
          </p:spPr>
        </p:pic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36185D03-1A24-4B29-BD85-46248674D234}"/>
                </a:ext>
              </a:extLst>
            </p:cNvPr>
            <p:cNvCxnSpPr/>
            <p:nvPr/>
          </p:nvCxnSpPr>
          <p:spPr>
            <a:xfrm>
              <a:off x="7389763" y="3818552"/>
              <a:ext cx="0" cy="1656184"/>
            </a:xfrm>
            <a:prstGeom prst="straightConnector1">
              <a:avLst/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18EE039A-8276-4C42-98A5-582C85BD6B18}"/>
                </a:ext>
              </a:extLst>
            </p:cNvPr>
            <p:cNvCxnSpPr/>
            <p:nvPr/>
          </p:nvCxnSpPr>
          <p:spPr>
            <a:xfrm>
              <a:off x="10558115" y="3818552"/>
              <a:ext cx="0" cy="1656184"/>
            </a:xfrm>
            <a:prstGeom prst="straightConnector1">
              <a:avLst/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CBE00EB3-EDFB-4AA0-A986-DDE65E620028}"/>
                </a:ext>
              </a:extLst>
            </p:cNvPr>
            <p:cNvCxnSpPr>
              <a:cxnSpLocks/>
            </p:cNvCxnSpPr>
            <p:nvPr/>
          </p:nvCxnSpPr>
          <p:spPr>
            <a:xfrm>
              <a:off x="7612380" y="3688080"/>
              <a:ext cx="425455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881CCE8-B605-4B7C-AA9C-647199EBA86E}"/>
                </a:ext>
              </a:extLst>
            </p:cNvPr>
            <p:cNvCxnSpPr>
              <a:cxnSpLocks/>
            </p:cNvCxnSpPr>
            <p:nvPr/>
          </p:nvCxnSpPr>
          <p:spPr>
            <a:xfrm>
              <a:off x="9622011" y="3688080"/>
              <a:ext cx="425455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0325A3D9-DDFE-4347-A720-809F4DF34633}"/>
                    </a:ext>
                  </a:extLst>
                </p:cNvPr>
                <p:cNvSpPr txBox="1"/>
                <p:nvPr/>
              </p:nvSpPr>
              <p:spPr>
                <a:xfrm>
                  <a:off x="8462476" y="5680938"/>
                  <a:ext cx="1023498" cy="531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ü&gt;0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0325A3D9-DDFE-4347-A720-809F4DF346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2476" y="5680938"/>
                  <a:ext cx="1023498" cy="5312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4939EBB-2F82-4F00-A5B9-A60D842CF835}"/>
                </a:ext>
              </a:extLst>
            </p:cNvPr>
            <p:cNvSpPr/>
            <p:nvPr/>
          </p:nvSpPr>
          <p:spPr>
            <a:xfrm>
              <a:off x="9393509" y="3791467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FAC2B68-5388-43C2-B4E6-D395200D8324}"/>
                </a:ext>
              </a:extLst>
            </p:cNvPr>
            <p:cNvSpPr/>
            <p:nvPr/>
          </p:nvSpPr>
          <p:spPr>
            <a:xfrm>
              <a:off x="8338346" y="3755679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8E9DFCF3-D107-41A3-8471-5C9931D51B92}"/>
                    </a:ext>
                  </a:extLst>
                </p:cNvPr>
                <p:cNvSpPr txBox="1"/>
                <p:nvPr/>
              </p:nvSpPr>
              <p:spPr>
                <a:xfrm>
                  <a:off x="6941986" y="4353448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8E9DFCF3-D107-41A3-8471-5C9931D51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1986" y="4353448"/>
                  <a:ext cx="48385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4523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872AA87D-5C61-448D-98E1-3B9C0C2A4745}"/>
                    </a:ext>
                  </a:extLst>
                </p:cNvPr>
                <p:cNvSpPr txBox="1"/>
                <p:nvPr/>
              </p:nvSpPr>
              <p:spPr>
                <a:xfrm>
                  <a:off x="10648388" y="4352955"/>
                  <a:ext cx="4891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872AA87D-5C61-448D-98E1-3B9C0C2A47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388" y="4352955"/>
                  <a:ext cx="48917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4523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E5293D03-C435-4D0C-8B7A-38308385F683}"/>
                    </a:ext>
                  </a:extLst>
                </p:cNvPr>
                <p:cNvSpPr txBox="1"/>
                <p:nvPr/>
              </p:nvSpPr>
              <p:spPr>
                <a:xfrm>
                  <a:off x="7603412" y="3633886"/>
                  <a:ext cx="4245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E5293D03-C435-4D0C-8B7A-38308385F6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412" y="3633886"/>
                  <a:ext cx="42454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4523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602A0709-5090-47CE-8180-8F39572250B6}"/>
                    </a:ext>
                  </a:extLst>
                </p:cNvPr>
                <p:cNvSpPr txBox="1"/>
                <p:nvPr/>
              </p:nvSpPr>
              <p:spPr>
                <a:xfrm>
                  <a:off x="9653888" y="3678809"/>
                  <a:ext cx="4298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602A0709-5090-47CE-8180-8F39572250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3888" y="3678809"/>
                  <a:ext cx="42986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523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9D9C960A-7FB6-40A7-9AB3-C810D9ED9E50}"/>
              </a:ext>
            </a:extLst>
          </p:cNvPr>
          <p:cNvGrpSpPr/>
          <p:nvPr/>
        </p:nvGrpSpPr>
        <p:grpSpPr>
          <a:xfrm>
            <a:off x="6453659" y="2329460"/>
            <a:ext cx="3839839" cy="2047567"/>
            <a:chOff x="6941986" y="3375057"/>
            <a:chExt cx="4872198" cy="2945321"/>
          </a:xfrm>
        </p:grpSpPr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5A65D94F-78DF-4992-A190-99FED6A13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3911" y="3375057"/>
              <a:ext cx="4038600" cy="2543175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4342ECE-49FF-4B74-8EE9-174EA314EFBB}"/>
                </a:ext>
              </a:extLst>
            </p:cNvPr>
            <p:cNvCxnSpPr/>
            <p:nvPr/>
          </p:nvCxnSpPr>
          <p:spPr>
            <a:xfrm>
              <a:off x="7389763" y="3818552"/>
              <a:ext cx="0" cy="1656184"/>
            </a:xfrm>
            <a:prstGeom prst="straightConnector1">
              <a:avLst/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0CC4677-35A1-4782-8FC5-A24E79AFABAA}"/>
                </a:ext>
              </a:extLst>
            </p:cNvPr>
            <p:cNvCxnSpPr/>
            <p:nvPr/>
          </p:nvCxnSpPr>
          <p:spPr>
            <a:xfrm>
              <a:off x="10558115" y="3818552"/>
              <a:ext cx="0" cy="1656184"/>
            </a:xfrm>
            <a:prstGeom prst="straightConnector1">
              <a:avLst/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6C9673ED-3916-4EBF-87BB-2DD74F2ECC04}"/>
                </a:ext>
              </a:extLst>
            </p:cNvPr>
            <p:cNvCxnSpPr>
              <a:cxnSpLocks/>
            </p:cNvCxnSpPr>
            <p:nvPr/>
          </p:nvCxnSpPr>
          <p:spPr>
            <a:xfrm>
              <a:off x="7612380" y="3688080"/>
              <a:ext cx="425455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C2EB13B3-A0AF-4688-8FAF-8A1C28C0CD2C}"/>
                </a:ext>
              </a:extLst>
            </p:cNvPr>
            <p:cNvCxnSpPr>
              <a:cxnSpLocks/>
            </p:cNvCxnSpPr>
            <p:nvPr/>
          </p:nvCxnSpPr>
          <p:spPr>
            <a:xfrm>
              <a:off x="9622011" y="3688080"/>
              <a:ext cx="425455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770DB9CB-826A-46E7-BA1D-20F51D9934D2}"/>
                    </a:ext>
                  </a:extLst>
                </p:cNvPr>
                <p:cNvSpPr txBox="1"/>
                <p:nvPr/>
              </p:nvSpPr>
              <p:spPr>
                <a:xfrm>
                  <a:off x="8444719" y="5789113"/>
                  <a:ext cx="1023498" cy="531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ü</m:t>
                        </m:r>
                        <m:r>
                          <a:rPr lang="de-CH" b="0" i="0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770DB9CB-826A-46E7-BA1D-20F51D993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4719" y="5789113"/>
                  <a:ext cx="1023498" cy="5312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62B009A2-0C44-4DEF-87E3-C7DFD118D105}"/>
                </a:ext>
              </a:extLst>
            </p:cNvPr>
            <p:cNvSpPr/>
            <p:nvPr/>
          </p:nvSpPr>
          <p:spPr>
            <a:xfrm>
              <a:off x="9349355" y="5395460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3CF5B398-ACF0-4EFA-959D-7672E6918869}"/>
                </a:ext>
              </a:extLst>
            </p:cNvPr>
            <p:cNvSpPr/>
            <p:nvPr/>
          </p:nvSpPr>
          <p:spPr>
            <a:xfrm>
              <a:off x="8338346" y="3755679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1150D881-29DB-494C-A363-352F935E36C4}"/>
                    </a:ext>
                  </a:extLst>
                </p:cNvPr>
                <p:cNvSpPr txBox="1"/>
                <p:nvPr/>
              </p:nvSpPr>
              <p:spPr>
                <a:xfrm>
                  <a:off x="6941986" y="4353448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1150D881-29DB-494C-A363-352F935E3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1986" y="4353448"/>
                  <a:ext cx="48385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4523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FA7A914F-A7AD-4DD3-94C8-D5A9B414F538}"/>
                    </a:ext>
                  </a:extLst>
                </p:cNvPr>
                <p:cNvSpPr txBox="1"/>
                <p:nvPr/>
              </p:nvSpPr>
              <p:spPr>
                <a:xfrm>
                  <a:off x="10648388" y="4352955"/>
                  <a:ext cx="1165796" cy="531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FA7A914F-A7AD-4DD3-94C8-D5A9B414F5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388" y="4352955"/>
                  <a:ext cx="1165796" cy="531265"/>
                </a:xfrm>
                <a:prstGeom prst="rect">
                  <a:avLst/>
                </a:prstGeom>
                <a:blipFill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39713A5A-20A7-4E6B-BF2F-D658DFED3128}"/>
                    </a:ext>
                  </a:extLst>
                </p:cNvPr>
                <p:cNvSpPr txBox="1"/>
                <p:nvPr/>
              </p:nvSpPr>
              <p:spPr>
                <a:xfrm>
                  <a:off x="7603412" y="3633886"/>
                  <a:ext cx="4245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39713A5A-20A7-4E6B-BF2F-D658DFED31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412" y="3633886"/>
                  <a:ext cx="424540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4523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2689A001-6F8B-4D70-92BB-D342F9BD293E}"/>
                    </a:ext>
                  </a:extLst>
                </p:cNvPr>
                <p:cNvSpPr txBox="1"/>
                <p:nvPr/>
              </p:nvSpPr>
              <p:spPr>
                <a:xfrm>
                  <a:off x="9346615" y="3688748"/>
                  <a:ext cx="1090538" cy="531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2689A001-6F8B-4D70-92BB-D342F9BD29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6615" y="3688748"/>
                  <a:ext cx="1090538" cy="531265"/>
                </a:xfrm>
                <a:prstGeom prst="rect">
                  <a:avLst/>
                </a:prstGeom>
                <a:blipFill>
                  <a:blip r:embed="rId12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FB142485-9444-4D66-9679-A28E62E63DA6}"/>
              </a:ext>
            </a:extLst>
          </p:cNvPr>
          <p:cNvSpPr txBox="1"/>
          <p:nvPr/>
        </p:nvSpPr>
        <p:spPr>
          <a:xfrm>
            <a:off x="404987" y="1233095"/>
            <a:ext cx="968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Punkte geben an, in welche Richtung Spannung und Strom zeigen, abhängig der Primärseite</a:t>
            </a:r>
          </a:p>
        </p:txBody>
      </p:sp>
    </p:spTree>
    <p:extLst>
      <p:ext uri="{BB962C8B-B14F-4D97-AF65-F5344CB8AC3E}">
        <p14:creationId xmlns:p14="http://schemas.microsoft.com/office/powerpoint/2010/main" val="2414128395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85B85A2E-8041-4592-A588-77EFBE9C7C65}"/>
              </a:ext>
            </a:extLst>
          </p:cNvPr>
          <p:cNvCxnSpPr>
            <a:cxnSpLocks/>
          </p:cNvCxnSpPr>
          <p:nvPr/>
        </p:nvCxnSpPr>
        <p:spPr>
          <a:xfrm flipH="1">
            <a:off x="1584874" y="2525608"/>
            <a:ext cx="824325" cy="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73F12DB-ACD5-425D-B8E8-02523C082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Idealer Übertrager - Widerstandstransformation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F49A59-F5B4-4C06-9D82-0174B82F1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E0C015-4D7F-4C15-8A17-FC3F06239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45C451-82BF-42A7-870D-EA0C8BA6B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92</a:t>
            </a:fld>
            <a:endParaRPr lang="de-CH" dirty="0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C77E4E37-67C9-40C0-B26C-041CC4BD1A97}"/>
              </a:ext>
            </a:extLst>
          </p:cNvPr>
          <p:cNvGrpSpPr/>
          <p:nvPr/>
        </p:nvGrpSpPr>
        <p:grpSpPr>
          <a:xfrm>
            <a:off x="1014102" y="2268765"/>
            <a:ext cx="9364008" cy="2018537"/>
            <a:chOff x="-139375" y="1525768"/>
            <a:chExt cx="9364008" cy="2018537"/>
          </a:xfrm>
        </p:grpSpPr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A6895F44-7C50-4AB0-A14F-ABE3530F0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3455" y="1756023"/>
              <a:ext cx="2438396" cy="0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B7E17FE4-D03C-4C67-ACE9-4FB3E19B2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330" y="1525768"/>
              <a:ext cx="3359217" cy="2018537"/>
            </a:xfrm>
            <a:prstGeom prst="rect">
              <a:avLst/>
            </a:prstGeom>
          </p:spPr>
        </p:pic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7A8EF14-AC33-42BB-982E-915621AA2B79}"/>
                </a:ext>
              </a:extLst>
            </p:cNvPr>
            <p:cNvCxnSpPr/>
            <p:nvPr/>
          </p:nvCxnSpPr>
          <p:spPr>
            <a:xfrm>
              <a:off x="233076" y="1970583"/>
              <a:ext cx="0" cy="1314526"/>
            </a:xfrm>
            <a:prstGeom prst="straightConnector1">
              <a:avLst/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D425875-F51A-4464-A7CC-009A9B8E4FAE}"/>
                </a:ext>
              </a:extLst>
            </p:cNvPr>
            <p:cNvCxnSpPr>
              <a:cxnSpLocks/>
            </p:cNvCxnSpPr>
            <p:nvPr/>
          </p:nvCxnSpPr>
          <p:spPr>
            <a:xfrm>
              <a:off x="1255721" y="1774217"/>
              <a:ext cx="353884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64A0B25B-9D41-4CA9-9B92-2AE85AA469F5}"/>
                </a:ext>
              </a:extLst>
            </p:cNvPr>
            <p:cNvCxnSpPr>
              <a:cxnSpLocks/>
            </p:cNvCxnSpPr>
            <p:nvPr/>
          </p:nvCxnSpPr>
          <p:spPr>
            <a:xfrm>
              <a:off x="2927287" y="1774217"/>
              <a:ext cx="353884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A6DD8F2-6A96-44AD-AF2A-9CDDBEB46F7A}"/>
                    </a:ext>
                  </a:extLst>
                </p:cNvPr>
                <p:cNvSpPr txBox="1"/>
                <p:nvPr/>
              </p:nvSpPr>
              <p:spPr>
                <a:xfrm>
                  <a:off x="2185668" y="3230987"/>
                  <a:ext cx="313602" cy="2931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ü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A6DD8F2-6A96-44AD-AF2A-9CDDBEB46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5668" y="3230987"/>
                  <a:ext cx="313602" cy="293142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CF98944B-7DE6-4339-8131-FC25A7C01DD9}"/>
                </a:ext>
              </a:extLst>
            </p:cNvPr>
            <p:cNvSpPr/>
            <p:nvPr/>
          </p:nvSpPr>
          <p:spPr>
            <a:xfrm>
              <a:off x="2737224" y="1856276"/>
              <a:ext cx="119789" cy="1143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5639C247-B8FD-4A16-9087-347DD1DD9128}"/>
                </a:ext>
              </a:extLst>
            </p:cNvPr>
            <p:cNvSpPr/>
            <p:nvPr/>
          </p:nvSpPr>
          <p:spPr>
            <a:xfrm>
              <a:off x="1859563" y="1827871"/>
              <a:ext cx="119789" cy="1143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80AB6CB-7F5C-47FB-8FB9-AFAC962DE97E}"/>
                    </a:ext>
                  </a:extLst>
                </p:cNvPr>
                <p:cNvSpPr txBox="1"/>
                <p:nvPr/>
              </p:nvSpPr>
              <p:spPr>
                <a:xfrm>
                  <a:off x="-139375" y="2395134"/>
                  <a:ext cx="402456" cy="2931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80AB6CB-7F5C-47FB-8FB9-AFAC962DE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9375" y="2395134"/>
                  <a:ext cx="402456" cy="293142"/>
                </a:xfrm>
                <a:prstGeom prst="rect">
                  <a:avLst/>
                </a:prstGeom>
                <a:blipFill>
                  <a:blip r:embed="rId4"/>
                  <a:stretch>
                    <a:fillRect b="-27083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F526CCCA-7D9F-4984-813F-0D82980FFC20}"/>
                    </a:ext>
                  </a:extLst>
                </p:cNvPr>
                <p:cNvSpPr txBox="1"/>
                <p:nvPr/>
              </p:nvSpPr>
              <p:spPr>
                <a:xfrm>
                  <a:off x="1248261" y="1731203"/>
                  <a:ext cx="353123" cy="2931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F526CCCA-7D9F-4984-813F-0D82980FFC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261" y="1731203"/>
                  <a:ext cx="353123" cy="293142"/>
                </a:xfrm>
                <a:prstGeom prst="rect">
                  <a:avLst/>
                </a:prstGeom>
                <a:blipFill>
                  <a:blip r:embed="rId5"/>
                  <a:stretch>
                    <a:fillRect b="-27083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FFA5CDB6-CF34-4FF1-9827-F955D5991EE2}"/>
                    </a:ext>
                  </a:extLst>
                </p:cNvPr>
                <p:cNvSpPr txBox="1"/>
                <p:nvPr/>
              </p:nvSpPr>
              <p:spPr>
                <a:xfrm>
                  <a:off x="2953801" y="1766858"/>
                  <a:ext cx="357549" cy="2931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FFA5CDB6-CF34-4FF1-9827-F955D5991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3801" y="1766858"/>
                  <a:ext cx="357549" cy="293142"/>
                </a:xfrm>
                <a:prstGeom prst="rect">
                  <a:avLst/>
                </a:prstGeom>
                <a:blipFill>
                  <a:blip r:embed="rId6"/>
                  <a:stretch>
                    <a:fillRect b="-27083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01C5B1F5-7A10-4EF8-A8FF-E139BD5C98EF}"/>
                </a:ext>
              </a:extLst>
            </p:cNvPr>
            <p:cNvCxnSpPr>
              <a:cxnSpLocks/>
            </p:cNvCxnSpPr>
            <p:nvPr/>
          </p:nvCxnSpPr>
          <p:spPr>
            <a:xfrm>
              <a:off x="3429323" y="1778689"/>
              <a:ext cx="0" cy="1506295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2B82B89-F929-4B41-BD4E-61C877AE2A86}"/>
                </a:ext>
              </a:extLst>
            </p:cNvPr>
            <p:cNvSpPr/>
            <p:nvPr/>
          </p:nvSpPr>
          <p:spPr>
            <a:xfrm>
              <a:off x="3310596" y="2204009"/>
              <a:ext cx="235894" cy="6226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0A0A028A-5F4B-4BB7-99D0-E7C8E92E3626}"/>
                </a:ext>
              </a:extLst>
            </p:cNvPr>
            <p:cNvGrpSpPr/>
            <p:nvPr/>
          </p:nvGrpSpPr>
          <p:grpSpPr>
            <a:xfrm>
              <a:off x="8063124" y="1766858"/>
              <a:ext cx="235894" cy="1506295"/>
              <a:chOff x="8063124" y="1731203"/>
              <a:chExt cx="235894" cy="1506295"/>
            </a:xfrm>
          </p:grpSpPr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2B9834-B70A-4040-99C6-9CC23A0D96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81851" y="1731203"/>
                <a:ext cx="0" cy="1506295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A8DC960F-13CF-4064-8105-D5CCCF2C6BBD}"/>
                  </a:ext>
                </a:extLst>
              </p:cNvPr>
              <p:cNvSpPr/>
              <p:nvPr/>
            </p:nvSpPr>
            <p:spPr>
              <a:xfrm>
                <a:off x="8063124" y="2156523"/>
                <a:ext cx="235894" cy="6226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/>
              </a:p>
            </p:txBody>
          </p:sp>
        </p:grp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D424BEC3-A7B3-47AD-ABB9-5006CD62E8FC}"/>
                </a:ext>
              </a:extLst>
            </p:cNvPr>
            <p:cNvCxnSpPr/>
            <p:nvPr/>
          </p:nvCxnSpPr>
          <p:spPr>
            <a:xfrm>
              <a:off x="5713450" y="1859579"/>
              <a:ext cx="0" cy="1314526"/>
            </a:xfrm>
            <a:prstGeom prst="straightConnector1">
              <a:avLst/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25767100-401F-47DB-99B2-BCF90EE2488F}"/>
                </a:ext>
              </a:extLst>
            </p:cNvPr>
            <p:cNvCxnSpPr>
              <a:cxnSpLocks/>
            </p:cNvCxnSpPr>
            <p:nvPr/>
          </p:nvCxnSpPr>
          <p:spPr>
            <a:xfrm>
              <a:off x="6902993" y="1756023"/>
              <a:ext cx="353884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8781347C-4D45-4DF6-86B3-C2A9CBA29701}"/>
                    </a:ext>
                  </a:extLst>
                </p:cNvPr>
                <p:cNvSpPr txBox="1"/>
                <p:nvPr/>
              </p:nvSpPr>
              <p:spPr>
                <a:xfrm>
                  <a:off x="5340999" y="2284130"/>
                  <a:ext cx="402456" cy="2931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8781347C-4D45-4DF6-86B3-C2A9CBA297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0999" y="2284130"/>
                  <a:ext cx="402456" cy="293142"/>
                </a:xfrm>
                <a:prstGeom prst="rect">
                  <a:avLst/>
                </a:prstGeom>
                <a:blipFill>
                  <a:blip r:embed="rId7"/>
                  <a:stretch>
                    <a:fillRect b="-27083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621177AA-4B4C-45B4-AE41-E3A40C8CE036}"/>
                    </a:ext>
                  </a:extLst>
                </p:cNvPr>
                <p:cNvSpPr txBox="1"/>
                <p:nvPr/>
              </p:nvSpPr>
              <p:spPr>
                <a:xfrm>
                  <a:off x="6864053" y="1782611"/>
                  <a:ext cx="353123" cy="2931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621177AA-4B4C-45B4-AE41-E3A40C8CE0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4053" y="1782611"/>
                  <a:ext cx="353123" cy="293142"/>
                </a:xfrm>
                <a:prstGeom prst="rect">
                  <a:avLst/>
                </a:prstGeom>
                <a:blipFill>
                  <a:blip r:embed="rId8"/>
                  <a:stretch>
                    <a:fillRect b="-27083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1B56FF81-9F0D-497B-A107-B3B183F14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2675" y="3284984"/>
              <a:ext cx="2438396" cy="0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E4234B65-FAB1-4300-B1E2-22C53DF1303F}"/>
                    </a:ext>
                  </a:extLst>
                </p:cNvPr>
                <p:cNvSpPr txBox="1"/>
                <p:nvPr/>
              </p:nvSpPr>
              <p:spPr>
                <a:xfrm>
                  <a:off x="3515946" y="2314129"/>
                  <a:ext cx="4029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E4234B65-FAB1-4300-B1E2-22C53DF13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5946" y="2314129"/>
                  <a:ext cx="40299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feld 47">
                  <a:extLst>
                    <a:ext uri="{FF2B5EF4-FFF2-40B4-BE49-F238E27FC236}">
                      <a16:creationId xmlns:a16="http://schemas.microsoft.com/office/drawing/2014/main" id="{C8686E6F-C86B-4A39-8BF2-ABEF5F652201}"/>
                    </a:ext>
                  </a:extLst>
                </p:cNvPr>
                <p:cNvSpPr txBox="1"/>
                <p:nvPr/>
              </p:nvSpPr>
              <p:spPr>
                <a:xfrm>
                  <a:off x="8417745" y="2302324"/>
                  <a:ext cx="8068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ü</m:t>
                            </m:r>
                          </m:e>
                          <m:sup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8" name="Textfeld 47">
                  <a:extLst>
                    <a:ext uri="{FF2B5EF4-FFF2-40B4-BE49-F238E27FC236}">
                      <a16:creationId xmlns:a16="http://schemas.microsoft.com/office/drawing/2014/main" id="{C8686E6F-C86B-4A39-8BF2-ABEF5F6522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745" y="2302324"/>
                  <a:ext cx="80688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Pfeil: nach rechts 26">
              <a:extLst>
                <a:ext uri="{FF2B5EF4-FFF2-40B4-BE49-F238E27FC236}">
                  <a16:creationId xmlns:a16="http://schemas.microsoft.com/office/drawing/2014/main" id="{86CD9113-E282-43D2-B6D7-7BA583DDA79B}"/>
                </a:ext>
              </a:extLst>
            </p:cNvPr>
            <p:cNvSpPr/>
            <p:nvPr/>
          </p:nvSpPr>
          <p:spPr>
            <a:xfrm>
              <a:off x="4396713" y="2248167"/>
              <a:ext cx="573891" cy="369332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2E948B5C-0B50-45E7-83D7-5A9A6B38DFC2}"/>
                  </a:ext>
                </a:extLst>
              </p:cNvPr>
              <p:cNvSpPr txBox="1"/>
              <p:nvPr/>
            </p:nvSpPr>
            <p:spPr>
              <a:xfrm>
                <a:off x="416501" y="1361050"/>
                <a:ext cx="10254667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Befindet sich ein Widerstand hinter einem idealen Übertrage, so kann er mit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ü</m:t>
                        </m:r>
                      </m:e>
                      <m:sup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de-CH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CH" dirty="0"/>
                  <a:t> ersetzt werden, </a:t>
                </a: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2E948B5C-0B50-45E7-83D7-5A9A6B38D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01" y="1361050"/>
                <a:ext cx="10254667" cy="375552"/>
              </a:xfrm>
              <a:prstGeom prst="rect">
                <a:avLst/>
              </a:prstGeom>
              <a:blipFill>
                <a:blip r:embed="rId11"/>
                <a:stretch>
                  <a:fillRect l="-475" t="-4839" b="-2580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hteck 49">
            <a:extLst>
              <a:ext uri="{FF2B5EF4-FFF2-40B4-BE49-F238E27FC236}">
                <a16:creationId xmlns:a16="http://schemas.microsoft.com/office/drawing/2014/main" id="{FF05ED73-3348-4FC2-B2D2-6A925047A493}"/>
              </a:ext>
            </a:extLst>
          </p:cNvPr>
          <p:cNvSpPr/>
          <p:nvPr/>
        </p:nvSpPr>
        <p:spPr>
          <a:xfrm>
            <a:off x="1765560" y="2435828"/>
            <a:ext cx="565571" cy="172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D580DCF9-78E8-402D-B3FC-638A54892FE8}"/>
              </a:ext>
            </a:extLst>
          </p:cNvPr>
          <p:cNvCxnSpPr/>
          <p:nvPr/>
        </p:nvCxnSpPr>
        <p:spPr>
          <a:xfrm flipH="1">
            <a:off x="1584874" y="4077072"/>
            <a:ext cx="989301" cy="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A5C2FCA5-5DC7-4AFE-B21B-E1C9119FB4FB}"/>
              </a:ext>
            </a:extLst>
          </p:cNvPr>
          <p:cNvSpPr/>
          <p:nvPr/>
        </p:nvSpPr>
        <p:spPr>
          <a:xfrm>
            <a:off x="7183709" y="2375019"/>
            <a:ext cx="565571" cy="2275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81653598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C6FACA-61BB-439F-95D4-2EBDFA909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02F522-3D34-4BFE-B1FE-3C50952A4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E3405C-4498-4D58-983C-71E55A368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93</a:t>
            </a:fld>
            <a:endParaRPr lang="de-CH" dirty="0"/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1105EA80-075B-4E91-B414-320C92C23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2"/>
            <a:ext cx="11537950" cy="732992"/>
          </a:xfrm>
        </p:spPr>
        <p:txBody>
          <a:bodyPr/>
          <a:lstStyle/>
          <a:p>
            <a:r>
              <a:rPr lang="de-CH" dirty="0"/>
              <a:t>ESB – Verlustloser Übertrager </a:t>
            </a:r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E8C5160E-2DB2-4A85-A89A-E4E9AA0FD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008" y="722433"/>
            <a:ext cx="5321644" cy="186690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9D6B9A47-1030-499A-A12E-526233983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698" y="3873932"/>
            <a:ext cx="7103028" cy="2382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1F41C81A-ED21-4991-A11E-FBD8113A68C1}"/>
                  </a:ext>
                </a:extLst>
              </p:cNvPr>
              <p:cNvSpPr txBox="1"/>
              <p:nvPr/>
            </p:nvSpPr>
            <p:spPr>
              <a:xfrm>
                <a:off x="503059" y="2042462"/>
                <a:ext cx="2547492" cy="544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Koppelung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de-CH" dirty="0"/>
                  <a:t> </a:t>
                </a:r>
              </a:p>
            </p:txBody>
          </p:sp>
        </mc:Choice>
        <mc:Fallback xmlns="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1F41C81A-ED21-4991-A11E-FBD8113A6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59" y="2042462"/>
                <a:ext cx="2547492" cy="544765"/>
              </a:xfrm>
              <a:prstGeom prst="rect">
                <a:avLst/>
              </a:prstGeom>
              <a:blipFill>
                <a:blip r:embed="rId4"/>
                <a:stretch>
                  <a:fillRect l="-215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feld 73">
            <a:extLst>
              <a:ext uri="{FF2B5EF4-FFF2-40B4-BE49-F238E27FC236}">
                <a16:creationId xmlns:a16="http://schemas.microsoft.com/office/drawing/2014/main" id="{6A5CCAC6-FDC7-4618-AC5A-D13560F4EB81}"/>
              </a:ext>
            </a:extLst>
          </p:cNvPr>
          <p:cNvSpPr txBox="1"/>
          <p:nvPr/>
        </p:nvSpPr>
        <p:spPr>
          <a:xfrm>
            <a:off x="346702" y="1339696"/>
            <a:ext cx="5775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Wie gross ist die Gegeninduktivität im Vergleich zu den</a:t>
            </a:r>
          </a:p>
          <a:p>
            <a:r>
              <a:rPr lang="de-CH" dirty="0" err="1"/>
              <a:t>Selbstinduktivitäten</a:t>
            </a:r>
            <a:r>
              <a:rPr lang="de-CH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816BD20F-A590-4F66-B672-370864C571C3}"/>
                  </a:ext>
                </a:extLst>
              </p:cNvPr>
              <p:cNvSpPr txBox="1"/>
              <p:nvPr/>
            </p:nvSpPr>
            <p:spPr>
              <a:xfrm>
                <a:off x="537702" y="2643662"/>
                <a:ext cx="45107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=0 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CH" dirty="0"/>
                  <a:t>, keine Koppelung möglich</a:t>
                </a:r>
              </a:p>
            </p:txBody>
          </p:sp>
        </mc:Choice>
        <mc:Fallback xmlns=""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816BD20F-A590-4F66-B672-370864C57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02" y="2643662"/>
                <a:ext cx="4510722" cy="369332"/>
              </a:xfrm>
              <a:prstGeom prst="rect">
                <a:avLst/>
              </a:prstGeom>
              <a:blipFill>
                <a:blip r:embed="rId5"/>
                <a:stretch>
                  <a:fillRect t="-10000" r="-676" b="-26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0F843A0B-B6B0-4D13-B0EF-30C9142FD4A3}"/>
                  </a:ext>
                </a:extLst>
              </p:cNvPr>
              <p:cNvSpPr txBox="1"/>
              <p:nvPr/>
            </p:nvSpPr>
            <p:spPr>
              <a:xfrm>
                <a:off x="537702" y="3012994"/>
                <a:ext cx="3171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de-CH" dirty="0"/>
                  <a:t>Koppelung ist Maximal</a:t>
                </a:r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0F843A0B-B6B0-4D13-B0EF-30C9142FD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02" y="3012994"/>
                <a:ext cx="3171381" cy="369332"/>
              </a:xfrm>
              <a:prstGeom prst="rect">
                <a:avLst/>
              </a:prstGeom>
              <a:blipFill>
                <a:blip r:embed="rId6"/>
                <a:stretch>
                  <a:fillRect t="-8197" r="-1154" b="-2459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361484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C6FACA-61BB-439F-95D4-2EBDFA909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30.12.2018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02F522-3D34-4BFE-B1FE-3C50952A4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E3405C-4498-4D58-983C-71E55A368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94</a:t>
            </a:fld>
            <a:endParaRPr lang="de-CH" dirty="0"/>
          </a:p>
        </p:txBody>
      </p:sp>
      <p:sp>
        <p:nvSpPr>
          <p:cNvPr id="34" name="Titel 1">
            <a:extLst>
              <a:ext uri="{FF2B5EF4-FFF2-40B4-BE49-F238E27FC236}">
                <a16:creationId xmlns:a16="http://schemas.microsoft.com/office/drawing/2014/main" id="{1105EA80-075B-4E91-B414-320C92C23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2"/>
            <a:ext cx="11537950" cy="732992"/>
          </a:xfrm>
        </p:spPr>
        <p:txBody>
          <a:bodyPr/>
          <a:lstStyle/>
          <a:p>
            <a:r>
              <a:rPr lang="de-CH" dirty="0"/>
              <a:t>ESB – Verlustbehafteter Übertrager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8DA3DCB-A2D4-4C1A-A003-A94DB6680F4F}"/>
              </a:ext>
            </a:extLst>
          </p:cNvPr>
          <p:cNvSpPr txBox="1"/>
          <p:nvPr/>
        </p:nvSpPr>
        <p:spPr>
          <a:xfrm>
            <a:off x="265740" y="1290701"/>
            <a:ext cx="1161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Ersatzschaltbild falls die Koppelung nicht ideal ist (Nicht der gesamte Magn. Fluss fliesst durch beide Schleifen)  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B1A54C5-0D5A-4815-BD1F-4EE96A485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148" y="1660033"/>
            <a:ext cx="7390652" cy="2848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ADAB3F11-81C3-4F73-93B2-7CF2011796EB}"/>
                  </a:ext>
                </a:extLst>
              </p:cNvPr>
              <p:cNvSpPr txBox="1"/>
              <p:nvPr/>
            </p:nvSpPr>
            <p:spPr>
              <a:xfrm>
                <a:off x="404987" y="4515082"/>
                <a:ext cx="4500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solidFill>
                              <a:srgbClr val="F292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rgbClr val="F292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de-CH" b="0" i="1" smtClean="0">
                            <a:solidFill>
                              <a:srgbClr val="F292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de-CH" dirty="0"/>
                  <a:t> symbolisieren Verluste im Magneten</a:t>
                </a: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ADAB3F11-81C3-4F73-93B2-7CF201179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87" y="4515082"/>
                <a:ext cx="4500463" cy="369332"/>
              </a:xfrm>
              <a:prstGeom prst="rect">
                <a:avLst/>
              </a:prstGeom>
              <a:blipFill>
                <a:blip r:embed="rId3"/>
                <a:stretch>
                  <a:fillRect l="-812" t="-10000" r="-135" b="-26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B3FCA38B-48F0-422E-AB54-B3448B2730B9}"/>
                  </a:ext>
                </a:extLst>
              </p:cNvPr>
              <p:cNvSpPr txBox="1"/>
              <p:nvPr/>
            </p:nvSpPr>
            <p:spPr>
              <a:xfrm>
                <a:off x="404987" y="4884414"/>
                <a:ext cx="97529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dirty="0"/>
                  <a:t>Einige Induktivitäten mit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ü,</m:t>
                    </m:r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ü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CH" dirty="0"/>
                  <a:t> multipliziert, um beliebige Windungszahlen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(=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ü)</m:t>
                    </m:r>
                  </m:oMath>
                </a14:m>
                <a:r>
                  <a:rPr lang="de-CH" dirty="0"/>
                  <a:t> zu zulassen</a:t>
                </a:r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B3FCA38B-48F0-422E-AB54-B3448B273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87" y="4884414"/>
                <a:ext cx="9752926" cy="369332"/>
              </a:xfrm>
              <a:prstGeom prst="rect">
                <a:avLst/>
              </a:prstGeom>
              <a:blipFill>
                <a:blip r:embed="rId4"/>
                <a:stretch>
                  <a:fillRect l="-375" t="-8197" b="-2459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32316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de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80D4B549-A604-480B-982A-690C6DAEACB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65D83AE7-8CB6-4A8E-800C-4142635AF384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88F882FC-5CCC-4B5D-8D63-45F0B2B71D6D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F624AF27-A6D7-4361-9916-E2B7C6EF61C1}"/>
    </a:ext>
  </a:extLst>
</a:theme>
</file>

<file path=ppt/theme/theme6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BE6E1FED-C21F-4EEA-93F7-14B983C99BF1}"/>
    </a:ext>
  </a:extLst>
</a:theme>
</file>

<file path=ppt/theme/theme7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137B26ED-5F6A-4BF7-9CA4-F4BC3DF89D28}"/>
    </a:ext>
  </a:extLst>
</a:theme>
</file>

<file path=ppt/theme/theme8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25512192-DDBD-42DF-BDC5-C3931C3C0ADB}"/>
    </a:ext>
  </a:extLst>
</a:theme>
</file>

<file path=ppt/theme/theme9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eth_praesentation_16zu9_de</Template>
  <TotalTime>0</TotalTime>
  <Words>4132</Words>
  <Application>Microsoft Office PowerPoint</Application>
  <PresentationFormat>Benutzerdefiniert</PresentationFormat>
  <Paragraphs>1144</Paragraphs>
  <Slides>94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8</vt:i4>
      </vt:variant>
      <vt:variant>
        <vt:lpstr>Folientitel</vt:lpstr>
      </vt:variant>
      <vt:variant>
        <vt:i4>94</vt:i4>
      </vt:variant>
    </vt:vector>
  </HeadingPairs>
  <TitlesOfParts>
    <vt:vector size="106" baseType="lpstr">
      <vt:lpstr>Arial</vt:lpstr>
      <vt:lpstr>Cambria Math</vt:lpstr>
      <vt:lpstr>ETH Light</vt:lpstr>
      <vt:lpstr>Wingdings</vt:lpstr>
      <vt:lpstr>eth_praesentation_16zu9_de</vt:lpstr>
      <vt:lpstr>eth_praesentation_16zu9_ETH2</vt:lpstr>
      <vt:lpstr>eth_praesentation_16zu9_ETH3</vt:lpstr>
      <vt:lpstr>eth_praesentation_16zu9_ETH4</vt:lpstr>
      <vt:lpstr>eth_praesentation_16zu9_ETH5</vt:lpstr>
      <vt:lpstr>eth_praesentation_16zu9_ETH7</vt:lpstr>
      <vt:lpstr>eth_praesentation_16zu9_ETH8</vt:lpstr>
      <vt:lpstr>eth_praesentation_16zu9_ETH9</vt:lpstr>
      <vt:lpstr>Potential einer Punktladung</vt:lpstr>
      <vt:lpstr>Ladungsdichten</vt:lpstr>
      <vt:lpstr>Ladungsdichten</vt:lpstr>
      <vt:lpstr>Feldlinien</vt:lpstr>
      <vt:lpstr>Spannung</vt:lpstr>
      <vt:lpstr>Elektrisches Feld und die elektrische Flussdichte </vt:lpstr>
      <vt:lpstr>Gausssches Gesetz</vt:lpstr>
      <vt:lpstr>Verhalten von Feldgrössen bei Randflächen</vt:lpstr>
      <vt:lpstr>PowerPoint-Präsentation</vt:lpstr>
      <vt:lpstr>PowerPoint-Präsentation</vt:lpstr>
      <vt:lpstr>Kapazität C </vt:lpstr>
      <vt:lpstr>PowerPoint-Präsentation</vt:lpstr>
      <vt:lpstr>Recap: Elektrisches Feld</vt:lpstr>
      <vt:lpstr>Recap: Spannung</vt:lpstr>
      <vt:lpstr>Recap: Satz von Gauss (D-Feld)</vt:lpstr>
      <vt:lpstr>PowerPoint-Präsentation</vt:lpstr>
      <vt:lpstr>Strom </vt:lpstr>
      <vt:lpstr>PowerPoint-Präsentation</vt:lpstr>
      <vt:lpstr>Widerstand</vt:lpstr>
      <vt:lpstr>PowerPoint-Präsentation</vt:lpstr>
      <vt:lpstr>Maschenregel</vt:lpstr>
      <vt:lpstr>Knotenregel</vt:lpstr>
      <vt:lpstr>Widerstände</vt:lpstr>
      <vt:lpstr>Spannungsteiler</vt:lpstr>
      <vt:lpstr>Stromteiler</vt:lpstr>
      <vt:lpstr>Allgemein </vt:lpstr>
      <vt:lpstr>PowerPoint-Präsentation</vt:lpstr>
      <vt:lpstr>PowerPoint-Präsentation</vt:lpstr>
      <vt:lpstr>PowerPoint-Präsentation</vt:lpstr>
      <vt:lpstr>Netzwerkanalyse </vt:lpstr>
      <vt:lpstr>Recap: Stromdichte und Strom</vt:lpstr>
      <vt:lpstr>Stromleitungsmechanismen</vt:lpstr>
      <vt:lpstr>PowerPoint-Präsentation</vt:lpstr>
      <vt:lpstr>1. Faraday’sche Gesetz</vt:lpstr>
      <vt:lpstr>Superposition</vt:lpstr>
      <vt:lpstr>Superposition</vt:lpstr>
      <vt:lpstr>Superposition</vt:lpstr>
      <vt:lpstr>Superposition</vt:lpstr>
      <vt:lpstr>Durchflutung</vt:lpstr>
      <vt:lpstr>Magnetische Spannung</vt:lpstr>
      <vt:lpstr>PowerPoint-Präsentation</vt:lpstr>
      <vt:lpstr>Induktivität</vt:lpstr>
      <vt:lpstr>Multiple Choice Fragen</vt:lpstr>
      <vt:lpstr>Verhalten an Randflächen: B-Feld</vt:lpstr>
      <vt:lpstr>Verhalten an Randflächen: H-Feld</vt:lpstr>
      <vt:lpstr>Konsequenz</vt:lpstr>
      <vt:lpstr>Die Hysteresekurve</vt:lpstr>
      <vt:lpstr>Die Hysteresekurve</vt:lpstr>
      <vt:lpstr>Die Hysteresekurve</vt:lpstr>
      <vt:lpstr>Das Reluktanzmodel</vt:lpstr>
      <vt:lpstr>Das Reluktanzmodel</vt:lpstr>
      <vt:lpstr>Recap: H-Feld</vt:lpstr>
      <vt:lpstr>Recap: B-Feld</vt:lpstr>
      <vt:lpstr>Recap: Sonstige Grössen</vt:lpstr>
      <vt:lpstr>Induktionsgesetz</vt:lpstr>
      <vt:lpstr>Induktionsgesetz</vt:lpstr>
      <vt:lpstr>Lenzsche Regel</vt:lpstr>
      <vt:lpstr>Selbstinduktion</vt:lpstr>
      <vt:lpstr>Charakteristische Gleichung der Induktivität</vt:lpstr>
      <vt:lpstr>Umformen von Induktivitäten</vt:lpstr>
      <vt:lpstr>Charakteristische Gleichung des Kondensators</vt:lpstr>
      <vt:lpstr>Gegeninduktivität</vt:lpstr>
      <vt:lpstr>Gegeninduktion</vt:lpstr>
      <vt:lpstr>Lenzsche Regel</vt:lpstr>
      <vt:lpstr>Induktionsgesetz</vt:lpstr>
      <vt:lpstr>Bewegungsinduktion</vt:lpstr>
      <vt:lpstr>Spule und Kondensator am veränderlichem Feld</vt:lpstr>
      <vt:lpstr>Sinusgrössen</vt:lpstr>
      <vt:lpstr>Integral unstetiger Funktionen</vt:lpstr>
      <vt:lpstr>Gegeninduktivität</vt:lpstr>
      <vt:lpstr>Gegeninduktion</vt:lpstr>
      <vt:lpstr>Energie im Feld</vt:lpstr>
      <vt:lpstr>Drehstrom</vt:lpstr>
      <vt:lpstr>Drehstrom</vt:lpstr>
      <vt:lpstr>3 – Phasen Wechselstrom</vt:lpstr>
      <vt:lpstr>3 – Phasen Wechselstrom</vt:lpstr>
      <vt:lpstr>3 – Phasen Wechselstrom</vt:lpstr>
      <vt:lpstr>3 – Phasen Wechselstrom</vt:lpstr>
      <vt:lpstr>3 – Phasen Wechselstrom</vt:lpstr>
      <vt:lpstr>Aufgabe</vt:lpstr>
      <vt:lpstr>PowerPoint-Präsentation</vt:lpstr>
      <vt:lpstr>PowerPoint-Präsentation</vt:lpstr>
      <vt:lpstr>PowerPoint-Präsentation</vt:lpstr>
      <vt:lpstr>Gegeninduktion</vt:lpstr>
      <vt:lpstr>Wie können wir ein Transformator in einem Schaltbild darstellen?</vt:lpstr>
      <vt:lpstr>Wie können wir ein Transformator in einem Schaltbild darstellen?</vt:lpstr>
      <vt:lpstr>Wie können wir ein Transformator in einem Schaltbild darstellen?</vt:lpstr>
      <vt:lpstr>Beispiel</vt:lpstr>
      <vt:lpstr>Verlustloser Übertrager</vt:lpstr>
      <vt:lpstr>Idealer Übertrager</vt:lpstr>
      <vt:lpstr>Punktkonvention</vt:lpstr>
      <vt:lpstr>Idealer Übertrager - Widerstandstransformation</vt:lpstr>
      <vt:lpstr>ESB – Verlustloser Übertrager </vt:lpstr>
      <vt:lpstr>ESB – Verlustbehafteter Übertrager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Übung 1</dc:title>
  <dc:subject/>
  <dc:creator>René Zurbrügg</dc:creator>
  <cp:keywords/>
  <dc:description/>
  <cp:lastModifiedBy>René Zurbrügg</cp:lastModifiedBy>
  <cp:revision>397</cp:revision>
  <cp:lastPrinted>2013-06-08T11:22:51Z</cp:lastPrinted>
  <dcterms:created xsi:type="dcterms:W3CDTF">2018-09-18T13:39:10Z</dcterms:created>
  <dcterms:modified xsi:type="dcterms:W3CDTF">2018-12-30T16:19:22Z</dcterms:modified>
  <cp:category/>
</cp:coreProperties>
</file>